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t>07/06/1440</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t>07/06/1440</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t>07/06/1440</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t>07/06/1440</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07/06/1440</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t>07/06/1440</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t>07/06/1440</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624" y="1628800"/>
            <a:ext cx="6696744" cy="2668423"/>
          </a:xfrm>
          <a:prstGeom prst="rect">
            <a:avLst/>
          </a:prstGeom>
        </p:spPr>
        <p:txBody>
          <a:bodyPr wrap="square">
            <a:spAutoFit/>
          </a:bodyPr>
          <a:lstStyle/>
          <a:p>
            <a:pPr algn="ctr">
              <a:lnSpc>
                <a:spcPct val="115000"/>
              </a:lnSpc>
              <a:spcAft>
                <a:spcPts val="1000"/>
              </a:spcAft>
            </a:pPr>
            <a:r>
              <a:rPr lang="ar-IQ" sz="3200" b="1" dirty="0">
                <a:ea typeface="Calibri"/>
                <a:cs typeface="Andalus"/>
              </a:rPr>
              <a:t>مدرسة المادة</a:t>
            </a:r>
            <a:endParaRPr lang="en-US" sz="3200" dirty="0">
              <a:ea typeface="Calibri"/>
              <a:cs typeface="Arial"/>
            </a:endParaRPr>
          </a:p>
          <a:p>
            <a:pPr algn="ctr">
              <a:lnSpc>
                <a:spcPct val="115000"/>
              </a:lnSpc>
              <a:spcAft>
                <a:spcPts val="1000"/>
              </a:spcAft>
            </a:pPr>
            <a:r>
              <a:rPr lang="ar-IQ" sz="3200" b="1" dirty="0" err="1">
                <a:ea typeface="Calibri"/>
                <a:cs typeface="Andalus"/>
              </a:rPr>
              <a:t>م.م</a:t>
            </a:r>
            <a:r>
              <a:rPr lang="ar-IQ" sz="3200" b="1" dirty="0">
                <a:ea typeface="Calibri"/>
                <a:cs typeface="Andalus"/>
              </a:rPr>
              <a:t>. تغريد خضير هذال</a:t>
            </a:r>
            <a:endParaRPr lang="en-US" sz="3200" dirty="0">
              <a:ea typeface="Calibri"/>
              <a:cs typeface="Arial"/>
            </a:endParaRPr>
          </a:p>
          <a:p>
            <a:pPr algn="ctr">
              <a:lnSpc>
                <a:spcPct val="115000"/>
              </a:lnSpc>
              <a:spcAft>
                <a:spcPts val="1000"/>
              </a:spcAft>
            </a:pPr>
            <a:r>
              <a:rPr lang="ar-IQ" sz="3200" b="1" dirty="0">
                <a:ea typeface="Calibri"/>
                <a:cs typeface="Andalus"/>
              </a:rPr>
              <a:t>الجامعة المستنصرية/كلية التربية الاساسية</a:t>
            </a:r>
            <a:endParaRPr lang="en-US" sz="3200" dirty="0">
              <a:ea typeface="Calibri"/>
              <a:cs typeface="Arial"/>
            </a:endParaRPr>
          </a:p>
          <a:p>
            <a:pPr algn="ctr"/>
            <a:r>
              <a:rPr lang="ar-IQ" sz="3200" b="1" dirty="0">
                <a:ea typeface="Calibri"/>
                <a:cs typeface="Andalus"/>
              </a:rPr>
              <a:t>قسم الرياضيات</a:t>
            </a:r>
            <a:endParaRPr lang="ar-IQ" sz="3200" dirty="0"/>
          </a:p>
        </p:txBody>
      </p:sp>
    </p:spTree>
    <p:extLst>
      <p:ext uri="{BB962C8B-B14F-4D97-AF65-F5344CB8AC3E}">
        <p14:creationId xmlns:p14="http://schemas.microsoft.com/office/powerpoint/2010/main" val="358019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5616" y="1484785"/>
            <a:ext cx="6984776" cy="3785588"/>
          </a:xfrm>
          <a:prstGeom prst="rect">
            <a:avLst/>
          </a:prstGeom>
        </p:spPr>
        <p:txBody>
          <a:bodyPr wrap="square">
            <a:spAutoFit/>
          </a:bodyPr>
          <a:lstStyle/>
          <a:p>
            <a:pPr>
              <a:lnSpc>
                <a:spcPct val="115000"/>
              </a:lnSpc>
              <a:spcAft>
                <a:spcPts val="1000"/>
              </a:spcAft>
            </a:pPr>
            <a:r>
              <a:rPr lang="ar-IQ" sz="2800" b="1" dirty="0">
                <a:ea typeface="Calibri"/>
              </a:rPr>
              <a:t>الفصل الاول: التعرف على البرنامج والتعامل معه </a:t>
            </a:r>
            <a:endParaRPr lang="en-US" sz="2800" dirty="0">
              <a:ea typeface="Calibri"/>
              <a:cs typeface="Arial"/>
            </a:endParaRPr>
          </a:p>
          <a:p>
            <a:pPr>
              <a:lnSpc>
                <a:spcPct val="115000"/>
              </a:lnSpc>
              <a:spcAft>
                <a:spcPts val="1000"/>
              </a:spcAft>
            </a:pPr>
            <a:r>
              <a:rPr lang="en-US" sz="2800" b="1" u="sng" dirty="0">
                <a:ea typeface="Calibri"/>
                <a:cs typeface="Arial"/>
              </a:rPr>
              <a:t> 1.1   </a:t>
            </a:r>
            <a:r>
              <a:rPr lang="ar-IQ" sz="2800" b="1" u="sng" dirty="0">
                <a:ea typeface="Calibri"/>
              </a:rPr>
              <a:t>برنامج الجداول الحسابية </a:t>
            </a:r>
            <a:r>
              <a:rPr lang="en-US" sz="2800" b="1" u="sng" dirty="0">
                <a:ea typeface="Calibri"/>
                <a:cs typeface="Arial"/>
              </a:rPr>
              <a:t>Microsoft Excel</a:t>
            </a:r>
            <a:endParaRPr lang="en-US" sz="2800" dirty="0">
              <a:ea typeface="Calibri"/>
              <a:cs typeface="Arial"/>
            </a:endParaRPr>
          </a:p>
          <a:p>
            <a:pPr>
              <a:lnSpc>
                <a:spcPct val="115000"/>
              </a:lnSpc>
              <a:spcAft>
                <a:spcPts val="1000"/>
              </a:spcAft>
            </a:pPr>
            <a:r>
              <a:rPr lang="ar-IQ" sz="2800" dirty="0">
                <a:ea typeface="Calibri"/>
              </a:rPr>
              <a:t> هو برنامج الجداول </a:t>
            </a:r>
            <a:r>
              <a:rPr lang="ar-IQ" sz="2800" dirty="0" err="1">
                <a:ea typeface="Calibri"/>
              </a:rPr>
              <a:t>الاكترونية</a:t>
            </a:r>
            <a:r>
              <a:rPr lang="ar-IQ" sz="2800" dirty="0">
                <a:ea typeface="Calibri"/>
              </a:rPr>
              <a:t> الذي يتيح تخزين كم هائل من البيانات في جداول والقيام بالعمليات الحسابية والتحليلات الاحصائية عليها وانشاء الرسوم البيانية عليها ويقوم بمعالجة ودعم الدوال المختلفة وكذلك قواعد البيانات ويقوم البرنامج بعرض ورقة عمل تتكون من صفوف واعمدة.</a:t>
            </a:r>
            <a:endParaRPr lang="en-US" sz="2800" dirty="0">
              <a:ea typeface="Calibri"/>
              <a:cs typeface="Arial"/>
            </a:endParaRPr>
          </a:p>
        </p:txBody>
      </p:sp>
    </p:spTree>
    <p:extLst>
      <p:ext uri="{BB962C8B-B14F-4D97-AF65-F5344CB8AC3E}">
        <p14:creationId xmlns:p14="http://schemas.microsoft.com/office/powerpoint/2010/main" val="346325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908721"/>
            <a:ext cx="5598368" cy="4202176"/>
          </a:xfrm>
          <a:prstGeom prst="rect">
            <a:avLst/>
          </a:prstGeom>
        </p:spPr>
        <p:txBody>
          <a:bodyPr wrap="square">
            <a:spAutoFit/>
          </a:bodyPr>
          <a:lstStyle/>
          <a:p>
            <a:pPr>
              <a:lnSpc>
                <a:spcPct val="115000"/>
              </a:lnSpc>
              <a:spcAft>
                <a:spcPts val="1000"/>
              </a:spcAft>
            </a:pPr>
            <a:r>
              <a:rPr lang="ar-IQ" sz="2800" dirty="0">
                <a:ea typeface="Calibri"/>
              </a:rPr>
              <a:t> </a:t>
            </a:r>
            <a:endParaRPr lang="en-US" sz="2800" dirty="0">
              <a:ea typeface="Calibri"/>
              <a:cs typeface="Arial"/>
            </a:endParaRPr>
          </a:p>
          <a:p>
            <a:pPr>
              <a:lnSpc>
                <a:spcPct val="115000"/>
              </a:lnSpc>
              <a:spcAft>
                <a:spcPts val="1000"/>
              </a:spcAft>
            </a:pPr>
            <a:r>
              <a:rPr lang="ar-IQ" sz="2800" b="1" u="sng" dirty="0">
                <a:ea typeface="Calibri"/>
              </a:rPr>
              <a:t>1.2 خواص البرنامج</a:t>
            </a:r>
            <a:endParaRPr lang="en-US" sz="2800" dirty="0">
              <a:ea typeface="Calibri"/>
              <a:cs typeface="Arial"/>
            </a:endParaRPr>
          </a:p>
          <a:p>
            <a:pPr>
              <a:lnSpc>
                <a:spcPct val="115000"/>
              </a:lnSpc>
              <a:spcAft>
                <a:spcPts val="1000"/>
              </a:spcAft>
            </a:pPr>
            <a:r>
              <a:rPr lang="ar-IQ" sz="2800" dirty="0">
                <a:ea typeface="Calibri"/>
              </a:rPr>
              <a:t>- ادخال البيانات بطريقة سلسة.</a:t>
            </a:r>
            <a:endParaRPr lang="en-US" sz="2800" dirty="0">
              <a:ea typeface="Calibri"/>
              <a:cs typeface="Arial"/>
            </a:endParaRPr>
          </a:p>
          <a:p>
            <a:pPr>
              <a:lnSpc>
                <a:spcPct val="115000"/>
              </a:lnSpc>
              <a:spcAft>
                <a:spcPts val="1000"/>
              </a:spcAft>
            </a:pPr>
            <a:r>
              <a:rPr lang="ar-IQ" sz="2800" dirty="0">
                <a:ea typeface="Calibri"/>
              </a:rPr>
              <a:t>- تحليل البيانات بسرعة فائقة.</a:t>
            </a:r>
            <a:endParaRPr lang="en-US" sz="2800" dirty="0">
              <a:ea typeface="Calibri"/>
              <a:cs typeface="Arial"/>
            </a:endParaRPr>
          </a:p>
          <a:p>
            <a:pPr>
              <a:lnSpc>
                <a:spcPct val="115000"/>
              </a:lnSpc>
              <a:spcAft>
                <a:spcPts val="1000"/>
              </a:spcAft>
            </a:pPr>
            <a:r>
              <a:rPr lang="ar-IQ" sz="2800" dirty="0">
                <a:ea typeface="Calibri"/>
              </a:rPr>
              <a:t>- عرض نتائج التحليل للمستخدم بطرق مختلفة حسب رغبة المستخدم .</a:t>
            </a:r>
            <a:endParaRPr lang="en-US" sz="2800" dirty="0">
              <a:ea typeface="Calibri"/>
              <a:cs typeface="Arial"/>
            </a:endParaRPr>
          </a:p>
          <a:p>
            <a:pPr>
              <a:lnSpc>
                <a:spcPct val="115000"/>
              </a:lnSpc>
              <a:spcAft>
                <a:spcPts val="1000"/>
              </a:spcAft>
            </a:pPr>
            <a:r>
              <a:rPr lang="ar-IQ" sz="2800" dirty="0">
                <a:ea typeface="Calibri"/>
              </a:rPr>
              <a:t>- احتوائه على دوال كثيرة في كل المجالات.</a:t>
            </a:r>
            <a:endParaRPr lang="en-US" sz="2800" dirty="0">
              <a:ea typeface="Calibri"/>
              <a:cs typeface="Arial"/>
            </a:endParaRPr>
          </a:p>
        </p:txBody>
      </p:sp>
    </p:spTree>
    <p:extLst>
      <p:ext uri="{BB962C8B-B14F-4D97-AF65-F5344CB8AC3E}">
        <p14:creationId xmlns:p14="http://schemas.microsoft.com/office/powerpoint/2010/main" val="20685765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p:cNvSpPr/>
              <p:nvPr/>
            </p:nvSpPr>
            <p:spPr>
              <a:xfrm>
                <a:off x="1259632" y="764704"/>
                <a:ext cx="6912768" cy="4440190"/>
              </a:xfrm>
              <a:prstGeom prst="rect">
                <a:avLst/>
              </a:prstGeom>
            </p:spPr>
            <p:txBody>
              <a:bodyPr wrap="square">
                <a:spAutoFit/>
              </a:bodyPr>
              <a:lstStyle/>
              <a:p>
                <a:pPr>
                  <a:lnSpc>
                    <a:spcPct val="115000"/>
                  </a:lnSpc>
                  <a:spcAft>
                    <a:spcPts val="1000"/>
                  </a:spcAft>
                </a:pPr>
                <a:r>
                  <a:rPr lang="en-US" sz="2800" b="1" u="sng" dirty="0">
                    <a:ea typeface="Calibri"/>
                    <a:cs typeface="Arial"/>
                  </a:rPr>
                  <a:t> 1.3 </a:t>
                </a:r>
                <a:r>
                  <a:rPr lang="ar-IQ" sz="2800" b="1" u="sng" dirty="0">
                    <a:ea typeface="Calibri"/>
                  </a:rPr>
                  <a:t>تشغيل البرنامج </a:t>
                </a:r>
                <a:endParaRPr lang="en-US" sz="2800" dirty="0">
                  <a:ea typeface="Calibri"/>
                  <a:cs typeface="Arial"/>
                </a:endParaRPr>
              </a:p>
              <a:p>
                <a:pPr>
                  <a:lnSpc>
                    <a:spcPct val="115000"/>
                  </a:lnSpc>
                  <a:spcAft>
                    <a:spcPts val="1000"/>
                  </a:spcAft>
                </a:pPr>
                <a:r>
                  <a:rPr lang="ar-IQ" sz="2800" dirty="0">
                    <a:ea typeface="Calibri"/>
                  </a:rPr>
                  <a:t>     لتشغيل البرنامج نتبع الخطوات الاتية:</a:t>
                </a:r>
                <a:endParaRPr lang="en-US" sz="2800" dirty="0">
                  <a:ea typeface="Calibri"/>
                  <a:cs typeface="Arial"/>
                </a:endParaRPr>
              </a:p>
              <a:p>
                <a:pPr>
                  <a:lnSpc>
                    <a:spcPct val="115000"/>
                  </a:lnSpc>
                  <a:spcAft>
                    <a:spcPts val="1000"/>
                  </a:spcAft>
                </a:pPr>
                <a:r>
                  <a:rPr lang="en-US" sz="2800" dirty="0">
                    <a:ea typeface="Calibri"/>
                    <a:cs typeface="Arial"/>
                  </a:rPr>
                  <a:t> Start</a:t>
                </a:r>
                <a14:m>
                  <m:oMath xmlns:m="http://schemas.openxmlformats.org/officeDocument/2006/math">
                    <m:r>
                      <a:rPr lang="ar-IQ" sz="2800">
                        <a:latin typeface="Cambria Math"/>
                        <a:ea typeface="Calibri"/>
                      </a:rPr>
                      <m:t>→</m:t>
                    </m:r>
                  </m:oMath>
                </a14:m>
                <a:r>
                  <a:rPr lang="en-US" sz="2800" dirty="0">
                    <a:ea typeface="Calibri"/>
                    <a:cs typeface="Arial"/>
                  </a:rPr>
                  <a:t> all programs</a:t>
                </a:r>
                <a14:m>
                  <m:oMath xmlns:m="http://schemas.openxmlformats.org/officeDocument/2006/math">
                    <m:r>
                      <a:rPr lang="ar-IQ" sz="2800">
                        <a:latin typeface="Cambria Math"/>
                        <a:ea typeface="Calibri"/>
                      </a:rPr>
                      <m:t>→</m:t>
                    </m:r>
                  </m:oMath>
                </a14:m>
                <a:r>
                  <a:rPr lang="en-US" sz="2800" dirty="0">
                    <a:ea typeface="Calibri"/>
                    <a:cs typeface="Arial"/>
                  </a:rPr>
                  <a:t> Microsoft office </a:t>
                </a:r>
                <a14:m>
                  <m:oMath xmlns:m="http://schemas.openxmlformats.org/officeDocument/2006/math">
                    <m:r>
                      <a:rPr lang="ar-IQ" sz="2800">
                        <a:latin typeface="Cambria Math"/>
                        <a:ea typeface="Calibri"/>
                      </a:rPr>
                      <m:t>→</m:t>
                    </m:r>
                  </m:oMath>
                </a14:m>
                <a:r>
                  <a:rPr lang="en-US" sz="2800" dirty="0">
                    <a:ea typeface="Calibri"/>
                    <a:cs typeface="Arial"/>
                  </a:rPr>
                  <a:t> Microsoft Excel  2010     </a:t>
                </a:r>
              </a:p>
              <a:p>
                <a:pPr>
                  <a:lnSpc>
                    <a:spcPct val="115000"/>
                  </a:lnSpc>
                  <a:spcAft>
                    <a:spcPts val="1000"/>
                  </a:spcAft>
                </a:pPr>
                <a:r>
                  <a:rPr lang="ar-IQ" sz="2800" dirty="0">
                    <a:ea typeface="Calibri"/>
                  </a:rPr>
                  <a:t>    او   النقر على ايقونة البرنامج الموجودة على سطح المكتب مرتين مزدوجتين</a:t>
                </a:r>
                <a:endParaRPr lang="en-US" sz="2800" dirty="0">
                  <a:ea typeface="Calibri"/>
                  <a:cs typeface="Arial"/>
                </a:endParaRPr>
              </a:p>
              <a:p>
                <a:r>
                  <a:rPr lang="ar-IQ" sz="2800" dirty="0">
                    <a:ea typeface="Calibri"/>
                  </a:rPr>
                  <a:t>وعند تشغيل البرنامج ينشأ مصنف فارغ تلقائيا يحتوي على ثلاث اوراق عمل منفصلة </a:t>
                </a:r>
                <a:endParaRPr lang="ar-IQ" sz="2800" dirty="0"/>
              </a:p>
            </p:txBody>
          </p:sp>
        </mc:Choice>
        <mc:Fallback>
          <p:sp>
            <p:nvSpPr>
              <p:cNvPr id="2" name="Rectangle 1"/>
              <p:cNvSpPr>
                <a:spLocks noRot="1" noChangeAspect="1" noMove="1" noResize="1" noEditPoints="1" noAdjustHandles="1" noChangeArrowheads="1" noChangeShapeType="1" noTextEdit="1"/>
              </p:cNvSpPr>
              <p:nvPr/>
            </p:nvSpPr>
            <p:spPr>
              <a:xfrm>
                <a:off x="1259632" y="764704"/>
                <a:ext cx="6912768" cy="4440190"/>
              </a:xfrm>
              <a:prstGeom prst="rect">
                <a:avLst/>
              </a:prstGeom>
              <a:blipFill rotWithShape="1">
                <a:blip r:embed="rId2"/>
                <a:stretch>
                  <a:fillRect l="-353" t="-1097" r="-3439" b="-2743"/>
                </a:stretch>
              </a:blipFill>
            </p:spPr>
            <p:txBody>
              <a:bodyPr/>
              <a:lstStyle/>
              <a:p>
                <a:r>
                  <a:rPr lang="ar-IQ">
                    <a:noFill/>
                  </a:rPr>
                  <a:t> </a:t>
                </a:r>
              </a:p>
            </p:txBody>
          </p:sp>
        </mc:Fallback>
      </mc:AlternateContent>
    </p:spTree>
    <p:extLst>
      <p:ext uri="{BB962C8B-B14F-4D97-AF65-F5344CB8AC3E}">
        <p14:creationId xmlns:p14="http://schemas.microsoft.com/office/powerpoint/2010/main" val="2558800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59632" y="692696"/>
            <a:ext cx="6696744" cy="3970318"/>
          </a:xfrm>
          <a:prstGeom prst="rect">
            <a:avLst/>
          </a:prstGeom>
        </p:spPr>
        <p:txBody>
          <a:bodyPr wrap="square">
            <a:spAutoFit/>
          </a:bodyPr>
          <a:lstStyle/>
          <a:p>
            <a:r>
              <a:rPr lang="ar-IQ" sz="2800" dirty="0"/>
              <a:t>مكونات نافذة برنامج</a:t>
            </a:r>
            <a:r>
              <a:rPr lang="en-US" sz="2800" dirty="0"/>
              <a:t>Microsoft Excel</a:t>
            </a:r>
          </a:p>
          <a:p>
            <a:r>
              <a:rPr lang="en-US" sz="2800" dirty="0"/>
              <a:t>1- </a:t>
            </a:r>
            <a:r>
              <a:rPr lang="ar-IQ" sz="2800" dirty="0"/>
              <a:t>شريط العنوان :</a:t>
            </a:r>
          </a:p>
          <a:p>
            <a:r>
              <a:rPr lang="ar-IQ" sz="2800" dirty="0"/>
              <a:t>وهو الشريط العلوي  يتضمن عنوان المصنف المفتوح وحين نفتح مصنفا جديدا فان </a:t>
            </a:r>
            <a:r>
              <a:rPr lang="en-US" sz="2800" dirty="0"/>
              <a:t>Excel</a:t>
            </a:r>
            <a:r>
              <a:rPr lang="ar-IQ" sz="2800" dirty="0"/>
              <a:t>يعطيه الاسم </a:t>
            </a:r>
            <a:r>
              <a:rPr lang="en-US" sz="2800" dirty="0"/>
              <a:t>Book1  </a:t>
            </a:r>
            <a:r>
              <a:rPr lang="ar-IQ" sz="2800" dirty="0"/>
              <a:t>وعند خزن المصنف باسم جديد فان هذا الاسم الجديد يظهر على شريط العنوان ويحتوي هذا الشريط على ايقونات التصغير والتكبير والاغلاق للنافذة  </a:t>
            </a:r>
          </a:p>
          <a:p>
            <a:r>
              <a:rPr lang="ar-IQ" sz="2800" dirty="0"/>
              <a:t>ويحتوي على شريط ادوات الاقلاع السريع الذي يضم الاوامر التي تستخدم بكثرة اثناء العمل </a:t>
            </a:r>
          </a:p>
        </p:txBody>
      </p:sp>
    </p:spTree>
    <p:extLst>
      <p:ext uri="{BB962C8B-B14F-4D97-AF65-F5344CB8AC3E}">
        <p14:creationId xmlns:p14="http://schemas.microsoft.com/office/powerpoint/2010/main" val="4000679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124744"/>
            <a:ext cx="8352927"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1933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776770"/>
            <a:ext cx="4572000" cy="1744067"/>
          </a:xfrm>
          <a:prstGeom prst="rect">
            <a:avLst/>
          </a:prstGeom>
        </p:spPr>
        <p:txBody>
          <a:bodyPr>
            <a:spAutoFit/>
          </a:bodyPr>
          <a:lstStyle/>
          <a:p>
            <a:pPr algn="ctr">
              <a:lnSpc>
                <a:spcPct val="115000"/>
              </a:lnSpc>
              <a:spcAft>
                <a:spcPts val="1000"/>
              </a:spcAft>
            </a:pPr>
            <a:r>
              <a:rPr lang="ar-IQ" sz="4400" b="1" dirty="0">
                <a:ea typeface="Calibri"/>
                <a:cs typeface="Andalus"/>
              </a:rPr>
              <a:t>تمنياتي لكم التوفيق</a:t>
            </a:r>
            <a:endParaRPr lang="en-US" sz="4400" dirty="0">
              <a:ea typeface="Calibri"/>
              <a:cs typeface="Arial"/>
            </a:endParaRPr>
          </a:p>
          <a:p>
            <a:pPr>
              <a:lnSpc>
                <a:spcPct val="115000"/>
              </a:lnSpc>
              <a:spcAft>
                <a:spcPts val="1000"/>
              </a:spcAft>
            </a:pPr>
            <a:r>
              <a:rPr lang="ar-IQ" dirty="0">
                <a:ea typeface="Calibri"/>
              </a:rPr>
              <a:t> </a:t>
            </a:r>
            <a:endParaRPr lang="en-US" sz="1200" dirty="0">
              <a:ea typeface="Calibri"/>
              <a:cs typeface="Arial"/>
            </a:endParaRPr>
          </a:p>
          <a:p>
            <a:pPr>
              <a:lnSpc>
                <a:spcPct val="115000"/>
              </a:lnSpc>
              <a:spcAft>
                <a:spcPts val="1000"/>
              </a:spcAft>
            </a:pPr>
            <a:r>
              <a:rPr lang="ar-IQ" dirty="0">
                <a:ea typeface="Calibri"/>
              </a:rPr>
              <a:t> </a:t>
            </a:r>
            <a:endParaRPr lang="en-US" sz="1200" dirty="0">
              <a:ea typeface="Calibri"/>
              <a:cs typeface="Arial"/>
            </a:endParaRPr>
          </a:p>
        </p:txBody>
      </p:sp>
    </p:spTree>
    <p:extLst>
      <p:ext uri="{BB962C8B-B14F-4D97-AF65-F5344CB8AC3E}">
        <p14:creationId xmlns:p14="http://schemas.microsoft.com/office/powerpoint/2010/main" val="10885521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5</TotalTime>
  <Words>182</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Austin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Maher</cp:lastModifiedBy>
  <cp:revision>8</cp:revision>
  <dcterms:created xsi:type="dcterms:W3CDTF">2019-02-12T05:29:23Z</dcterms:created>
  <dcterms:modified xsi:type="dcterms:W3CDTF">2019-02-12T05:36:35Z</dcterms:modified>
</cp:coreProperties>
</file>