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Matrix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Two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218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الزاوية المحصورة بين الزاويتين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pPr rtl="1"/>
                <a:r>
                  <a:rPr lang="ar-IQ" dirty="0"/>
                  <a:t>لايجاد الزاوية المحصورة بين الزاويتين </a:t>
                </a:r>
                <a:endParaRPr lang="en-US" dirty="0"/>
              </a:p>
              <a:p>
                <a:pPr rtl="1"/>
                <a14:m>
                  <m:oMath xmlns:m="http://schemas.openxmlformats.org/officeDocument/2006/math">
                    <m:r>
                      <a:rPr lang="en-US" i="1"/>
                      <m:t>𝑐𝑜𝑠</m:t>
                    </m:r>
                    <m:r>
                      <a:rPr lang="ar-IQ" i="1"/>
                      <m:t>𝜃</m:t>
                    </m:r>
                    <m:r>
                      <a:rPr lang="en-US"/>
                      <m:t>=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/>
                          <m:t>U</m:t>
                        </m:r>
                        <m:r>
                          <a:rPr lang="en-US"/>
                          <m:t>. </m:t>
                        </m:r>
                        <m:r>
                          <m:rPr>
                            <m:sty m:val="p"/>
                          </m:rPr>
                          <a:rPr lang="en-US"/>
                          <m:t>V</m:t>
                        </m:r>
                      </m:num>
                      <m:den>
                        <m:d>
                          <m:dPr>
                            <m:begChr m:val="‖"/>
                            <m:endChr m:val="‖"/>
                            <m:ctrlPr>
                              <a:rPr lang="en-US" i="1"/>
                            </m:ctrlPr>
                          </m:dPr>
                          <m:e>
                            <m:r>
                              <a:rPr lang="en-US"/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/>
                              <m:t>U</m:t>
                            </m:r>
                          </m:e>
                        </m:d>
                        <m:r>
                          <a:rPr lang="en-US" i="1"/>
                          <m:t>.</m:t>
                        </m:r>
                        <m:d>
                          <m:dPr>
                            <m:begChr m:val="‖"/>
                            <m:endChr m:val="‖"/>
                            <m:ctrlPr>
                              <a:rPr lang="en-US" i="1"/>
                            </m:ctrlPr>
                          </m:dPr>
                          <m:e>
                            <m:r>
                              <a:rPr lang="en-US"/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/>
                              <m:t>V</m:t>
                            </m:r>
                          </m:e>
                        </m:d>
                      </m:den>
                    </m:f>
                  </m:oMath>
                </a14:m>
                <a:endParaRPr lang="en-US" dirty="0"/>
              </a:p>
              <a:p>
                <a:pPr rtl="1"/>
                <a:r>
                  <a:rPr lang="ar-IQ" dirty="0"/>
                  <a:t> </a:t>
                </a:r>
                <a:endParaRPr lang="en-US" dirty="0"/>
              </a:p>
              <a:p>
                <a:pPr rtl="1"/>
                <a:r>
                  <a:rPr lang="en-US" dirty="0"/>
                  <a:t>Example </a:t>
                </a:r>
              </a:p>
              <a:p>
                <a:pPr rtl="1"/>
                <a:r>
                  <a:rPr lang="en-US" dirty="0"/>
                  <a:t>If U=(2,-1,1),V=(1,1,2) Find</a:t>
                </a:r>
                <a14:m>
                  <m:oMath xmlns:m="http://schemas.openxmlformats.org/officeDocument/2006/math">
                    <m:r>
                      <a:rPr lang="ar-IQ" i="1"/>
                      <m:t>𝜃</m:t>
                    </m:r>
                  </m:oMath>
                </a14:m>
                <a:r>
                  <a:rPr lang="ar-IQ" dirty="0"/>
                  <a:t> </a:t>
                </a:r>
                <a:endParaRPr lang="en-US" dirty="0"/>
              </a:p>
              <a:p>
                <a:pPr rtl="1"/>
                <a:r>
                  <a:rPr lang="en-US" dirty="0"/>
                  <a:t> </a:t>
                </a:r>
              </a:p>
              <a:p>
                <a:pPr rtl="1"/>
                <a14:m>
                  <m:oMath xmlns:m="http://schemas.openxmlformats.org/officeDocument/2006/math">
                    <m:r>
                      <a:rPr lang="en-US" i="1"/>
                      <m:t>𝑐𝑜𝑠</m:t>
                    </m:r>
                    <m:r>
                      <a:rPr lang="ar-IQ" i="1"/>
                      <m:t>𝜃</m:t>
                    </m:r>
                    <m:r>
                      <a:rPr lang="en-US"/>
                      <m:t>=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/>
                          <m:t>U</m:t>
                        </m:r>
                        <m:r>
                          <a:rPr lang="en-US"/>
                          <m:t>. </m:t>
                        </m:r>
                        <m:r>
                          <m:rPr>
                            <m:sty m:val="p"/>
                          </m:rPr>
                          <a:rPr lang="en-US"/>
                          <m:t>V</m:t>
                        </m:r>
                      </m:num>
                      <m:den>
                        <m:d>
                          <m:dPr>
                            <m:begChr m:val="‖"/>
                            <m:endChr m:val="‖"/>
                            <m:ctrlPr>
                              <a:rPr lang="en-US" i="1"/>
                            </m:ctrlPr>
                          </m:dPr>
                          <m:e>
                            <m:r>
                              <a:rPr lang="en-US"/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/>
                              <m:t>U</m:t>
                            </m:r>
                          </m:e>
                        </m:d>
                        <m:r>
                          <a:rPr lang="en-US" i="1"/>
                          <m:t>.</m:t>
                        </m:r>
                        <m:d>
                          <m:dPr>
                            <m:begChr m:val="‖"/>
                            <m:endChr m:val="‖"/>
                            <m:ctrlPr>
                              <a:rPr lang="en-US" i="1"/>
                            </m:ctrlPr>
                          </m:dPr>
                          <m:e>
                            <m:r>
                              <a:rPr lang="en-US"/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/>
                              <m:t>V</m:t>
                            </m:r>
                          </m:e>
                        </m:d>
                      </m:den>
                    </m:f>
                  </m:oMath>
                </a14:m>
                <a:endParaRPr lang="en-US" dirty="0"/>
              </a:p>
              <a:p>
                <a:pPr rtl="1"/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i="1"/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/>
                          <m:t>U</m:t>
                        </m:r>
                      </m:e>
                    </m:d>
                    <m:r>
                      <a:rPr lang="en-US"/>
                      <m:t>=</m:t>
                    </m:r>
                    <m:rad>
                      <m:radPr>
                        <m:degHide m:val="on"/>
                        <m:ctrlPr>
                          <a:rPr lang="en-US" i="1"/>
                        </m:ctrlPr>
                      </m:radPr>
                      <m:deg/>
                      <m:e>
                        <m:r>
                          <a:rPr lang="en-US" i="1"/>
                          <m:t>6</m:t>
                        </m:r>
                      </m:e>
                    </m:rad>
                  </m:oMath>
                </a14:m>
                <a:r>
                  <a:rPr lang="ar-IQ" dirty="0"/>
                  <a:t>   </a:t>
                </a:r>
                <a:endParaRPr lang="en-US" dirty="0"/>
              </a:p>
              <a:p>
                <a:pPr rtl="1"/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i="1"/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/>
                          <m:t>V</m:t>
                        </m:r>
                      </m:e>
                    </m:d>
                    <m:r>
                      <a:rPr lang="en-US"/>
                      <m:t>=</m:t>
                    </m:r>
                    <m:rad>
                      <m:radPr>
                        <m:degHide m:val="on"/>
                        <m:ctrlPr>
                          <a:rPr lang="en-US" i="1"/>
                        </m:ctrlPr>
                      </m:radPr>
                      <m:deg/>
                      <m:e>
                        <m:r>
                          <a:rPr lang="en-US" i="1"/>
                          <m:t>6</m:t>
                        </m:r>
                        <m:r>
                          <a:rPr lang="en-US" i="1"/>
                          <m:t> </m:t>
                        </m:r>
                      </m:e>
                    </m:rad>
                  </m:oMath>
                </a14:m>
                <a:endParaRPr lang="en-US" dirty="0"/>
              </a:p>
              <a:p>
                <a:pPr rtl="1"/>
                <a14:m>
                  <m:oMath xmlns:m="http://schemas.openxmlformats.org/officeDocument/2006/math">
                    <m:r>
                      <a:rPr lang="en-US" i="1"/>
                      <m:t>𝑐𝑜𝑠</m:t>
                    </m:r>
                    <m:r>
                      <a:rPr lang="ar-IQ" i="1"/>
                      <m:t>𝜃</m:t>
                    </m:r>
                    <m:r>
                      <a:rPr lang="en-US"/>
                      <m:t>=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/>
                          <m:t>U</m:t>
                        </m:r>
                        <m:r>
                          <a:rPr lang="en-US"/>
                          <m:t>. </m:t>
                        </m:r>
                        <m:r>
                          <m:rPr>
                            <m:sty m:val="p"/>
                          </m:rPr>
                          <a:rPr lang="en-US"/>
                          <m:t>V</m:t>
                        </m:r>
                      </m:num>
                      <m:den>
                        <m:d>
                          <m:dPr>
                            <m:begChr m:val="‖"/>
                            <m:endChr m:val="‖"/>
                            <m:ctrlPr>
                              <a:rPr lang="en-US" i="1"/>
                            </m:ctrlPr>
                          </m:dPr>
                          <m:e>
                            <m:r>
                              <a:rPr lang="en-US"/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/>
                              <m:t>U</m:t>
                            </m:r>
                          </m:e>
                        </m:d>
                        <m:r>
                          <a:rPr lang="en-US" i="1"/>
                          <m:t>.</m:t>
                        </m:r>
                        <m:d>
                          <m:dPr>
                            <m:begChr m:val="‖"/>
                            <m:endChr m:val="‖"/>
                            <m:ctrlPr>
                              <a:rPr lang="en-US" i="1"/>
                            </m:ctrlPr>
                          </m:dPr>
                          <m:e>
                            <m:r>
                              <a:rPr lang="en-US"/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/>
                              <m:t>V</m:t>
                            </m:r>
                          </m:e>
                        </m:d>
                      </m:den>
                    </m:f>
                    <m:r>
                      <a:rPr lang="en-US"/>
                      <m:t>=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en-US" i="1"/>
                          <m:t>1</m:t>
                        </m:r>
                      </m:num>
                      <m:den>
                        <m:r>
                          <a:rPr lang="en-US" i="1"/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pPr rtl="1"/>
                <a14:m>
                  <m:oMath xmlns:m="http://schemas.openxmlformats.org/officeDocument/2006/math">
                    <m:r>
                      <a:rPr lang="ar-IQ" i="1"/>
                      <m:t>𝜃</m:t>
                    </m:r>
                    <m:r>
                      <a:rPr lang="en-US"/>
                      <m:t>=</m:t>
                    </m:r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𝑐𝑜𝑠</m:t>
                        </m:r>
                      </m:e>
                      <m:sup>
                        <m:r>
                          <a:rPr lang="en-US" i="1"/>
                          <m:t>−</m:t>
                        </m:r>
                        <m:r>
                          <a:rPr lang="en-US" i="1"/>
                          <m:t>1</m:t>
                        </m:r>
                      </m:sup>
                    </m:sSup>
                    <m:r>
                      <a:rPr lang="en-US" i="1"/>
                      <m:t>(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en-US" i="1"/>
                          <m:t>1</m:t>
                        </m:r>
                      </m:num>
                      <m:den>
                        <m:r>
                          <a:rPr lang="en-US" i="1"/>
                          <m:t>2</m:t>
                        </m:r>
                      </m:den>
                    </m:f>
                    <m:r>
                      <a:rPr lang="en-US" i="1"/>
                      <m:t>)</m:t>
                    </m:r>
                  </m:oMath>
                </a14:m>
                <a:endParaRPr lang="en-US" dirty="0"/>
              </a:p>
              <a:p>
                <a:pPr rtl="1"/>
                <a14:m>
                  <m:oMath xmlns:m="http://schemas.openxmlformats.org/officeDocument/2006/math">
                    <m:r>
                      <a:rPr lang="ar-IQ" i="1"/>
                      <m:t>𝜃</m:t>
                    </m:r>
                    <m:r>
                      <a:rPr lang="en-US"/>
                      <m:t>=</m:t>
                    </m:r>
                    <m:r>
                      <a:rPr lang="en-US"/>
                      <m:t>60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667" t="-1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0545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64215" y="3244334"/>
            <a:ext cx="45929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dirty="0" smtClean="0"/>
              <a:t>شكرا  لكم</a:t>
            </a:r>
          </a:p>
          <a:p>
            <a:r>
              <a:rPr lang="ar-IQ" dirty="0" smtClean="0"/>
              <a:t>اعداد م.د . اسيل حميد عبد السادة               </a:t>
            </a:r>
          </a:p>
          <a:p>
            <a:r>
              <a:rPr lang="ar-IQ" dirty="0"/>
              <a:t> </a:t>
            </a:r>
            <a:r>
              <a:rPr lang="ar-IQ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2544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130</TotalTime>
  <Words>34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The Matrix </vt:lpstr>
      <vt:lpstr>الزاوية المحصورة بين الزاويتين 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Analysis </dc:title>
  <dc:creator>DR.Ahmed Saker 2O11</dc:creator>
  <cp:lastModifiedBy>DR.Ahmed Saker 2O11</cp:lastModifiedBy>
  <cp:revision>44</cp:revision>
  <dcterms:created xsi:type="dcterms:W3CDTF">2019-02-07T16:30:51Z</dcterms:created>
  <dcterms:modified xsi:type="dcterms:W3CDTF">2019-02-08T18:10:15Z</dcterms:modified>
</cp:coreProperties>
</file>