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Matrix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Part one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218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معكوس المصفوفة        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47500" lnSpcReduction="20000"/>
              </a:bodyPr>
              <a:lstStyle/>
              <a:p>
                <a:r>
                  <a:rPr lang="en-US" dirty="0"/>
                  <a:t>Inverse of Matrix</a:t>
                </a:r>
              </a:p>
              <a:p>
                <a:pPr rtl="1"/>
                <a:r>
                  <a:rPr lang="ar-IQ" dirty="0"/>
                  <a:t>يقصد بمعكوس المصفوفة المعكوس الضربي للمصفوفة بحيث يكون حاصل ضرب المصفوفة في معكوسها يساوي مصفوفة الوحدة( </a:t>
                </a:r>
                <a:r>
                  <a:rPr lang="en-US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/>
                          <m:t>I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/>
                          <m:t>n</m:t>
                        </m:r>
                      </m:sub>
                    </m:sSub>
                  </m:oMath>
                </a14:m>
                <a:r>
                  <a:rPr lang="en-US" dirty="0"/>
                  <a:t> A.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a:rPr lang="en-US" i="1"/>
                          <m:t>𝐴</m:t>
                        </m:r>
                      </m:e>
                      <m:sup>
                        <m:r>
                          <a:rPr lang="en-US" i="1"/>
                          <m:t>−</m:t>
                        </m:r>
                        <m:r>
                          <a:rPr lang="en-US" i="1"/>
                          <m:t>1</m:t>
                        </m:r>
                      </m:sup>
                    </m:sSup>
                  </m:oMath>
                </a14:m>
                <a:r>
                  <a:rPr lang="ar-IQ" dirty="0"/>
                  <a:t>) </a:t>
                </a:r>
                <a:endParaRPr lang="en-US" dirty="0"/>
              </a:p>
              <a:p>
                <a:pPr rtl="1"/>
                <a:r>
                  <a:rPr lang="ar-IQ" dirty="0"/>
                  <a:t> </a:t>
                </a:r>
                <a:endParaRPr lang="en-US" dirty="0"/>
              </a:p>
              <a:p>
                <a:pPr rtl="1"/>
                <a:r>
                  <a:rPr lang="ar-IQ" dirty="0"/>
                  <a:t>	بعض خواص على معكوس  مصفوفة </a:t>
                </a:r>
                <a:endParaRPr lang="en-US" dirty="0"/>
              </a:p>
              <a:p>
                <a:pPr rtl="1"/>
                <a:r>
                  <a:rPr lang="ar-IQ" dirty="0"/>
                  <a:t> 1-اذا كان </a:t>
                </a:r>
                <a:r>
                  <a:rPr lang="en-US" dirty="0"/>
                  <a:t>A</a:t>
                </a:r>
                <a:r>
                  <a:rPr lang="ar-IQ" dirty="0"/>
                  <a:t> مصفوفة قابلة للقلب و </a:t>
                </a:r>
                <a:r>
                  <a:rPr lang="en-US" dirty="0"/>
                  <a:t>k</a:t>
                </a:r>
                <a:r>
                  <a:rPr lang="ar-IQ" dirty="0"/>
                  <a:t> عدد حقيقي فأن</a:t>
                </a:r>
                <a14:m>
                  <m:oMath xmlns:m="http://schemas.openxmlformats.org/officeDocument/2006/math">
                    <m:r>
                      <a:rPr lang="en-US" i="1"/>
                      <m:t>𝐴</m:t>
                    </m:r>
                    <m:r>
                      <a:rPr lang="en-US" i="1"/>
                      <m:t>=</m:t>
                    </m:r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a:rPr lang="en-US" i="1"/>
                          <m:t>(</m:t>
                        </m:r>
                        <m:sSup>
                          <m:sSupPr>
                            <m:ctrlPr>
                              <a:rPr lang="en-US" i="1"/>
                            </m:ctrlPr>
                          </m:sSupPr>
                          <m:e>
                            <m:r>
                              <a:rPr lang="en-US" i="1"/>
                              <m:t>𝐴</m:t>
                            </m:r>
                          </m:e>
                          <m:sup>
                            <m:r>
                              <a:rPr lang="en-US" i="1"/>
                              <m:t>−</m:t>
                            </m:r>
                            <m:r>
                              <a:rPr lang="en-US" i="1"/>
                              <m:t>1</m:t>
                            </m:r>
                          </m:sup>
                        </m:sSup>
                        <m:r>
                          <a:rPr lang="en-US" i="1"/>
                          <m:t>)</m:t>
                        </m:r>
                      </m:e>
                      <m:sup>
                        <m:r>
                          <a:rPr lang="en-US" i="1"/>
                          <m:t>−</m:t>
                        </m:r>
                        <m:r>
                          <a:rPr lang="en-US" i="1"/>
                          <m:t>1</m:t>
                        </m:r>
                      </m:sup>
                    </m:sSup>
                  </m:oMath>
                </a14:m>
                <a:endParaRPr lang="en-US" dirty="0"/>
              </a:p>
              <a:p>
                <a:pPr rtl="1"/>
                <a:r>
                  <a:rPr lang="ar-IQ" dirty="0"/>
                  <a:t>2-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a:rPr lang="en-US" i="1"/>
                          <m:t>(</m:t>
                        </m:r>
                        <m:sSup>
                          <m:sSupPr>
                            <m:ctrlPr>
                              <a:rPr lang="en-US" i="1"/>
                            </m:ctrlPr>
                          </m:sSupPr>
                          <m:e>
                            <m:r>
                              <a:rPr lang="en-US" i="1"/>
                              <m:t>𝐴</m:t>
                            </m:r>
                          </m:e>
                          <m:sup>
                            <m:r>
                              <a:rPr lang="en-US" i="1"/>
                              <m:t>−</m:t>
                            </m:r>
                            <m:r>
                              <a:rPr lang="en-US" i="1"/>
                              <m:t>1</m:t>
                            </m:r>
                          </m:sup>
                        </m:sSup>
                        <m:r>
                          <a:rPr lang="en-US" i="1"/>
                          <m:t>)</m:t>
                        </m:r>
                      </m:e>
                      <m:sup>
                        <m:r>
                          <a:rPr lang="en-US" i="1"/>
                          <m:t>𝑇</m:t>
                        </m:r>
                      </m:sup>
                    </m:sSup>
                  </m:oMath>
                </a14:m>
                <a:r>
                  <a:rPr lang="ar-IQ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a:rPr lang="en-US" i="1"/>
                          <m:t>(</m:t>
                        </m:r>
                        <m:sSup>
                          <m:sSupPr>
                            <m:ctrlPr>
                              <a:rPr lang="en-US" i="1"/>
                            </m:ctrlPr>
                          </m:sSupPr>
                          <m:e>
                            <m:r>
                              <a:rPr lang="en-US" i="1"/>
                              <m:t>𝐴</m:t>
                            </m:r>
                          </m:e>
                          <m:sup>
                            <m:r>
                              <a:rPr lang="en-US" i="1"/>
                              <m:t>𝑇</m:t>
                            </m:r>
                          </m:sup>
                        </m:sSup>
                        <m:r>
                          <a:rPr lang="en-US" i="1"/>
                          <m:t>)</m:t>
                        </m:r>
                      </m:e>
                      <m:sup>
                        <m:r>
                          <a:rPr lang="en-US" i="1"/>
                          <m:t>−</m:t>
                        </m:r>
                        <m:r>
                          <a:rPr lang="en-US" i="1"/>
                          <m:t>1</m:t>
                        </m:r>
                      </m:sup>
                    </m:sSup>
                  </m:oMath>
                </a14:m>
                <a:endParaRPr lang="en-US" dirty="0"/>
              </a:p>
              <a:p>
                <a:pPr rtl="1"/>
                <a:r>
                  <a:rPr lang="ar-IQ" dirty="0"/>
                  <a:t>3-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a:rPr lang="en-US" i="1"/>
                          <m:t>𝐴</m:t>
                        </m:r>
                      </m:e>
                      <m:sup>
                        <m:r>
                          <a:rPr lang="en-US" i="1"/>
                          <m:t>−</m:t>
                        </m:r>
                        <m:r>
                          <a:rPr lang="en-US" i="1"/>
                          <m:t>1</m:t>
                        </m:r>
                      </m:sup>
                    </m:sSup>
                    <m:r>
                      <a:rPr lang="ar-IQ"/>
                      <m:t>.</m:t>
                    </m:r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a:rPr lang="en-US" i="1"/>
                          <m:t>𝐵</m:t>
                        </m:r>
                      </m:e>
                      <m:sup>
                        <m:r>
                          <a:rPr lang="en-US" i="1"/>
                          <m:t>−</m:t>
                        </m:r>
                        <m:r>
                          <a:rPr lang="en-US" i="1"/>
                          <m:t>1</m:t>
                        </m:r>
                      </m:sup>
                    </m:sSup>
                    <m:r>
                      <a:rPr lang="ar-IQ"/>
                      <m:t>.</m:t>
                    </m:r>
                  </m:oMath>
                </a14:m>
                <a:r>
                  <a:rPr lang="ar-IQ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a:rPr lang="en-US" i="1"/>
                          <m:t>(</m:t>
                        </m:r>
                        <m:r>
                          <a:rPr lang="en-US" i="1"/>
                          <m:t>𝐴</m:t>
                        </m:r>
                        <m:r>
                          <a:rPr lang="en-US" i="1"/>
                          <m:t>.</m:t>
                        </m:r>
                        <m:r>
                          <a:rPr lang="en-US" i="1"/>
                          <m:t>𝐵</m:t>
                        </m:r>
                        <m:r>
                          <a:rPr lang="en-US" i="1"/>
                          <m:t>)</m:t>
                        </m:r>
                      </m:e>
                      <m:sup>
                        <m:r>
                          <a:rPr lang="en-US" i="1"/>
                          <m:t>−</m:t>
                        </m:r>
                        <m:r>
                          <a:rPr lang="en-US" i="1"/>
                          <m:t>1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Example </a:t>
                </a:r>
              </a:p>
              <a:p>
                <a:pPr rtl="1"/>
                <a:r>
                  <a:rPr lang="en-US" dirty="0"/>
                  <a:t>Let 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2</m:t>
                              </m:r>
                            </m:e>
                            <m:e>
                              <m:r>
                                <a:rPr lang="en-US" i="1"/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4</m:t>
                              </m:r>
                            </m:e>
                            <m:e>
                              <m:r>
                                <a:rPr lang="en-US" i="1"/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rtl="1"/>
                <a:r>
                  <a:rPr lang="en-US" dirty="0"/>
                  <a:t>Proof </a:t>
                </a:r>
              </a:p>
              <a:p>
                <a:pPr rtl="1"/>
                <a14:m>
                  <m:oMath xmlns:m="http://schemas.openxmlformats.org/officeDocument/2006/math"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a:rPr lang="en-US" i="1"/>
                          <m:t>(</m:t>
                        </m:r>
                        <m:sSup>
                          <m:sSupPr>
                            <m:ctrlPr>
                              <a:rPr lang="en-US" i="1"/>
                            </m:ctrlPr>
                          </m:sSupPr>
                          <m:e>
                            <m:r>
                              <a:rPr lang="en-US" i="1"/>
                              <m:t>𝐴</m:t>
                            </m:r>
                          </m:e>
                          <m:sup>
                            <m:r>
                              <a:rPr lang="en-US" i="1"/>
                              <m:t>−</m:t>
                            </m:r>
                            <m:r>
                              <a:rPr lang="en-US" i="1"/>
                              <m:t>1</m:t>
                            </m:r>
                          </m:sup>
                        </m:sSup>
                        <m:r>
                          <a:rPr lang="en-US" i="1"/>
                          <m:t>)</m:t>
                        </m:r>
                      </m:e>
                      <m:sup>
                        <m:r>
                          <a:rPr lang="en-US" i="1"/>
                          <m:t>𝑇</m:t>
                        </m:r>
                      </m:sup>
                    </m:sSup>
                  </m:oMath>
                </a14:m>
                <a:r>
                  <a:rPr lang="ar-IQ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a:rPr lang="en-US" i="1"/>
                          <m:t>(</m:t>
                        </m:r>
                        <m:sSup>
                          <m:sSupPr>
                            <m:ctrlPr>
                              <a:rPr lang="en-US" i="1"/>
                            </m:ctrlPr>
                          </m:sSupPr>
                          <m:e>
                            <m:r>
                              <a:rPr lang="en-US" i="1"/>
                              <m:t>𝐴</m:t>
                            </m:r>
                          </m:e>
                          <m:sup>
                            <m:r>
                              <a:rPr lang="en-US" i="1"/>
                              <m:t>𝑇</m:t>
                            </m:r>
                          </m:sup>
                        </m:sSup>
                        <m:r>
                          <a:rPr lang="en-US" i="1"/>
                          <m:t>)</m:t>
                        </m:r>
                      </m:e>
                      <m:sup>
                        <m:r>
                          <a:rPr lang="en-US" i="1"/>
                          <m:t>−</m:t>
                        </m:r>
                        <m:r>
                          <a:rPr lang="en-US" i="1"/>
                          <m:t>1</m:t>
                        </m:r>
                      </m:sup>
                    </m:sSup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a:rPr lang="en-US" i="1"/>
                          <m:t>𝐴</m:t>
                        </m:r>
                      </m:e>
                      <m:sup>
                        <m:r>
                          <a:rPr lang="en-US" i="1"/>
                          <m:t>𝑇</m:t>
                        </m:r>
                      </m:sup>
                    </m:sSup>
                    <m:r>
                      <a:rPr lang="en-US"/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2</m:t>
                              </m:r>
                            </m:e>
                            <m:e>
                              <m:r>
                                <a:rPr lang="en-US" i="1"/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3</m:t>
                              </m:r>
                            </m:e>
                            <m:e>
                              <m:r>
                                <a:rPr lang="en-US" i="1"/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i="1" dirty="0"/>
                  <a:t>,</a:t>
                </a:r>
                <a14:m>
                  <m:oMath xmlns:m="http://schemas.openxmlformats.org/officeDocument/2006/math">
                    <m:r>
                      <a:rPr lang="en-US" i="1"/>
                      <m:t> </m:t>
                    </m:r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a:rPr lang="en-US" i="1"/>
                          <m:t>𝐴</m:t>
                        </m:r>
                      </m:e>
                      <m:sup>
                        <m:r>
                          <a:rPr lang="en-US" i="1"/>
                          <m:t>−</m:t>
                        </m:r>
                        <m:r>
                          <a:rPr lang="en-US" i="1"/>
                          <m:t>1</m:t>
                        </m:r>
                      </m:sup>
                    </m:sSup>
                    <m:r>
                      <a:rPr lang="en-US" i="1"/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−</m:t>
                              </m:r>
                              <m:r>
                                <a:rPr lang="en-US" i="1"/>
                                <m:t>1</m:t>
                              </m:r>
                              <m:r>
                                <a:rPr lang="en-US" i="1"/>
                                <m:t>/</m:t>
                              </m:r>
                              <m:r>
                                <a:rPr lang="en-US" i="1"/>
                                <m:t>10</m:t>
                              </m:r>
                            </m:e>
                            <m:e>
                              <m:r>
                                <a:rPr lang="en-US" i="1"/>
                                <m:t>3</m:t>
                              </m:r>
                              <m:r>
                                <a:rPr lang="en-US" i="1"/>
                                <m:t>/</m:t>
                              </m:r>
                              <m:r>
                                <a:rPr lang="en-US" i="1"/>
                                <m:t>10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4</m:t>
                              </m:r>
                              <m:r>
                                <a:rPr lang="en-US" i="1"/>
                                <m:t>/</m:t>
                              </m:r>
                              <m:r>
                                <a:rPr lang="en-US" i="1"/>
                                <m:t>10</m:t>
                              </m:r>
                            </m:e>
                            <m:e>
                              <m:r>
                                <a:rPr lang="en-US" i="1"/>
                                <m:t>−</m:t>
                              </m:r>
                              <m:r>
                                <a:rPr lang="en-US" i="1"/>
                                <m:t>2</m:t>
                              </m:r>
                              <m:r>
                                <a:rPr lang="en-US" i="1"/>
                                <m:t>/</m:t>
                              </m:r>
                              <m:r>
                                <a:rPr lang="en-US" i="1"/>
                                <m:t>10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a:rPr lang="en-US" i="1"/>
                          <m:t>(</m:t>
                        </m:r>
                        <m:sSup>
                          <m:sSupPr>
                            <m:ctrlPr>
                              <a:rPr lang="en-US" i="1"/>
                            </m:ctrlPr>
                          </m:sSupPr>
                          <m:e>
                            <m:r>
                              <a:rPr lang="en-US" i="1"/>
                              <m:t>𝐴</m:t>
                            </m:r>
                          </m:e>
                          <m:sup>
                            <m:r>
                              <a:rPr lang="en-US" i="1"/>
                              <m:t>𝑇</m:t>
                            </m:r>
                          </m:sup>
                        </m:sSup>
                        <m:r>
                          <a:rPr lang="en-US" i="1"/>
                          <m:t>)</m:t>
                        </m:r>
                      </m:e>
                      <m:sup>
                        <m:r>
                          <a:rPr lang="en-US" i="1"/>
                          <m:t>−</m:t>
                        </m:r>
                        <m:r>
                          <a:rPr lang="en-US" i="1"/>
                          <m:t>1</m:t>
                        </m:r>
                      </m:sup>
                    </m:sSup>
                    <m:r>
                      <a:rPr lang="en-US" i="1"/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−</m:t>
                              </m:r>
                              <m:r>
                                <a:rPr lang="en-US" i="1"/>
                                <m:t>1</m:t>
                              </m:r>
                              <m:r>
                                <a:rPr lang="en-US" i="1"/>
                                <m:t>/</m:t>
                              </m:r>
                              <m:r>
                                <a:rPr lang="en-US" i="1"/>
                                <m:t>10</m:t>
                              </m:r>
                            </m:e>
                            <m:e>
                              <m:r>
                                <a:rPr lang="en-US" i="1"/>
                                <m:t>4</m:t>
                              </m:r>
                              <m:r>
                                <a:rPr lang="en-US" i="1"/>
                                <m:t>/</m:t>
                              </m:r>
                              <m:r>
                                <a:rPr lang="en-US" i="1"/>
                                <m:t>10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3</m:t>
                              </m:r>
                              <m:r>
                                <a:rPr lang="en-US" i="1"/>
                                <m:t>/</m:t>
                              </m:r>
                              <m:r>
                                <a:rPr lang="en-US" i="1"/>
                                <m:t>10</m:t>
                              </m:r>
                            </m:e>
                            <m:e>
                              <m:r>
                                <a:rPr lang="en-US" i="1"/>
                                <m:t>−</m:t>
                              </m:r>
                              <m:r>
                                <a:rPr lang="en-US" i="1"/>
                                <m:t>2</m:t>
                              </m:r>
                              <m:r>
                                <a:rPr lang="en-US" i="1"/>
                                <m:t>/</m:t>
                              </m:r>
                              <m:r>
                                <a:rPr lang="en-US" i="1"/>
                                <m:t>10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,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a:rPr lang="en-US" i="1"/>
                          <m:t>(</m:t>
                        </m:r>
                        <m:sSup>
                          <m:sSupPr>
                            <m:ctrlPr>
                              <a:rPr lang="en-US" i="1"/>
                            </m:ctrlPr>
                          </m:sSupPr>
                          <m:e>
                            <m:r>
                              <a:rPr lang="en-US" i="1"/>
                              <m:t>𝐴</m:t>
                            </m:r>
                          </m:e>
                          <m:sup>
                            <m:r>
                              <a:rPr lang="en-US" i="1"/>
                              <m:t>−</m:t>
                            </m:r>
                            <m:r>
                              <a:rPr lang="en-US" i="1"/>
                              <m:t>1</m:t>
                            </m:r>
                          </m:sup>
                        </m:sSup>
                        <m:r>
                          <a:rPr lang="en-US" i="1"/>
                          <m:t>)</m:t>
                        </m:r>
                      </m:e>
                      <m:sup>
                        <m:r>
                          <a:rPr lang="en-US" i="1"/>
                          <m:t>𝑇</m:t>
                        </m:r>
                      </m:sup>
                    </m:sSup>
                    <m:r>
                      <a:rPr lang="en-US" i="1"/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−</m:t>
                              </m:r>
                              <m:r>
                                <a:rPr lang="en-US" i="1"/>
                                <m:t>1</m:t>
                              </m:r>
                              <m:r>
                                <a:rPr lang="en-US" i="1"/>
                                <m:t>/</m:t>
                              </m:r>
                              <m:r>
                                <a:rPr lang="en-US" i="1"/>
                                <m:t>10</m:t>
                              </m:r>
                            </m:e>
                            <m:e>
                              <m:r>
                                <a:rPr lang="en-US" i="1"/>
                                <m:t>4</m:t>
                              </m:r>
                              <m:r>
                                <a:rPr lang="en-US" i="1"/>
                                <m:t>/</m:t>
                              </m:r>
                              <m:r>
                                <a:rPr lang="en-US" i="1"/>
                                <m:t>10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3</m:t>
                              </m:r>
                              <m:r>
                                <a:rPr lang="en-US" i="1"/>
                                <m:t>/</m:t>
                              </m:r>
                              <m:r>
                                <a:rPr lang="en-US" i="1"/>
                                <m:t>10</m:t>
                              </m:r>
                            </m:e>
                            <m:e>
                              <m:r>
                                <a:rPr lang="en-US" i="1"/>
                                <m:t>−</m:t>
                              </m:r>
                              <m:r>
                                <a:rPr lang="en-US" i="1"/>
                                <m:t>2</m:t>
                              </m:r>
                              <m:r>
                                <a:rPr lang="en-US" i="1"/>
                                <m:t>/</m:t>
                              </m:r>
                              <m:r>
                                <a:rPr lang="en-US" i="1"/>
                                <m:t>10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 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40" t="-10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9190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2286000" y="1770052"/>
                <a:ext cx="4572000" cy="331789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dirty="0"/>
                  <a:t>Method of finding of inverse Matrix </a:t>
                </a:r>
              </a:p>
              <a:p>
                <a:pPr lvl="0"/>
                <a:r>
                  <a:rPr lang="en-US" b="1" dirty="0"/>
                  <a:t>Gauss-Jordan Method for finding the inverse of a matrix</a:t>
                </a:r>
                <a:endParaRPr lang="en-US" dirty="0"/>
              </a:p>
              <a:p>
                <a:pPr rtl="1"/>
                <a:r>
                  <a:rPr lang="ar-IQ" dirty="0"/>
                  <a:t>نكتب مصفوفة الوحدة بجانب المصفوفة الاصلية ويفصل بينهما بنقاط شارحه ثم نحول المصفوفة </a:t>
                </a:r>
                <a:r>
                  <a:rPr lang="en-US" dirty="0"/>
                  <a:t>A</a:t>
                </a:r>
                <a:r>
                  <a:rPr lang="ar-IQ" dirty="0"/>
                  <a:t> الى مصفوفة الوحدة نكتب بالشكل التالي :-</a:t>
                </a:r>
                <a:endParaRPr lang="en-US" dirty="0"/>
              </a:p>
              <a:p>
                <a:pPr rtl="1"/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/>
                          <m:t>A</m:t>
                        </m:r>
                        <m:r>
                          <a:rPr lang="en-US"/>
                          <m:t>:</m:t>
                        </m:r>
                        <m:r>
                          <m:rPr>
                            <m:sty m:val="p"/>
                          </m:rPr>
                          <a:rPr lang="en-US"/>
                          <m:t>I</m:t>
                        </m:r>
                      </m:e>
                    </m:d>
                    <m:r>
                      <a:rPr lang="ar-IQ"/>
                      <m:t>→</m:t>
                    </m:r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/>
                          <m:t>I</m:t>
                        </m:r>
                        <m:r>
                          <a:rPr lang="en-US"/>
                          <m:t>:</m:t>
                        </m:r>
                        <m:sSup>
                          <m:sSupPr>
                            <m:ctrlPr>
                              <a:rPr lang="en-US" i="1"/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/>
                              <m:t>A</m:t>
                            </m:r>
                          </m:e>
                          <m:sup>
                            <m:r>
                              <a:rPr lang="en-US" i="1"/>
                              <m:t>−</m:t>
                            </m:r>
                            <m:r>
                              <a:rPr lang="en-US"/>
                              <m:t>1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i="1" dirty="0"/>
                  <a:t> </a:t>
                </a:r>
                <a:endParaRPr lang="en-US" dirty="0"/>
              </a:p>
              <a:p>
                <a:pPr rtl="1"/>
                <a:r>
                  <a:rPr lang="ar-IQ" dirty="0"/>
                  <a:t> </a:t>
                </a:r>
                <a:endParaRPr lang="en-US" dirty="0"/>
              </a:p>
              <a:p>
                <a:pPr rtl="1"/>
                <a:r>
                  <a:rPr lang="en-US" dirty="0"/>
                  <a:t>Example </a:t>
                </a:r>
              </a:p>
              <a:p>
                <a:pPr rtl="1"/>
                <a:r>
                  <a:rPr lang="en-US" dirty="0"/>
                  <a:t>	Find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/>
                          <m:t>A</m:t>
                        </m:r>
                      </m:e>
                      <m:sup>
                        <m:r>
                          <a:rPr lang="en-US" i="1"/>
                          <m:t>−</m:t>
                        </m:r>
                        <m:r>
                          <a:rPr lang="en-US"/>
                          <m:t>1</m:t>
                        </m:r>
                      </m:sup>
                    </m:sSup>
                  </m:oMath>
                </a14:m>
                <a:r>
                  <a:rPr lang="en-US" dirty="0"/>
                  <a:t> 	Let 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2</m:t>
                              </m:r>
                            </m:e>
                            <m:e>
                              <m:r>
                                <a:rPr lang="en-US" i="1"/>
                                <m:t>3</m:t>
                              </m:r>
                            </m:e>
                            <m:e>
                              <m:r>
                                <a:rPr lang="en-US" i="1"/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1</m:t>
                              </m:r>
                            </m:e>
                            <m:e>
                              <m:r>
                                <a:rPr lang="en-US" i="1"/>
                                <m:t>−</m:t>
                              </m:r>
                              <m:r>
                                <a:rPr lang="en-US" i="1"/>
                                <m:t>2</m:t>
                              </m:r>
                            </m:e>
                            <m:e>
                              <m:r>
                                <a:rPr lang="en-US" i="1"/>
                                <m:t>−</m:t>
                              </m:r>
                              <m:r>
                                <a:rPr lang="en-US" i="1"/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2</m:t>
                              </m:r>
                            </m:e>
                            <m:e>
                              <m:r>
                                <a:rPr lang="en-US" i="1"/>
                                <m:t>0</m:t>
                              </m:r>
                            </m:e>
                            <m:e>
                              <m:r>
                                <a:rPr lang="en-US" i="1"/>
                                <m:t>−</m:t>
                              </m:r>
                              <m:r>
                                <a:rPr lang="en-US" i="1"/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1770052"/>
                <a:ext cx="4572000" cy="3317896"/>
              </a:xfrm>
              <a:prstGeom prst="rect">
                <a:avLst/>
              </a:prstGeom>
              <a:blipFill rotWithShape="1">
                <a:blip r:embed="rId2"/>
                <a:stretch>
                  <a:fillRect l="-2667" t="-9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8340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2286000" y="1498632"/>
                <a:ext cx="4572000" cy="386073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rtl="1"/>
                <a:r>
                  <a:rPr lang="en-US" dirty="0"/>
                  <a:t>Solution </a:t>
                </a:r>
              </a:p>
              <a:p>
                <a:pPr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/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/>
                              </m:ctrlPr>
                            </m:mPr>
                            <m:mr>
                              <m:e>
                                <m:r>
                                  <a:rPr lang="en-US" i="1"/>
                                  <m:t>2</m:t>
                                </m:r>
                              </m:e>
                              <m:e>
                                <m:r>
                                  <a:rPr lang="en-US" i="1"/>
                                  <m:t>3</m:t>
                                </m:r>
                              </m:e>
                              <m:e>
                                <m:r>
                                  <a:rPr lang="en-US" i="1"/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/>
                                  <m:t>1</m:t>
                                </m:r>
                              </m:e>
                              <m:e>
                                <m:r>
                                  <a:rPr lang="en-US" i="1"/>
                                  <m:t>−</m:t>
                                </m:r>
                                <m:r>
                                  <a:rPr lang="en-US" i="1"/>
                                  <m:t>2</m:t>
                                </m:r>
                              </m:e>
                              <m:e>
                                <m:r>
                                  <a:rPr lang="en-US" i="1"/>
                                  <m:t>−</m:t>
                                </m:r>
                                <m:r>
                                  <a:rPr lang="en-US" i="1"/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/>
                                  <m:t>2</m:t>
                                </m:r>
                              </m:e>
                              <m:e>
                                <m:r>
                                  <a:rPr lang="en-US" i="1"/>
                                  <m:t>0</m:t>
                                </m:r>
                              </m:e>
                              <m:e>
                                <m:r>
                                  <a:rPr lang="en-US" i="1"/>
                                  <m:t>−</m:t>
                                </m:r>
                                <m:r>
                                  <a:rPr lang="en-US" i="1"/>
                                  <m:t>1</m:t>
                                </m:r>
                              </m:e>
                            </m:mr>
                          </m:m>
                          <m:r>
                            <a:rPr lang="en-US"/>
                            <m:t>: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/>
                              </m:ctrlPr>
                            </m:mPr>
                            <m:mr>
                              <m:e>
                                <m:r>
                                  <a:rPr lang="en-US" i="1"/>
                                  <m:t>1</m:t>
                                </m:r>
                              </m:e>
                              <m:e>
                                <m:r>
                                  <a:rPr lang="en-US" i="1"/>
                                  <m:t>0</m:t>
                                </m:r>
                              </m:e>
                              <m:e>
                                <m:r>
                                  <a:rPr lang="en-US" i="1"/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/>
                                  <m:t>0</m:t>
                                </m:r>
                              </m:e>
                              <m:e>
                                <m:r>
                                  <a:rPr lang="en-US" i="1"/>
                                  <m:t>1</m:t>
                                </m:r>
                              </m:e>
                              <m:e>
                                <m:r>
                                  <a:rPr lang="en-US" i="1"/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/>
                                  <m:t>0</m:t>
                                </m:r>
                              </m:e>
                              <m:e>
                                <m:r>
                                  <a:rPr lang="en-US" i="1"/>
                                  <m:t>0</m:t>
                                </m:r>
                              </m:e>
                              <m:e>
                                <m:r>
                                  <a:rPr lang="en-US" i="1"/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rtl="1"/>
                <a:r>
                  <a:rPr lang="en-US" dirty="0"/>
                  <a:t>R</a:t>
                </a:r>
                <a:r>
                  <a:rPr lang="en-US" baseline="-25000" dirty="0"/>
                  <a:t>1</a:t>
                </a:r>
                <a14:m>
                  <m:oMath xmlns:m="http://schemas.openxmlformats.org/officeDocument/2006/math">
                    <m:r>
                      <a:rPr lang="ar-IQ" baseline="-25000"/>
                      <m:t>↔</m:t>
                    </m:r>
                  </m:oMath>
                </a14:m>
                <a:r>
                  <a:rPr lang="ar-IQ" dirty="0"/>
                  <a:t> </a:t>
                </a:r>
                <a:r>
                  <a:rPr lang="en-US" dirty="0"/>
                  <a:t>R</a:t>
                </a:r>
                <a:r>
                  <a:rPr lang="en-US" baseline="-25000" dirty="0"/>
                  <a:t>2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1</m:t>
                              </m:r>
                            </m:e>
                            <m:e>
                              <m:r>
                                <a:rPr lang="en-US" i="1"/>
                                <m:t>−</m:t>
                              </m:r>
                              <m:r>
                                <a:rPr lang="en-US" i="1"/>
                                <m:t>3</m:t>
                              </m:r>
                            </m:e>
                            <m:e>
                              <m:r>
                                <a:rPr lang="en-US" i="1"/>
                                <m:t>  −</m:t>
                              </m:r>
                              <m:r>
                                <a:rPr lang="en-US" i="1"/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2</m:t>
                              </m:r>
                            </m:e>
                            <m:e>
                              <m:r>
                                <a:rPr lang="en-US" i="1"/>
                                <m:t>3</m:t>
                              </m:r>
                            </m:e>
                            <m:e>
                              <m:r>
                                <a:rPr lang="en-US" i="1"/>
                                <m:t>    </m:t>
                              </m:r>
                              <m:r>
                                <a:rPr lang="en-US" i="1"/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2</m:t>
                              </m:r>
                            </m:e>
                            <m:e>
                              <m:r>
                                <a:rPr lang="en-US" i="1"/>
                                <m:t>0</m:t>
                              </m:r>
                            </m:e>
                            <m:e>
                              <m:r>
                                <a:rPr lang="en-US" i="1"/>
                                <m:t>−</m:t>
                              </m:r>
                              <m:r>
                                <a:rPr lang="en-US" i="1"/>
                                <m:t>1</m:t>
                              </m:r>
                            </m:e>
                          </m:mr>
                        </m:m>
                        <m:r>
                          <a:rPr lang="en-US"/>
                          <m:t>:</m:t>
                        </m:r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0</m:t>
                              </m:r>
                            </m:e>
                            <m:e>
                              <m:r>
                                <a:rPr lang="en-US" i="1"/>
                                <m:t>1</m:t>
                              </m:r>
                            </m:e>
                            <m:e>
                              <m:r>
                                <a:rPr lang="en-US" i="1"/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1</m:t>
                              </m:r>
                            </m:e>
                            <m:e>
                              <m:r>
                                <a:rPr lang="en-US" i="1"/>
                                <m:t>0</m:t>
                              </m:r>
                            </m:e>
                            <m:e>
                              <m:r>
                                <a:rPr lang="en-US" i="1"/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0</m:t>
                              </m:r>
                            </m:e>
                            <m:e>
                              <m:r>
                                <a:rPr lang="en-US" i="1"/>
                                <m:t>0</m:t>
                              </m:r>
                            </m:e>
                            <m:e>
                              <m:r>
                                <a:rPr lang="en-US" i="1"/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rtl="1"/>
                <a:r>
                  <a:rPr lang="en-US" dirty="0"/>
                  <a:t>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1</m:t>
                              </m:r>
                            </m:e>
                            <m:e>
                              <m:r>
                                <a:rPr lang="en-US" i="1"/>
                                <m:t>−</m:t>
                              </m:r>
                              <m:r>
                                <a:rPr lang="en-US" i="1"/>
                                <m:t>2</m:t>
                              </m:r>
                            </m:e>
                            <m:e>
                              <m:r>
                                <a:rPr lang="en-US" i="1"/>
                                <m:t>  −</m:t>
                              </m:r>
                              <m:r>
                                <a:rPr lang="en-US" i="1"/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0</m:t>
                              </m:r>
                            </m:e>
                            <m:e>
                              <m:r>
                                <a:rPr lang="en-US" i="1"/>
                                <m:t>1</m:t>
                              </m:r>
                            </m:e>
                            <m:e>
                              <m:r>
                                <a:rPr lang="en-US" i="1"/>
                                <m:t>    </m:t>
                              </m:r>
                              <m:r>
                                <a:rPr lang="en-US" i="1"/>
                                <m:t>2</m:t>
                              </m:r>
                              <m:r>
                                <a:rPr lang="en-US" i="1"/>
                                <m:t>/</m:t>
                              </m:r>
                              <m:r>
                                <a:rPr lang="en-US" i="1"/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0</m:t>
                              </m:r>
                            </m:e>
                            <m:e>
                              <m:r>
                                <a:rPr lang="en-US" i="1"/>
                                <m:t>4</m:t>
                              </m:r>
                            </m:e>
                            <m:e>
                              <m:r>
                                <a:rPr lang="en-US" i="1"/>
                                <m:t>1</m:t>
                              </m:r>
                            </m:e>
                          </m:mr>
                        </m:m>
                        <m:r>
                          <a:rPr lang="en-US"/>
                          <m:t>:</m:t>
                        </m:r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0</m:t>
                              </m:r>
                            </m:e>
                            <m:e>
                              <m:r>
                                <a:rPr lang="en-US" i="1"/>
                                <m:t>1</m:t>
                              </m:r>
                            </m:e>
                            <m:e>
                              <m:r>
                                <a:rPr lang="en-US" i="1"/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1</m:t>
                              </m:r>
                              <m:r>
                                <a:rPr lang="en-US" i="1"/>
                                <m:t>/</m:t>
                              </m:r>
                              <m:r>
                                <a:rPr lang="en-US" i="1"/>
                                <m:t>7</m:t>
                              </m:r>
                            </m:e>
                            <m:e>
                              <m:r>
                                <a:rPr lang="en-US" i="1"/>
                                <m:t>−</m:t>
                              </m:r>
                              <m:r>
                                <a:rPr lang="en-US" i="1"/>
                                <m:t>2</m:t>
                              </m:r>
                              <m:r>
                                <a:rPr lang="en-US" i="1"/>
                                <m:t>/</m:t>
                              </m:r>
                              <m:r>
                                <a:rPr lang="en-US" i="1"/>
                                <m:t>7</m:t>
                              </m:r>
                            </m:e>
                            <m:e>
                              <m:r>
                                <a:rPr lang="en-US" i="1"/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0</m:t>
                              </m:r>
                            </m:e>
                            <m:e>
                              <m:r>
                                <a:rPr lang="en-US" i="1"/>
                                <m:t>−</m:t>
                              </m:r>
                              <m:r>
                                <a:rPr lang="en-US" i="1"/>
                                <m:t>2</m:t>
                              </m:r>
                            </m:e>
                            <m:e>
                              <m:r>
                                <a:rPr lang="en-US" i="1"/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rtl="1"/>
                <a:r>
                  <a:rPr lang="en-US" dirty="0"/>
                  <a:t> </a:t>
                </a:r>
              </a:p>
              <a:p>
                <a:pPr rtl="1"/>
                <a:r>
                  <a:rPr lang="en-US" dirty="0"/>
                  <a:t>After some operation we have </a:t>
                </a:r>
              </a:p>
              <a:p>
                <a:pPr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/>
                            <m:t>A</m:t>
                          </m:r>
                        </m:e>
                        <m:sup>
                          <m:r>
                            <a:rPr lang="en-US" i="1"/>
                            <m:t>−</m:t>
                          </m:r>
                          <m:r>
                            <a:rPr lang="en-US"/>
                            <m:t>1</m:t>
                          </m:r>
                        </m:sup>
                      </m:sSup>
                      <m:r>
                        <a:rPr lang="en-US"/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/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/>
                              </m:ctrlPr>
                            </m:mPr>
                            <m:mr>
                              <m:e>
                                <m:r>
                                  <a:rPr lang="en-US" i="1"/>
                                  <m:t>2</m:t>
                                </m:r>
                              </m:e>
                              <m:e>
                                <m:r>
                                  <a:rPr lang="en-US" i="1"/>
                                  <m:t>3</m:t>
                                </m:r>
                              </m:e>
                              <m:e>
                                <m:r>
                                  <a:rPr lang="en-US" i="1"/>
                                  <m:t>−</m:t>
                                </m:r>
                                <m:r>
                                  <a:rPr lang="en-US" i="1"/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/>
                                  <m:t>−</m:t>
                                </m:r>
                                <m:r>
                                  <a:rPr lang="en-US" i="1"/>
                                  <m:t>1</m:t>
                                </m:r>
                              </m:e>
                              <m:e>
                                <m:r>
                                  <a:rPr lang="en-US" i="1"/>
                                  <m:t>−</m:t>
                                </m:r>
                                <m:r>
                                  <a:rPr lang="en-US" i="1"/>
                                  <m:t>2</m:t>
                                </m:r>
                              </m:e>
                              <m:e>
                                <m:r>
                                  <a:rPr lang="en-US" i="1"/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/>
                                  <m:t>   </m:t>
                                </m:r>
                                <m:r>
                                  <a:rPr lang="en-US" i="1"/>
                                  <m:t>4</m:t>
                                </m:r>
                              </m:e>
                              <m:e>
                                <m:r>
                                  <a:rPr lang="en-US" i="1"/>
                                  <m:t>6</m:t>
                                </m:r>
                              </m:e>
                              <m:e>
                                <m:r>
                                  <a:rPr lang="en-US" i="1"/>
                                  <m:t>−</m:t>
                                </m:r>
                                <m:r>
                                  <a:rPr lang="en-US" i="1"/>
                                  <m:t>7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1498632"/>
                <a:ext cx="4572000" cy="3860737"/>
              </a:xfrm>
              <a:prstGeom prst="rect">
                <a:avLst/>
              </a:prstGeom>
              <a:blipFill rotWithShape="1">
                <a:blip r:embed="rId2"/>
                <a:stretch>
                  <a:fillRect l="-933" t="-7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890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2209800" y="381001"/>
                <a:ext cx="4267200" cy="57054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rtl="1"/>
                <a:r>
                  <a:rPr lang="ar-IQ" sz="1400" dirty="0" smtClean="0"/>
                  <a:t> </a:t>
                </a:r>
                <a:endParaRPr lang="en-US" sz="1400" dirty="0"/>
              </a:p>
              <a:p>
                <a:pPr lvl="0" rtl="1"/>
                <a:r>
                  <a:rPr lang="ar-IQ" sz="1400" dirty="0"/>
                  <a:t> ايجاد معكوس المصفوفة باستخدام المرافق التقليدي </a:t>
                </a:r>
                <a:endParaRPr lang="en-US" sz="1400" dirty="0"/>
              </a:p>
              <a:p>
                <a:pPr rtl="1"/>
                <a:r>
                  <a:rPr lang="ar-IQ" sz="1400" dirty="0"/>
                  <a:t>اذا كانت المصفوفة </a:t>
                </a:r>
                <a:r>
                  <a:rPr lang="en-US" sz="1400" dirty="0"/>
                  <a:t> A</a:t>
                </a:r>
                <a:r>
                  <a:rPr lang="ar-IQ" sz="1400" dirty="0"/>
                  <a:t>مصفوفة مربعه من الدرجة </a:t>
                </a:r>
                <a:r>
                  <a:rPr lang="en-US" sz="1400" dirty="0"/>
                  <a:t>n</a:t>
                </a:r>
                <a:r>
                  <a:rPr lang="ar-IQ" sz="1400" dirty="0"/>
                  <a:t> قابلة للانعكاس .فأن معكوس المصفوفة</a:t>
                </a:r>
                <a:r>
                  <a:rPr lang="en-US" sz="1400" dirty="0"/>
                  <a:t>A</a:t>
                </a:r>
                <a:r>
                  <a:rPr lang="ar-IQ" sz="1400" dirty="0"/>
                  <a:t>  والتي يرمز لها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/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400"/>
                          <m:t>A</m:t>
                        </m:r>
                      </m:e>
                      <m:sup>
                        <m:r>
                          <a:rPr lang="en-US" sz="1400" i="1"/>
                          <m:t>−</m:t>
                        </m:r>
                        <m:r>
                          <a:rPr lang="en-US" sz="1400"/>
                          <m:t>1</m:t>
                        </m:r>
                      </m:sup>
                    </m:sSup>
                  </m:oMath>
                </a14:m>
                <a:r>
                  <a:rPr lang="ar-IQ" sz="1400" dirty="0"/>
                  <a:t> يمكن ايجاده كما يلي :-</a:t>
                </a:r>
                <a:endParaRPr lang="en-US" sz="1400" dirty="0"/>
              </a:p>
              <a:p>
                <a:pPr rtl="1"/>
                <a:r>
                  <a:rPr lang="ar-IQ" sz="1400" dirty="0"/>
                  <a:t> </a:t>
                </a:r>
                <a:endParaRPr lang="en-US" sz="1400" dirty="0"/>
              </a:p>
              <a:p>
                <a:pPr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/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400"/>
                            <m:t>A</m:t>
                          </m:r>
                        </m:e>
                        <m:sup>
                          <m:r>
                            <a:rPr lang="en-US" sz="1400" i="1"/>
                            <m:t>−</m:t>
                          </m:r>
                          <m:r>
                            <a:rPr lang="en-US" sz="1400"/>
                            <m:t>1</m:t>
                          </m:r>
                        </m:sup>
                      </m:sSup>
                      <m:r>
                        <a:rPr lang="en-US" sz="1400" i="1"/>
                        <m:t>=</m:t>
                      </m:r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r>
                            <a:rPr lang="en-US" sz="1400" i="1"/>
                            <m:t>𝑎𝑑𝑗</m:t>
                          </m:r>
                          <m:r>
                            <a:rPr lang="en-US" sz="1400" i="1"/>
                            <m:t>(</m:t>
                          </m:r>
                          <m:r>
                            <a:rPr lang="en-US" sz="1400" i="1"/>
                            <m:t>𝐴</m:t>
                          </m:r>
                          <m:r>
                            <a:rPr lang="en-US" sz="1400" i="1"/>
                            <m:t>)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1400" i="1"/>
                              </m:ctrlPr>
                            </m:dPr>
                            <m:e>
                              <m:r>
                                <a:rPr lang="en-US" sz="1400" i="1"/>
                                <m:t>𝐴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1400" dirty="0"/>
              </a:p>
              <a:p>
                <a:pPr rtl="1"/>
                <a:r>
                  <a:rPr lang="en-US" sz="1400" i="1" dirty="0"/>
                  <a:t>Example </a:t>
                </a:r>
                <a:endParaRPr lang="en-US" sz="1400" dirty="0"/>
              </a:p>
              <a:p>
                <a:pPr rtl="1"/>
                <a:r>
                  <a:rPr lang="en-US" sz="1400" dirty="0"/>
                  <a:t>If  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/>
                            </m:ctrlPr>
                          </m:mPr>
                          <m:mr>
                            <m:e>
                              <m:r>
                                <a:rPr lang="en-US" sz="1400" i="1"/>
                                <m:t>2</m:t>
                              </m:r>
                            </m:e>
                            <m:e>
                              <m:r>
                                <a:rPr lang="en-US" sz="1400" i="1"/>
                                <m:t>3</m:t>
                              </m:r>
                            </m:e>
                            <m:e>
                              <m:r>
                                <a:rPr lang="en-US" sz="1400" i="1"/>
                                <m:t>−</m:t>
                              </m:r>
                              <m:r>
                                <a:rPr lang="en-US" sz="1400" i="1"/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/>
                                <m:t>0</m:t>
                              </m:r>
                            </m:e>
                            <m:e>
                              <m:r>
                                <a:rPr lang="en-US" sz="1400" i="1"/>
                                <m:t>−</m:t>
                              </m:r>
                              <m:r>
                                <a:rPr lang="en-US" sz="1400" i="1"/>
                                <m:t>4</m:t>
                              </m:r>
                            </m:e>
                            <m:e>
                              <m:r>
                                <a:rPr lang="en-US" sz="1400" i="1"/>
                                <m:t>−</m:t>
                              </m:r>
                              <m:r>
                                <a:rPr lang="en-US" sz="1400" i="1"/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/>
                                <m:t>1</m:t>
                              </m:r>
                            </m:e>
                            <m:e>
                              <m:r>
                                <a:rPr lang="en-US" sz="1400" i="1"/>
                                <m:t>−</m:t>
                              </m:r>
                              <m:r>
                                <a:rPr lang="en-US" sz="1400" i="1"/>
                                <m:t>1</m:t>
                              </m:r>
                            </m:e>
                            <m:e>
                              <m:r>
                                <a:rPr lang="en-US" sz="1400" i="1"/>
                                <m:t>  </m:t>
                              </m:r>
                              <m:r>
                                <a:rPr lang="en-US" sz="1400" i="1"/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1400" dirty="0"/>
              </a:p>
              <a:p>
                <a:pPr rtl="1"/>
                <a:r>
                  <a:rPr lang="en-US" sz="1400" dirty="0"/>
                  <a:t> </a:t>
                </a:r>
              </a:p>
              <a:p>
                <a:pPr rtl="1"/>
                <a:r>
                  <a:rPr lang="en-US" sz="1400" dirty="0"/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/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400"/>
                          <m:t>A</m:t>
                        </m:r>
                      </m:e>
                      <m:sup>
                        <m:r>
                          <a:rPr lang="en-US" sz="1400" i="1"/>
                          <m:t>−</m:t>
                        </m:r>
                        <m:r>
                          <a:rPr lang="en-US" sz="1400"/>
                          <m:t>1</m:t>
                        </m:r>
                      </m:sup>
                    </m:sSup>
                  </m:oMath>
                </a14:m>
                <a:endParaRPr lang="en-US" sz="1400" dirty="0"/>
              </a:p>
              <a:p>
                <a:pPr rtl="1"/>
                <a:r>
                  <a:rPr lang="en-US" sz="1400" dirty="0"/>
                  <a:t>	=-18	A</a:t>
                </a:r>
                <a:r>
                  <a:rPr lang="en-US" sz="1400" baseline="-25000" dirty="0"/>
                  <a:t>11</a:t>
                </a:r>
                <a:r>
                  <a:rPr lang="en-US" sz="1400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400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/>
                            </m:ctrlPr>
                          </m:mPr>
                          <m:mr>
                            <m:e>
                              <m:r>
                                <a:rPr lang="en-US" sz="1400" i="1"/>
                                <m:t>−</m:t>
                              </m:r>
                              <m:r>
                                <a:rPr lang="en-US" sz="1400" i="1"/>
                                <m:t>4</m:t>
                              </m:r>
                            </m:e>
                            <m:e>
                              <m:r>
                                <a:rPr lang="en-US" sz="1400" i="1"/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/>
                                <m:t>−</m:t>
                              </m:r>
                              <m:r>
                                <a:rPr lang="en-US" sz="1400" i="1"/>
                                <m:t>1</m:t>
                              </m:r>
                            </m:e>
                            <m:e>
                              <m:r>
                                <a:rPr lang="en-US" sz="1400" i="1"/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/>
                  <a:t> </a:t>
                </a:r>
              </a:p>
              <a:p>
                <a:pPr rtl="1"/>
                <a:r>
                  <a:rPr lang="en-US" sz="1400" dirty="0"/>
                  <a:t>	=2	A</a:t>
                </a:r>
                <a:r>
                  <a:rPr lang="en-US" sz="1400" baseline="-25000" dirty="0"/>
                  <a:t>12</a:t>
                </a:r>
                <a:r>
                  <a:rPr lang="en-US" sz="1400" dirty="0"/>
                  <a:t>=</a:t>
                </a:r>
                <a14:m>
                  <m:oMath xmlns:m="http://schemas.openxmlformats.org/officeDocument/2006/math">
                    <m:r>
                      <a:rPr lang="en-US" sz="1400" i="1"/>
                      <m:t>−</m:t>
                    </m:r>
                    <m:d>
                      <m:dPr>
                        <m:begChr m:val="|"/>
                        <m:endChr m:val="|"/>
                        <m:ctrlPr>
                          <a:rPr lang="en-US" sz="1400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/>
                            </m:ctrlPr>
                          </m:mPr>
                          <m:mr>
                            <m:e>
                              <m:r>
                                <a:rPr lang="en-US" sz="1400" i="1"/>
                                <m:t>0</m:t>
                              </m:r>
                            </m:e>
                            <m:e>
                              <m:r>
                                <a:rPr lang="en-US" sz="1400" i="1"/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/>
                                <m:t>1</m:t>
                              </m:r>
                            </m:e>
                            <m:e>
                              <m:r>
                                <a:rPr lang="en-US" sz="1400" i="1"/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1400" dirty="0"/>
              </a:p>
              <a:p>
                <a:r>
                  <a:rPr lang="en-US" sz="1400" dirty="0"/>
                  <a:t>A</a:t>
                </a:r>
                <a:r>
                  <a:rPr lang="en-US" sz="1400" baseline="-25000" dirty="0"/>
                  <a:t>13</a:t>
                </a:r>
                <a:r>
                  <a:rPr lang="en-US" sz="1400" dirty="0"/>
                  <a:t>=</a:t>
                </a:r>
                <a14:m>
                  <m:oMath xmlns:m="http://schemas.openxmlformats.org/officeDocument/2006/math">
                    <m:r>
                      <a:rPr lang="en-US" sz="1400" i="1"/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sz="1400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/>
                            </m:ctrlPr>
                          </m:mPr>
                          <m:mr>
                            <m:e>
                              <m:r>
                                <a:rPr lang="en-US" sz="1400" i="1"/>
                                <m:t>0</m:t>
                              </m:r>
                            </m:e>
                            <m:e>
                              <m:r>
                                <a:rPr lang="en-US" sz="1400" i="1"/>
                                <m:t>−</m:t>
                              </m:r>
                              <m:r>
                                <a:rPr lang="en-US" sz="1400" i="1"/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/>
                                <m:t>1</m:t>
                              </m:r>
                            </m:e>
                            <m:e>
                              <m:r>
                                <a:rPr lang="en-US" sz="1400" i="1"/>
                                <m:t>−</m:t>
                              </m:r>
                              <m:r>
                                <a:rPr lang="en-US" sz="1400" i="1"/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US" sz="1400" i="1"/>
                      <m:t>=</m:t>
                    </m:r>
                    <m:r>
                      <a:rPr lang="en-US" sz="1400" i="1"/>
                      <m:t>4</m:t>
                    </m:r>
                  </m:oMath>
                </a14:m>
                <a:endParaRPr lang="en-US" sz="1400" dirty="0"/>
              </a:p>
              <a:p>
                <a:r>
                  <a:rPr lang="en-US" sz="1400" dirty="0"/>
                  <a:t>And so on </a:t>
                </a:r>
              </a:p>
              <a:p>
                <a:r>
                  <a:rPr lang="en-US" sz="1400" dirty="0"/>
                  <a:t>A</a:t>
                </a:r>
                <a:r>
                  <a:rPr lang="en-US" sz="1400" baseline="-25000" dirty="0"/>
                  <a:t>31</a:t>
                </a:r>
                <a:r>
                  <a:rPr lang="en-US" sz="1400" dirty="0"/>
                  <a:t>=</a:t>
                </a:r>
                <a14:m>
                  <m:oMath xmlns:m="http://schemas.openxmlformats.org/officeDocument/2006/math">
                    <m:r>
                      <a:rPr lang="en-US" sz="1400" i="1"/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sz="1400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/>
                            </m:ctrlPr>
                          </m:mPr>
                          <m:mr>
                            <m:e>
                              <m:r>
                                <a:rPr lang="en-US" sz="1400" i="1"/>
                                <m:t>3</m:t>
                              </m:r>
                            </m:e>
                            <m:e>
                              <m:r>
                                <a:rPr lang="en-US" sz="1400" i="1"/>
                                <m:t>−</m:t>
                              </m:r>
                              <m:r>
                                <a:rPr lang="en-US" sz="1400" i="1"/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/>
                                <m:t>−</m:t>
                              </m:r>
                              <m:r>
                                <a:rPr lang="en-US" sz="1400" i="1"/>
                                <m:t>4</m:t>
                              </m:r>
                            </m:e>
                            <m:e>
                              <m:r>
                                <a:rPr lang="en-US" sz="1400" i="1"/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a:rPr lang="en-US" sz="1400" i="1"/>
                      <m:t>=−</m:t>
                    </m:r>
                    <m:r>
                      <a:rPr lang="en-US" sz="1400" i="1"/>
                      <m:t>10</m:t>
                    </m:r>
                  </m:oMath>
                </a14:m>
                <a:endParaRPr lang="en-US" sz="1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400" i="1"/>
                          </m:ctrlPr>
                        </m:dPr>
                        <m:e>
                          <m:r>
                            <a:rPr lang="en-US" sz="1400" i="1"/>
                            <m:t>𝐴</m:t>
                          </m:r>
                        </m:e>
                      </m:d>
                      <m:r>
                        <a:rPr lang="en-US" sz="1400" i="1"/>
                        <m:t>=−</m:t>
                      </m:r>
                      <m:r>
                        <a:rPr lang="en-US" sz="1400" i="1"/>
                        <m:t>46</m:t>
                      </m:r>
                    </m:oMath>
                  </m:oMathPara>
                </a14:m>
                <a:endParaRPr lang="en-US" sz="1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/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400"/>
                            <m:t>A</m:t>
                          </m:r>
                        </m:e>
                        <m:sup>
                          <m:r>
                            <a:rPr lang="en-US" sz="1400" i="1"/>
                            <m:t>−</m:t>
                          </m:r>
                          <m:r>
                            <a:rPr lang="en-US" sz="1400"/>
                            <m:t>1</m:t>
                          </m:r>
                        </m:sup>
                      </m:sSup>
                      <m:r>
                        <a:rPr lang="en-US" sz="1400" i="1"/>
                        <m:t>=</m:t>
                      </m:r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r>
                            <a:rPr lang="en-US" sz="1400" i="1"/>
                            <m:t>𝑎𝑑𝑗</m:t>
                          </m:r>
                          <m:r>
                            <a:rPr lang="en-US" sz="1400" i="1"/>
                            <m:t>(</m:t>
                          </m:r>
                          <m:r>
                            <a:rPr lang="en-US" sz="1400" i="1"/>
                            <m:t>𝐴</m:t>
                          </m:r>
                          <m:r>
                            <a:rPr lang="en-US" sz="1400" i="1"/>
                            <m:t>)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1400" i="1"/>
                              </m:ctrlPr>
                            </m:dPr>
                            <m:e>
                              <m:r>
                                <a:rPr lang="en-US" sz="1400" i="1"/>
                                <m:t>𝐴</m:t>
                              </m:r>
                            </m:e>
                          </m:d>
                        </m:den>
                      </m:f>
                      <m:r>
                        <a:rPr lang="en-US" sz="1400" i="1"/>
                        <m:t>=</m:t>
                      </m:r>
                      <m:f>
                        <m:fPr>
                          <m:ctrlPr>
                            <a:rPr lang="en-US" sz="1400" i="1" smtClean="0"/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/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3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400" i="1"/>
                                  </m:ctrlPr>
                                </m:mPr>
                                <m:mr>
                                  <m:e>
                                    <m:r>
                                      <a:rPr lang="en-US" sz="1400" i="1"/>
                                      <m:t>−</m:t>
                                    </m:r>
                                    <m:r>
                                      <a:rPr lang="en-US" sz="1400" i="1"/>
                                      <m:t>18</m:t>
                                    </m:r>
                                  </m:e>
                                  <m:e>
                                    <m:r>
                                      <a:rPr lang="en-US" sz="1400" i="1"/>
                                      <m:t>−</m:t>
                                    </m:r>
                                    <m:r>
                                      <a:rPr lang="en-US" sz="1400" i="1"/>
                                      <m:t>11</m:t>
                                    </m:r>
                                  </m:e>
                                  <m:e>
                                    <m:r>
                                      <a:rPr lang="en-US" sz="1400" i="1"/>
                                      <m:t>−</m:t>
                                    </m:r>
                                    <m:r>
                                      <a:rPr lang="en-US" sz="1400" i="1"/>
                                      <m:t>10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/>
                                      <m:t>2</m:t>
                                    </m:r>
                                  </m:e>
                                  <m:e>
                                    <m:r>
                                      <a:rPr lang="en-US" sz="1400" i="1"/>
                                      <m:t>14</m:t>
                                    </m:r>
                                  </m:e>
                                  <m:e>
                                    <m:r>
                                      <a:rPr lang="en-US" sz="1400" i="1"/>
                                      <m:t>−</m:t>
                                    </m:r>
                                    <m:r>
                                      <a:rPr lang="en-US" sz="1400" i="1"/>
                                      <m:t>4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/>
                                      <m:t>4</m:t>
                                    </m:r>
                                  </m:e>
                                  <m:e>
                                    <m:r>
                                      <a:rPr lang="en-US" sz="1400" i="1"/>
                                      <m:t>5</m:t>
                                    </m:r>
                                  </m:e>
                                  <m:e>
                                    <m:r>
                                      <a:rPr lang="en-US" sz="1400" i="1"/>
                                      <m:t> −</m:t>
                                    </m:r>
                                    <m:r>
                                      <a:rPr lang="en-US" sz="1400" i="1"/>
                                      <m:t>8</m:t>
                                    </m:r>
                                  </m:e>
                                </m:mr>
                              </m:m>
                            </m:e>
                          </m:d>
                        </m:num>
                        <m:den>
                          <m:r>
                            <a:rPr lang="en-US" sz="1400" i="1"/>
                            <m:t>−</m:t>
                          </m:r>
                          <m:r>
                            <a:rPr lang="en-US" sz="1400" i="1"/>
                            <m:t>46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81001"/>
                <a:ext cx="4267200" cy="5705473"/>
              </a:xfrm>
              <a:prstGeom prst="rect">
                <a:avLst/>
              </a:prstGeom>
              <a:blipFill rotWithShape="1">
                <a:blip r:embed="rId2"/>
                <a:stretch>
                  <a:fillRect l="-1714" t="-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24464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</TotalTime>
  <Words>214</Words>
  <Application>Microsoft Office PowerPoint</Application>
  <PresentationFormat>On-screen Show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Austin</vt:lpstr>
      <vt:lpstr>The Matrix </vt:lpstr>
      <vt:lpstr>معكوس المصفوفة         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 Analysis </dc:title>
  <dc:creator>DR.Ahmed Saker 2O11</dc:creator>
  <cp:lastModifiedBy>DR.Ahmed Saker 2O11</cp:lastModifiedBy>
  <cp:revision>34</cp:revision>
  <dcterms:created xsi:type="dcterms:W3CDTF">2019-02-07T16:30:51Z</dcterms:created>
  <dcterms:modified xsi:type="dcterms:W3CDTF">2019-02-07T18:39:16Z</dcterms:modified>
</cp:coreProperties>
</file>