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0B3D50-B870-4851-BBC6-92B57C8A0A6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Matrix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one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1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447800" y="1066801"/>
                <a:ext cx="6553200" cy="30464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ar-IQ" dirty="0"/>
                  <a:t>حل المعادلات الخطية باستخدام المصوفات </a:t>
                </a:r>
                <a:endParaRPr lang="en-US" dirty="0"/>
              </a:p>
              <a:p>
                <a:pPr rtl="1"/>
                <a:r>
                  <a:rPr lang="ar-IQ" dirty="0"/>
                  <a:t>اذا كان لدينا مجموعه عددها </a:t>
                </a:r>
                <a:r>
                  <a:rPr lang="en-US" dirty="0"/>
                  <a:t>n</a:t>
                </a:r>
                <a:r>
                  <a:rPr lang="ar-IQ" dirty="0"/>
                  <a:t> وهو نفس عدد المعادلات ايضا" اي ان :</a:t>
                </a:r>
                <a:endParaRPr lang="en-US" dirty="0"/>
              </a:p>
              <a:p>
                <a:pPr rtl="1"/>
                <a:r>
                  <a:rPr lang="en-US" dirty="0"/>
                  <a:t>A</a:t>
                </a:r>
                <a:r>
                  <a:rPr lang="en-US" baseline="-25000" dirty="0"/>
                  <a:t>11</a:t>
                </a:r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+ A</a:t>
                </a:r>
                <a:r>
                  <a:rPr lang="en-US" baseline="-25000" dirty="0"/>
                  <a:t>12</a:t>
                </a:r>
                <a:r>
                  <a:rPr lang="en-US" dirty="0"/>
                  <a:t>x</a:t>
                </a:r>
                <a:r>
                  <a:rPr lang="en-US" baseline="-25000" dirty="0"/>
                  <a:t>2</a:t>
                </a:r>
                <a:r>
                  <a:rPr lang="en-US" dirty="0"/>
                  <a:t>+….+ A</a:t>
                </a:r>
                <a:r>
                  <a:rPr lang="en-US" baseline="-25000" dirty="0"/>
                  <a:t>1n</a:t>
                </a:r>
                <a:r>
                  <a:rPr lang="en-US" dirty="0"/>
                  <a:t>x</a:t>
                </a:r>
                <a:r>
                  <a:rPr lang="en-US" baseline="-25000" dirty="0"/>
                  <a:t>n</a:t>
                </a:r>
                <a:r>
                  <a:rPr lang="en-US" dirty="0"/>
                  <a:t>=b</a:t>
                </a:r>
                <a:r>
                  <a:rPr lang="en-US" baseline="-25000" dirty="0"/>
                  <a:t>1</a:t>
                </a:r>
                <a:r>
                  <a:rPr lang="en-US" dirty="0"/>
                  <a:t> </a:t>
                </a:r>
              </a:p>
              <a:p>
                <a:pPr rtl="1"/>
                <a:r>
                  <a:rPr lang="en-US" dirty="0"/>
                  <a:t>……………………………………..</a:t>
                </a:r>
              </a:p>
              <a:p>
                <a:pPr rtl="1"/>
                <a:r>
                  <a:rPr lang="en-US" dirty="0"/>
                  <a:t>A</a:t>
                </a:r>
                <a:r>
                  <a:rPr lang="en-US" baseline="-25000" dirty="0"/>
                  <a:t>n1</a:t>
                </a:r>
                <a:r>
                  <a:rPr lang="en-US" dirty="0"/>
                  <a:t>x</a:t>
                </a:r>
                <a:r>
                  <a:rPr lang="en-US" baseline="-25000" dirty="0"/>
                  <a:t>1</a:t>
                </a:r>
                <a:r>
                  <a:rPr lang="en-US" dirty="0"/>
                  <a:t>+ A</a:t>
                </a:r>
                <a:r>
                  <a:rPr lang="en-US" baseline="-25000" dirty="0"/>
                  <a:t>n2</a:t>
                </a:r>
                <a:r>
                  <a:rPr lang="en-US" dirty="0"/>
                  <a:t>x</a:t>
                </a:r>
                <a:r>
                  <a:rPr lang="en-US" baseline="-25000" dirty="0"/>
                  <a:t>2</a:t>
                </a:r>
                <a:r>
                  <a:rPr lang="en-US" dirty="0"/>
                  <a:t>+….+ </a:t>
                </a:r>
                <a:r>
                  <a:rPr lang="en-US" dirty="0" err="1"/>
                  <a:t>A</a:t>
                </a:r>
                <a:r>
                  <a:rPr lang="en-US" baseline="-25000" dirty="0" err="1"/>
                  <a:t>nn</a:t>
                </a:r>
                <a:r>
                  <a:rPr lang="en-US" dirty="0" err="1"/>
                  <a:t>x</a:t>
                </a:r>
                <a:r>
                  <a:rPr lang="en-US" baseline="-25000" dirty="0" err="1"/>
                  <a:t>n</a:t>
                </a:r>
                <a:r>
                  <a:rPr lang="en-US" dirty="0"/>
                  <a:t>=</a:t>
                </a:r>
                <a:r>
                  <a:rPr lang="en-US" dirty="0" err="1"/>
                  <a:t>b</a:t>
                </a:r>
                <a:r>
                  <a:rPr lang="en-US" baseline="-25000" dirty="0" err="1"/>
                  <a:t>n</a:t>
                </a:r>
                <a:r>
                  <a:rPr lang="en-US" dirty="0"/>
                  <a:t> </a:t>
                </a:r>
              </a:p>
              <a:p>
                <a:pPr rtl="1"/>
                <a:r>
                  <a:rPr lang="ar-IQ" dirty="0"/>
                  <a:t>او تكتب بشكل مصفوفة:-</a:t>
                </a:r>
                <a:endParaRPr lang="en-US" dirty="0"/>
              </a:p>
              <a:p>
                <a:pPr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i="1"/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/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i="1"/>
                                      <m:t>1</m:t>
                                    </m:r>
                                    <m:r>
                                      <a:rPr lang="en-US" i="1"/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/>
                                  <m:t>⋮</m:t>
                                </m:r>
                              </m:e>
                              <m:e>
                                <m:r>
                                  <a:rPr lang="en-US"/>
                                  <m:t>⋱</m:t>
                                </m:r>
                              </m:e>
                              <m:e>
                                <m:r>
                                  <a:rPr lang="en-US"/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i="1"/>
                                      <m:t>𝑛</m:t>
                                    </m:r>
                                    <m:r>
                                      <a:rPr lang="en-US" i="1"/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/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i="1"/>
                                    </m:ctrlPr>
                                  </m:sSubPr>
                                  <m:e>
                                    <m:r>
                                      <a:rPr lang="en-US" i="1"/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i="1"/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r>
                                  <a:rPr lang="en-US" i="1"/>
                                  <m:t>𝑥</m:t>
                                </m:r>
                                <m:r>
                                  <a:rPr lang="en-US" i="1"/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: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𝑥𝑛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/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r>
                                  <a:rPr lang="en-US" i="1"/>
                                  <m:t>𝑏</m:t>
                                </m:r>
                                <m:r>
                                  <a:rPr lang="en-US" i="1"/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: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𝑏𝑛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rtl="1"/>
                <a:r>
                  <a:rPr lang="ar-IQ" dirty="0"/>
                  <a:t>	اي ان </a:t>
                </a:r>
                <a:r>
                  <a:rPr lang="en-US" dirty="0"/>
                  <a:t>A.X=b</a:t>
                </a: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066801"/>
                <a:ext cx="6553200" cy="3046411"/>
              </a:xfrm>
              <a:prstGeom prst="rect">
                <a:avLst/>
              </a:prstGeom>
              <a:blipFill rotWithShape="1">
                <a:blip r:embed="rId2"/>
                <a:stretch>
                  <a:fillRect l="-1953" t="-1000" b="-2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12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447800" y="533400"/>
                <a:ext cx="4953000" cy="61902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rtl="1"/>
                <a:r>
                  <a:rPr lang="ar-IQ" sz="1400" dirty="0"/>
                  <a:t>طرق حل المعادلات الخطية :</a:t>
                </a:r>
                <a:endParaRPr lang="en-US" sz="1400" dirty="0"/>
              </a:p>
              <a:p>
                <a:pPr lvl="0" rtl="1"/>
                <a:r>
                  <a:rPr lang="ar-IQ" sz="1400" dirty="0"/>
                  <a:t>طريقة معكوس المصفوفة </a:t>
                </a:r>
                <a:endParaRPr lang="en-US" sz="1400" dirty="0"/>
              </a:p>
              <a:p>
                <a:pPr rtl="1"/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/>
                        </m:ctrlPr>
                      </m:dPr>
                      <m:e>
                        <m:r>
                          <a:rPr lang="en-US" sz="1400" i="1"/>
                          <m:t>𝑥</m:t>
                        </m:r>
                      </m:e>
                    </m:d>
                    <m:r>
                      <a:rPr lang="en-US" sz="1400"/>
                      <m:t>=</m:t>
                    </m:r>
                    <m:f>
                      <m:fPr>
                        <m:ctrlPr>
                          <a:rPr lang="en-US" sz="1400" i="1"/>
                        </m:ctrlPr>
                      </m:fPr>
                      <m:num>
                        <m:r>
                          <a:rPr lang="en-US" sz="1400" i="1"/>
                          <m:t>𝑎𝑑𝑗</m:t>
                        </m:r>
                        <m:r>
                          <a:rPr lang="en-US" sz="1400" i="1"/>
                          <m:t>(</m:t>
                        </m:r>
                        <m:r>
                          <a:rPr lang="en-US" sz="1400" i="1"/>
                          <m:t>𝐴</m:t>
                        </m:r>
                        <m:r>
                          <a:rPr lang="en-US" sz="1400" i="1"/>
                          <m:t>)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1400" i="1"/>
                            </m:ctrlPr>
                          </m:dPr>
                          <m:e>
                            <m:r>
                              <a:rPr lang="en-US" sz="1400" i="1"/>
                              <m:t>𝐴</m:t>
                            </m:r>
                          </m:e>
                        </m:d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1400" i="1"/>
                        </m:ctrlPr>
                      </m:dPr>
                      <m:e>
                        <m:r>
                          <a:rPr lang="en-US" sz="1400" i="1"/>
                          <m:t>𝑏</m:t>
                        </m:r>
                      </m:e>
                    </m:d>
                  </m:oMath>
                </a14:m>
                <a:r>
                  <a:rPr lang="en-US" sz="1400" dirty="0"/>
                  <a:t> </a:t>
                </a:r>
              </a:p>
              <a:p>
                <a:pPr rtl="1"/>
                <a:r>
                  <a:rPr lang="ar-IQ" sz="1400" dirty="0"/>
                  <a:t> </a:t>
                </a:r>
                <a:endParaRPr lang="en-US" sz="1400" dirty="0"/>
              </a:p>
              <a:p>
                <a:pPr lvl="0" rtl="1"/>
                <a:r>
                  <a:rPr lang="ar-IQ" sz="1400" dirty="0"/>
                  <a:t>قاعدة كرامر لحل المعادلات الخطية </a:t>
                </a:r>
                <a:endParaRPr lang="en-US" sz="1400" dirty="0"/>
              </a:p>
              <a:p>
                <a:pPr rtl="1"/>
                <a:r>
                  <a:rPr lang="ar-IQ" sz="1400" dirty="0"/>
                  <a:t>اذا كان </a:t>
                </a:r>
                <a:r>
                  <a:rPr lang="en-US" sz="1400" dirty="0"/>
                  <a:t>A.X=b</a:t>
                </a:r>
                <a:r>
                  <a:rPr lang="ar-IQ" sz="1400" dirty="0"/>
                  <a:t> نظاما" للمعادلات الخطية مكونة من </a:t>
                </a:r>
                <a:r>
                  <a:rPr lang="en-US" sz="1400" dirty="0"/>
                  <a:t>n</a:t>
                </a:r>
                <a:r>
                  <a:rPr lang="ar-IQ" sz="1400" dirty="0"/>
                  <a:t> من المعادلات في </a:t>
                </a:r>
                <a:r>
                  <a:rPr lang="en-US" sz="1400" dirty="0"/>
                  <a:t>n</a:t>
                </a:r>
                <a:r>
                  <a:rPr lang="ar-IQ" sz="1400" dirty="0"/>
                  <a:t> من المتغيرات بحيث ان </a:t>
                </a:r>
                <a14:m>
                  <m:oMath xmlns:m="http://schemas.openxmlformats.org/officeDocument/2006/math">
                    <m:r>
                      <a:rPr lang="en-US" sz="1400"/>
                      <m:t>0</m:t>
                    </m:r>
                    <m:r>
                      <a:rPr lang="ar-IQ" sz="1400"/>
                      <m:t>≠</m:t>
                    </m:r>
                    <m:d>
                      <m:dPr>
                        <m:begChr m:val="|"/>
                        <m:endChr m:val="|"/>
                        <m:ctrlPr>
                          <a:rPr lang="en-US" sz="1400" i="1"/>
                        </m:ctrlPr>
                      </m:dPr>
                      <m:e>
                        <m:r>
                          <a:rPr lang="en-US" sz="1400" i="1"/>
                          <m:t>𝐴</m:t>
                        </m:r>
                      </m:e>
                    </m:d>
                  </m:oMath>
                </a14:m>
                <a:endParaRPr lang="en-US" sz="1400" dirty="0"/>
              </a:p>
              <a:p>
                <a:r>
                  <a:rPr lang="ar-IQ" sz="1400" dirty="0"/>
                  <a:t>فيكون للنظام حل وحيد هو</a:t>
                </a:r>
                <a:endParaRPr lang="en-US" sz="1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i="1"/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400"/>
                                <m:t>x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400"/>
                                <m:t>j</m:t>
                              </m:r>
                            </m:sub>
                          </m:sSub>
                        </m:e>
                      </m:d>
                      <m:r>
                        <a:rPr lang="en-US" sz="1400"/>
                        <m:t>=</m:t>
                      </m:r>
                      <m:f>
                        <m:fPr>
                          <m:ctrlPr>
                            <a:rPr lang="en-US" sz="1400" i="1"/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/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400"/>
                                    <m:t>A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/>
                                    <m:t>j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sz="1400" i="1"/>
                              </m:ctrlPr>
                            </m:dPr>
                            <m:e>
                              <m:r>
                                <a:rPr lang="en-US" sz="1400" i="1"/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1400" dirty="0"/>
              </a:p>
              <a:p>
                <a:r>
                  <a:rPr lang="en-US" sz="1400" dirty="0"/>
                  <a:t>	Example </a:t>
                </a:r>
              </a:p>
              <a:p>
                <a:r>
                  <a:rPr lang="en-US" sz="1400" dirty="0"/>
                  <a:t>	Find the solution of the following system by using </a:t>
                </a:r>
                <a:r>
                  <a:rPr lang="en-US" sz="1400" dirty="0" err="1" smtClean="0"/>
                  <a:t>Grammer</a:t>
                </a:r>
                <a:r>
                  <a:rPr lang="en-US" sz="1400" dirty="0" smtClean="0"/>
                  <a:t> </a:t>
                </a:r>
                <a:r>
                  <a:rPr lang="en-US" sz="1400" dirty="0"/>
                  <a:t>method </a:t>
                </a:r>
              </a:p>
              <a:p>
                <a:r>
                  <a:rPr lang="en-US" sz="1400" dirty="0"/>
                  <a:t>2x1-3x2=7</a:t>
                </a:r>
              </a:p>
              <a:p>
                <a:r>
                  <a:rPr lang="en-US" sz="1400" dirty="0"/>
                  <a:t>3x1+5x2=1</a:t>
                </a:r>
              </a:p>
              <a:p>
                <a:r>
                  <a:rPr lang="en-US" sz="1400" dirty="0"/>
                  <a:t>Solution </a:t>
                </a:r>
              </a:p>
              <a:p>
                <a:r>
                  <a:rPr lang="en-US" sz="1400" dirty="0"/>
                  <a:t>Ax=b</a:t>
                </a:r>
              </a:p>
              <a:p>
                <a:r>
                  <a:rPr lang="en-US" sz="1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/>
                            </m:ctrlPr>
                          </m:mPr>
                          <m:mr>
                            <m:e>
                              <m:r>
                                <a:rPr lang="en-US" sz="1400" i="1"/>
                                <m:t>2</m:t>
                              </m:r>
                            </m:e>
                            <m:e>
                              <m:r>
                                <a:rPr lang="en-US" sz="1400" i="1"/>
                                <m:t>−</m:t>
                              </m:r>
                              <m:r>
                                <a:rPr lang="en-US" sz="1400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/>
                                <m:t>3</m:t>
                              </m:r>
                            </m:e>
                            <m:e>
                              <m:r>
                                <a:rPr lang="en-US" sz="1400" i="1"/>
                                <m:t>  </m:t>
                              </m:r>
                              <m:r>
                                <a:rPr lang="en-US" sz="1400" i="1"/>
                                <m:t>5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1400" i="1"/>
                        </m:ctrlPr>
                      </m:dPr>
                      <m:e>
                        <m:eqArr>
                          <m:eqArrPr>
                            <m:ctrlPr>
                              <a:rPr lang="en-US" sz="1400" i="1"/>
                            </m:ctrlPr>
                          </m:eqArrPr>
                          <m:e>
                            <m:r>
                              <a:rPr lang="en-US" sz="1400" i="1"/>
                              <m:t>𝑥</m:t>
                            </m:r>
                            <m:r>
                              <a:rPr lang="en-US" sz="1400" i="1"/>
                              <m:t>1</m:t>
                            </m:r>
                          </m:e>
                          <m:e>
                            <m:r>
                              <a:rPr lang="en-US" sz="1400" i="1"/>
                              <m:t>𝑥</m:t>
                            </m:r>
                            <m:r>
                              <a:rPr lang="en-US" sz="1400" i="1"/>
                              <m:t>2</m:t>
                            </m:r>
                          </m:e>
                        </m:eqArr>
                      </m:e>
                    </m:d>
                    <m:r>
                      <a:rPr lang="en-US" sz="1400" i="1"/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/>
                        </m:ctrlPr>
                      </m:dPr>
                      <m:e>
                        <m:eqArr>
                          <m:eqArrPr>
                            <m:ctrlPr>
                              <a:rPr lang="en-US" sz="1400" i="1"/>
                            </m:ctrlPr>
                          </m:eqArrPr>
                          <m:e>
                            <m:r>
                              <a:rPr lang="en-US" sz="1400" i="1"/>
                              <m:t>7</m:t>
                            </m:r>
                          </m:e>
                          <m:e>
                            <m:r>
                              <a:rPr lang="en-US" sz="1400" i="1"/>
                              <m:t>1</m:t>
                            </m:r>
                          </m:e>
                        </m:eqArr>
                      </m:e>
                    </m:d>
                  </m:oMath>
                </a14:m>
                <a:endParaRPr lang="en-US" sz="1400" dirty="0"/>
              </a:p>
              <a:p>
                <a:pPr rtl="1"/>
                <a:r>
                  <a:rPr lang="en-US" sz="1400" dirty="0"/>
                  <a:t>x1=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/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1400" i="1"/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i="1"/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400"/>
                                  <m:t>A</m:t>
                                </m:r>
                              </m:e>
                              <m:sub>
                                <m:r>
                                  <a:rPr lang="en-US" sz="1400"/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ar-IQ" sz="1400" dirty="0"/>
                                  <m:t> 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1400" i="1"/>
                            </m:ctrlPr>
                          </m:dPr>
                          <m:e>
                            <m:r>
                              <a:rPr lang="en-US" sz="1400" i="1"/>
                              <m:t>𝐴</m:t>
                            </m:r>
                          </m:e>
                        </m:d>
                      </m:den>
                    </m:f>
                  </m:oMath>
                </a14:m>
                <a:endParaRPr lang="en-US" sz="1400" dirty="0"/>
              </a:p>
              <a:p>
                <a:pPr rtl="1"/>
                <a:endParaRPr lang="en-US" sz="1400" dirty="0"/>
              </a:p>
              <a:p>
                <a:pPr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/>
                          </m:ctrlPr>
                        </m:dPr>
                        <m:e>
                          <m:r>
                            <a:rPr lang="en-US" sz="1400" i="1"/>
                            <m:t>𝐴</m:t>
                          </m:r>
                        </m:e>
                      </m:d>
                      <m:r>
                        <a:rPr lang="en-US" sz="1400"/>
                        <m:t>=</m:t>
                      </m:r>
                      <m:r>
                        <a:rPr lang="en-US" sz="1400"/>
                        <m:t>10</m:t>
                      </m:r>
                      <m:r>
                        <a:rPr lang="en-US" sz="1400" i="1"/>
                        <m:t>−</m:t>
                      </m:r>
                      <m:d>
                        <m:dPr>
                          <m:ctrlPr>
                            <a:rPr lang="en-US" sz="1400" i="1"/>
                          </m:ctrlPr>
                        </m:dPr>
                        <m:e>
                          <m:r>
                            <a:rPr lang="en-US" sz="1400" i="1"/>
                            <m:t>−</m:t>
                          </m:r>
                          <m:r>
                            <a:rPr lang="en-US" sz="1400"/>
                            <m:t>9</m:t>
                          </m:r>
                        </m:e>
                      </m:d>
                      <m:r>
                        <a:rPr lang="en-US" sz="1400"/>
                        <m:t>=</m:t>
                      </m:r>
                      <m:r>
                        <a:rPr lang="en-US" sz="1400"/>
                        <m:t>19</m:t>
                      </m:r>
                    </m:oMath>
                  </m:oMathPara>
                </a14:m>
                <a:endParaRPr lang="en-US" sz="1400" dirty="0"/>
              </a:p>
              <a:p>
                <a:pPr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/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400"/>
                                <m:t>A</m:t>
                              </m:r>
                            </m:e>
                            <m:sub>
                              <m:r>
                                <a:rPr lang="en-US" sz="1400"/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400"/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/>
                              </m:ctrlPr>
                            </m:mPr>
                            <m:mr>
                              <m:e>
                                <m:r>
                                  <a:rPr lang="en-US" sz="1400" i="1"/>
                                  <m:t>7</m:t>
                                </m:r>
                              </m:e>
                              <m:e>
                                <m:r>
                                  <a:rPr lang="en-US" sz="1400" i="1"/>
                                  <m:t>−</m:t>
                                </m:r>
                                <m:r>
                                  <a:rPr lang="en-US" sz="1400" i="1"/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/>
                                  <m:t>1</m:t>
                                </m:r>
                              </m:e>
                              <m:e>
                                <m:r>
                                  <a:rPr lang="en-US" sz="1400" i="1"/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/>
                        <m:t>=</m:t>
                      </m:r>
                      <m:r>
                        <a:rPr lang="en-US" sz="1400"/>
                        <m:t>38</m:t>
                      </m:r>
                    </m:oMath>
                  </m:oMathPara>
                </a14:m>
                <a:endParaRPr lang="en-US" sz="1400" dirty="0"/>
              </a:p>
              <a:p>
                <a:pPr rtl="1"/>
                <a:r>
                  <a:rPr lang="en-US" sz="1400" dirty="0"/>
                  <a:t>			=2	x1=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/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1400" i="1"/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i="1"/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400"/>
                                  <m:t>A</m:t>
                                </m:r>
                              </m:e>
                              <m:sub>
                                <m:r>
                                  <a:rPr lang="en-US" sz="1400"/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1400" i="1"/>
                            </m:ctrlPr>
                          </m:dPr>
                          <m:e>
                            <m:r>
                              <a:rPr lang="en-US" sz="1400" i="1"/>
                              <m:t>𝐴</m:t>
                            </m:r>
                          </m:e>
                        </m:d>
                      </m:den>
                    </m:f>
                  </m:oMath>
                </a14:m>
                <a:endParaRPr lang="en-US" sz="1400" dirty="0"/>
              </a:p>
              <a:p>
                <a:r>
                  <a:rPr lang="en-US" sz="1400" dirty="0"/>
                  <a:t>=-1	x2=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/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1400" i="1"/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400" i="1"/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400"/>
                                  <m:t>A</m:t>
                                </m:r>
                              </m:e>
                              <m:sub>
                                <m:r>
                                  <a:rPr lang="en-US" sz="1400"/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1400" i="1"/>
                            </m:ctrlPr>
                          </m:dPr>
                          <m:e>
                            <m:r>
                              <a:rPr lang="en-US" sz="1400" i="1"/>
                              <m:t>𝐴</m:t>
                            </m:r>
                          </m:e>
                        </m:d>
                      </m:den>
                    </m:f>
                  </m:oMath>
                </a14:m>
                <a:endParaRPr lang="en-US" sz="1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33400"/>
                <a:ext cx="4953000" cy="6190284"/>
              </a:xfrm>
              <a:prstGeom prst="rect">
                <a:avLst/>
              </a:prstGeom>
              <a:blipFill rotWithShape="1">
                <a:blip r:embed="rId2"/>
                <a:stretch>
                  <a:fillRect l="-1601" t="-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98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86000" y="914337"/>
                <a:ext cx="4572000" cy="50293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rtl="1"/>
                <a:r>
                  <a:rPr lang="ar-IQ" dirty="0"/>
                  <a:t>- حل المعادلات الخطية باستخدام طريقة (</a:t>
                </a:r>
                <a:r>
                  <a:rPr lang="en-US" dirty="0" err="1"/>
                  <a:t>Jorden</a:t>
                </a:r>
                <a:r>
                  <a:rPr lang="en-US" dirty="0"/>
                  <a:t> Gauss</a:t>
                </a:r>
                <a:r>
                  <a:rPr lang="ar-IQ" dirty="0"/>
                  <a:t> ) </a:t>
                </a:r>
                <a:endParaRPr lang="en-US" dirty="0"/>
              </a:p>
              <a:p>
                <a:pPr rtl="1"/>
                <a:r>
                  <a:rPr lang="en-US" dirty="0"/>
                  <a:t>Example </a:t>
                </a:r>
              </a:p>
              <a:p>
                <a:pPr rtl="1"/>
                <a:r>
                  <a:rPr lang="en-US" dirty="0"/>
                  <a:t>Find the solution of the following system by using Gauss </a:t>
                </a:r>
                <a:r>
                  <a:rPr lang="en-US" dirty="0" err="1"/>
                  <a:t>Jorden</a:t>
                </a:r>
                <a:r>
                  <a:rPr lang="en-US" dirty="0"/>
                  <a:t> method .</a:t>
                </a:r>
              </a:p>
              <a:p>
                <a:pPr rtl="1"/>
                <a:r>
                  <a:rPr lang="en-US" dirty="0" err="1"/>
                  <a:t>X+y+z</a:t>
                </a:r>
                <a:r>
                  <a:rPr lang="en-US" dirty="0"/>
                  <a:t>=1</a:t>
                </a:r>
              </a:p>
              <a:p>
                <a:pPr rtl="1"/>
                <a:r>
                  <a:rPr lang="en-US" dirty="0"/>
                  <a:t>Y+2z=3</a:t>
                </a:r>
              </a:p>
              <a:p>
                <a:pPr rtl="1"/>
                <a:r>
                  <a:rPr lang="en-US" dirty="0"/>
                  <a:t>5x+5y+z=0</a:t>
                </a:r>
              </a:p>
              <a:p>
                <a:pPr rtl="1"/>
                <a:r>
                  <a:rPr lang="ar-IQ" dirty="0"/>
                  <a:t>اولا :- نكتب المصفوفة على شكل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  <m:r>
                          <a:rPr lang="en-US"/>
                          <m:t>:</m:t>
                        </m:r>
                        <m:r>
                          <m:rPr>
                            <m:sty m:val="p"/>
                          </m:rPr>
                          <a:rPr lang="en-US"/>
                          <m:t>b</m:t>
                        </m:r>
                      </m:e>
                    </m:d>
                  </m:oMath>
                </a14:m>
                <a:endParaRPr lang="en-US" dirty="0"/>
              </a:p>
              <a:p>
                <a:pPr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r>
                                  <a:rPr lang="en-US" i="1"/>
                                  <m:t>1</m:t>
                                </m:r>
                              </m:e>
                              <m:e>
                                <m:r>
                                  <a:rPr lang="en-US" i="1"/>
                                  <m:t>1</m:t>
                                </m:r>
                              </m:e>
                              <m:e>
                                <m:r>
                                  <a:rPr lang="en-US" i="1"/>
                                  <m:t>   </m:t>
                                </m:r>
                                <m:r>
                                  <a:rPr lang="en-US" i="1"/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  <m:e>
                                <m:r>
                                  <a:rPr lang="en-US" i="1"/>
                                  <m:t>1</m:t>
                                </m:r>
                              </m:e>
                              <m:e>
                                <m:r>
                                  <a:rPr lang="en-US" i="1"/>
                                  <m:t>  </m:t>
                                </m:r>
                                <m:r>
                                  <a:rPr lang="en-US" i="1"/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5</m:t>
                                </m:r>
                              </m:e>
                              <m:e>
                                <m:r>
                                  <a:rPr lang="en-US" i="1"/>
                                  <m:t>5</m:t>
                                </m:r>
                              </m:e>
                              <m:e>
                                <m:r>
                                  <a:rPr lang="en-US" i="1"/>
                                  <m:t>  </m:t>
                                </m:r>
                                <m:r>
                                  <a:rPr lang="en-US" i="1"/>
                                  <m:t>1</m:t>
                                </m:r>
                              </m:e>
                            </m:mr>
                          </m:m>
                          <m:r>
                            <a:rPr lang="en-US"/>
                            <m:t>: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r>
                                  <a:rPr lang="en-US" i="1"/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rtl="1"/>
                <a:r>
                  <a:rPr lang="ar-IQ" dirty="0"/>
                  <a:t>ثانيا:- نحول المصفوفة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  <m:r>
                          <a:rPr lang="en-US"/>
                          <m:t>:</m:t>
                        </m:r>
                        <m:r>
                          <m:rPr>
                            <m:sty m:val="p"/>
                          </m:rPr>
                          <a:rPr lang="en-US"/>
                          <m:t>b</m:t>
                        </m:r>
                      </m:e>
                    </m:d>
                  </m:oMath>
                </a14:m>
                <a:r>
                  <a:rPr lang="ar-IQ" dirty="0"/>
                  <a:t>الى مصفوفة الوحدة بعمليات الصف.</a:t>
                </a:r>
                <a:endParaRPr lang="en-US" dirty="0"/>
              </a:p>
              <a:p>
                <a:pPr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r>
                                  <a:rPr lang="en-US" i="1"/>
                                  <m:t>1</m:t>
                                </m:r>
                              </m:e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  <m:e>
                                <m:r>
                                  <a:rPr lang="en-US" i="1"/>
                                  <m:t>  </m:t>
                                </m:r>
                                <m:r>
                                  <a:rPr lang="en-US" i="1"/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  <m:e>
                                <m:r>
                                  <a:rPr lang="en-US" i="1"/>
                                  <m:t>1</m:t>
                                </m:r>
                              </m:e>
                              <m:e>
                                <m:r>
                                  <a:rPr lang="en-US" i="1"/>
                                  <m:t>  </m:t>
                                </m:r>
                                <m:r>
                                  <a:rPr lang="en-US" i="1"/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  <m:e>
                                <m:r>
                                  <a:rPr lang="en-US" i="1"/>
                                  <m:t>0</m:t>
                                </m:r>
                              </m:e>
                              <m:e>
                                <m:r>
                                  <a:rPr lang="en-US" i="1"/>
                                  <m:t>  </m:t>
                                </m:r>
                                <m:r>
                                  <a:rPr lang="en-US" i="1"/>
                                  <m:t>1</m:t>
                                </m:r>
                              </m:e>
                            </m:mr>
                          </m:m>
                          <m:r>
                            <a:rPr lang="en-US"/>
                            <m:t>: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/>
                              </m:ctrlPr>
                            </m:mPr>
                            <m:mr>
                              <m:e>
                                <m:r>
                                  <a:rPr lang="en-US" i="1"/>
                                  <m:t>−</m:t>
                                </m:r>
                                <m:r>
                                  <a:rPr lang="en-US" i="1"/>
                                  <m:t>3</m:t>
                                </m:r>
                                <m:r>
                                  <a:rPr lang="en-US" i="1"/>
                                  <m:t>/</m:t>
                                </m:r>
                                <m:r>
                                  <a:rPr lang="en-US" i="1"/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/>
                                  <m:t>5</m:t>
                                </m:r>
                                <m:r>
                                  <a:rPr lang="en-US" i="1"/>
                                  <m:t>/</m:t>
                                </m:r>
                                <m:r>
                                  <a:rPr lang="en-US" i="1"/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rtl="1"/>
                <a:r>
                  <a:rPr lang="ar-IQ" dirty="0"/>
                  <a:t> </a:t>
                </a:r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914337"/>
                <a:ext cx="4572000" cy="5029326"/>
              </a:xfrm>
              <a:prstGeom prst="rect">
                <a:avLst/>
              </a:prstGeom>
              <a:blipFill rotWithShape="1">
                <a:blip r:embed="rId2"/>
                <a:stretch>
                  <a:fillRect l="-2533" t="-606" r="-2000" b="-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2038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198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The Matrix 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Analysis </dc:title>
  <dc:creator>DR.Ahmed Saker 2O11</dc:creator>
  <cp:lastModifiedBy>DR.Ahmed Saker 2O11</cp:lastModifiedBy>
  <cp:revision>38</cp:revision>
  <dcterms:created xsi:type="dcterms:W3CDTF">2019-02-07T16:30:51Z</dcterms:created>
  <dcterms:modified xsi:type="dcterms:W3CDTF">2019-02-08T17:47:48Z</dcterms:modified>
</cp:coreProperties>
</file>