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Matrix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one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218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2286000" y="1223525"/>
                <a:ext cx="4572000" cy="441095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r" rtl="1"/>
                <a:r>
                  <a:rPr lang="ar-IQ" dirty="0"/>
                  <a:t>الطريقة الثانية :-</a:t>
                </a:r>
                <a:endParaRPr lang="en-US" dirty="0"/>
              </a:p>
              <a:p>
                <a:pPr algn="r" rtl="1"/>
                <a:r>
                  <a:rPr lang="ar-IQ" dirty="0"/>
                  <a:t>لتكن </a:t>
                </a:r>
                <a:r>
                  <a:rPr lang="en-US" dirty="0"/>
                  <a:t>A</a:t>
                </a:r>
                <a:r>
                  <a:rPr lang="ar-IQ" dirty="0"/>
                  <a:t> مصفوفة من الدرجة الثالثة ومحددها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𝐴</m:t>
                        </m:r>
                      </m:e>
                    </m:d>
                  </m:oMath>
                </a14:m>
                <a:r>
                  <a:rPr lang="ar-IQ" dirty="0"/>
                  <a:t> فأذا حذفنا من المصفوفة </a:t>
                </a:r>
                <a14:m>
                  <m:oMath xmlns:m="http://schemas.openxmlformats.org/officeDocument/2006/math">
                    <m:r>
                      <a:rPr lang="en-US" i="1"/>
                      <m:t>𝐴</m:t>
                    </m:r>
                  </m:oMath>
                </a14:m>
                <a:r>
                  <a:rPr lang="ar-IQ" dirty="0"/>
                  <a:t> الصف </a:t>
                </a:r>
                <a14:m>
                  <m:oMath xmlns:m="http://schemas.openxmlformats.org/officeDocument/2006/math">
                    <m:r>
                      <a:rPr lang="en-US" i="1"/>
                      <m:t>𝐴</m:t>
                    </m:r>
                  </m:oMath>
                </a14:m>
                <a:r>
                  <a:rPr lang="ar-IQ" dirty="0"/>
                  <a:t> الصف </a:t>
                </a:r>
                <a:r>
                  <a:rPr lang="en-US" dirty="0"/>
                  <a:t>i</a:t>
                </a:r>
                <a:r>
                  <a:rPr lang="ar-IQ" dirty="0"/>
                  <a:t> و العمود </a:t>
                </a:r>
                <a:r>
                  <a:rPr lang="en-US" dirty="0"/>
                  <a:t>j</a:t>
                </a:r>
                <a:r>
                  <a:rPr lang="ar-IQ" dirty="0"/>
                  <a:t> فأننا نسمي محدد المصفوفة المربعة من الدرجة </a:t>
                </a:r>
                <a:endParaRPr lang="en-US" dirty="0"/>
              </a:p>
              <a:p>
                <a:pPr algn="r" rtl="1"/>
                <a:r>
                  <a:rPr lang="en-US" dirty="0"/>
                  <a:t>(n-1)</a:t>
                </a:r>
                <a:r>
                  <a:rPr lang="ar-IQ" dirty="0"/>
                  <a:t> الناتجة بالمحدد للعنصر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𝑎</m:t>
                        </m:r>
                      </m:e>
                      <m:sub>
                        <m:r>
                          <a:rPr lang="en-US" i="1"/>
                          <m:t>𝑖𝑗</m:t>
                        </m:r>
                      </m:sub>
                    </m:sSub>
                  </m:oMath>
                </a14:m>
                <a:r>
                  <a:rPr lang="ar-IQ" dirty="0"/>
                  <a:t> وترمز له بالرمز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sSub>
                          <m:sSubPr>
                            <m:ctrlPr>
                              <a:rPr lang="en-US" i="1"/>
                            </m:ctrlPr>
                          </m:sSubPr>
                          <m:e>
                            <m:r>
                              <a:rPr lang="en-US" i="1"/>
                              <m:t>𝑀</m:t>
                            </m:r>
                          </m:e>
                          <m:sub>
                            <m:r>
                              <a:rPr lang="en-US" i="1"/>
                              <m:t>𝑖𝑗</m:t>
                            </m:r>
                          </m:sub>
                        </m:sSub>
                      </m:e>
                    </m:d>
                  </m:oMath>
                </a14:m>
                <a:r>
                  <a:rPr lang="ar-IQ" dirty="0"/>
                  <a:t> ويعرف المعامل المرافق للعنصر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𝑎</m:t>
                        </m:r>
                      </m:e>
                      <m:sub>
                        <m:r>
                          <a:rPr lang="en-US" i="1"/>
                          <m:t>𝑖𝑗</m:t>
                        </m:r>
                      </m:sub>
                    </m:sSub>
                  </m:oMath>
                </a14:m>
                <a:r>
                  <a:rPr lang="ar-IQ" dirty="0"/>
                  <a:t> كما يلي :-</a:t>
                </a:r>
                <a:endParaRPr lang="en-US" dirty="0"/>
              </a:p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/>
                            <m:t>A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/>
                            <m:t>ij</m:t>
                          </m:r>
                        </m:sub>
                      </m:sSub>
                      <m:r>
                        <a:rPr lang="en-US"/>
                        <m:t>=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/>
                            <m:t>(</m:t>
                          </m:r>
                          <m:r>
                            <a:rPr lang="en-US" i="1"/>
                            <m:t>−</m:t>
                          </m:r>
                          <m:r>
                            <a:rPr lang="en-US"/>
                            <m:t>1</m:t>
                          </m:r>
                          <m:r>
                            <a:rPr lang="en-US"/>
                            <m:t>)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/>
                            <m:t>i</m:t>
                          </m:r>
                          <m:r>
                            <a:rPr lang="en-US"/>
                            <m:t>+</m:t>
                          </m:r>
                          <m:r>
                            <m:rPr>
                              <m:sty m:val="p"/>
                            </m:rPr>
                            <a:rPr lang="en-US"/>
                            <m:t>j</m:t>
                          </m:r>
                        </m:sup>
                      </m:sSup>
                      <m:d>
                        <m:dPr>
                          <m:begChr m:val="|"/>
                          <m:endChr m:val="|"/>
                          <m:ctrlPr>
                            <a:rPr lang="en-US" i="1"/>
                          </m:ctrlPr>
                        </m:dPr>
                        <m:e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/>
                                <m:t>M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/>
                                <m:t>ij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  <a:p>
                <a:pPr algn="r" rtl="1"/>
                <a:r>
                  <a:rPr lang="ar-IQ" i="1" dirty="0"/>
                  <a:t>فيمكن حساب المحدد للمصفوفة</a:t>
                </a:r>
                <a14:m>
                  <m:oMath xmlns:m="http://schemas.openxmlformats.org/officeDocument/2006/math">
                    <m:r>
                      <a:rPr lang="ar-IQ" i="1"/>
                      <m:t> </m:t>
                    </m:r>
                    <m:r>
                      <a:rPr lang="en-US" i="1"/>
                      <m:t>𝐴</m:t>
                    </m:r>
                  </m:oMath>
                </a14:m>
                <a:r>
                  <a:rPr lang="ar-IQ" i="1" dirty="0"/>
                  <a:t>نضرب العناصر في اي صف او عمود في معاملاتها المرافقة وجمع حواصل الضرب الناتجة </a:t>
                </a:r>
                <a:endParaRPr lang="en-US" dirty="0"/>
              </a:p>
              <a:p>
                <a:pPr algn="r" rtl="1"/>
                <a:r>
                  <a:rPr lang="ar-IQ" i="1" dirty="0"/>
                  <a:t>نفرض اننا نستخدم الصف الاول   </a:t>
                </a:r>
                <a:endParaRPr lang="en-US" dirty="0"/>
              </a:p>
              <a:p>
                <a:pPr algn="r"/>
                <a:r>
                  <a:rPr lang="ar-IQ" dirty="0"/>
                  <a:t>	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sSub>
                          <m:sSubPr>
                            <m:ctrlPr>
                              <a:rPr lang="en-US" i="1"/>
                            </m:ctrlPr>
                          </m:sSubPr>
                          <m:e>
                            <m:r>
                              <a:rPr lang="en-US" i="1"/>
                              <m:t>𝐴</m:t>
                            </m:r>
                          </m:e>
                          <m:sub>
                            <m:r>
                              <a:rPr lang="en-US" i="1"/>
                              <m:t>𝑖𝑗</m:t>
                            </m:r>
                          </m:sub>
                        </m:sSub>
                      </m:e>
                    </m:d>
                    <m:r>
                      <a:rPr lang="en-US" i="1"/>
                      <m:t>=</m:t>
                    </m:r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𝑎</m:t>
                        </m:r>
                      </m:e>
                      <m:sub>
                        <m:r>
                          <a:rPr lang="en-US" i="1"/>
                          <m:t>11</m:t>
                        </m:r>
                      </m:sub>
                    </m:sSub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/>
                          <m:t>A</m:t>
                        </m:r>
                      </m:e>
                      <m:sub>
                        <m:r>
                          <a:rPr lang="en-US"/>
                          <m:t>11</m:t>
                        </m:r>
                      </m:sub>
                    </m:sSub>
                  </m:oMath>
                </a14:m>
                <a:r>
                  <a:rPr lang="en-US" dirty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𝑎</m:t>
                        </m:r>
                      </m:e>
                      <m:sub>
                        <m:r>
                          <a:rPr lang="en-US" i="1"/>
                          <m:t>12</m:t>
                        </m:r>
                      </m:sub>
                    </m:sSub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/>
                          <m:t>A</m:t>
                        </m:r>
                      </m:e>
                      <m:sub>
                        <m:r>
                          <a:rPr lang="en-US"/>
                          <m:t>12</m:t>
                        </m:r>
                      </m:sub>
                    </m:sSub>
                  </m:oMath>
                </a14:m>
                <a:r>
                  <a:rPr lang="en-US" dirty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𝑎</m:t>
                        </m:r>
                      </m:e>
                      <m:sub>
                        <m:r>
                          <a:rPr lang="en-US" i="1"/>
                          <m:t>13</m:t>
                        </m:r>
                      </m:sub>
                    </m:sSub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/>
                          <m:t>A</m:t>
                        </m:r>
                      </m:e>
                      <m:sub>
                        <m:r>
                          <a:rPr lang="en-US"/>
                          <m:t>13</m:t>
                        </m:r>
                      </m:sub>
                    </m:sSub>
                  </m:oMath>
                </a14:m>
                <a:endParaRPr lang="en-US" dirty="0"/>
              </a:p>
              <a:p>
                <a:pPr algn="r"/>
                <a:r>
                  <a:rPr lang="ar-IQ" dirty="0"/>
                  <a:t> </a:t>
                </a:r>
                <a:endParaRPr lang="en-US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1223525"/>
                <a:ext cx="4572000" cy="4410951"/>
              </a:xfrm>
              <a:prstGeom prst="rect">
                <a:avLst/>
              </a:prstGeom>
              <a:blipFill rotWithShape="1">
                <a:blip r:embed="rId2"/>
                <a:stretch>
                  <a:fillRect l="-667" t="-692" r="-1200" b="-1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5088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286000" y="2370088"/>
                <a:ext cx="4572000" cy="211782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dirty="0" smtClean="0"/>
                  <a:t>Example </a:t>
                </a:r>
                <a:endParaRPr lang="en-US" dirty="0"/>
              </a:p>
              <a:p>
                <a:pPr algn="r"/>
                <a:r>
                  <a:rPr lang="en-US" dirty="0"/>
                  <a:t>Let 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2</m:t>
                              </m:r>
                            </m:e>
                            <m:e>
                              <m:r>
                                <a:rPr lang="en-US" i="1"/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2</m:t>
                              </m:r>
                            </m:e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3</m:t>
                              </m:r>
                            </m:e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, find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𝐴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Solution:-</a:t>
                </a:r>
              </a:p>
              <a:p>
                <a:pPr algn="r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𝐴</m:t>
                        </m:r>
                      </m:e>
                    </m:d>
                    <m:r>
                      <a:rPr lang="en-US" i="1"/>
                      <m:t>=−</m:t>
                    </m:r>
                    <m:r>
                      <a:rPr lang="en-US" i="1"/>
                      <m:t>1</m:t>
                    </m:r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-2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2</m:t>
                              </m:r>
                            </m:e>
                            <m:e>
                              <m:r>
                                <a:rPr lang="en-US" i="1"/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3</m:t>
                              </m:r>
                            </m:e>
                            <m:e>
                              <m:r>
                                <a:rPr lang="en-US" i="1"/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+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2</m:t>
                              </m:r>
                            </m:e>
                            <m:e>
                              <m:r>
                                <a:rPr lang="en-US" i="1"/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3</m:t>
                              </m:r>
                            </m:e>
                            <m:e>
                              <m:r>
                                <a:rPr lang="en-US" i="1"/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=6.</a:t>
                </a:r>
              </a:p>
              <a:p>
                <a:pPr algn="r"/>
                <a:r>
                  <a:rPr lang="ar-IQ" dirty="0"/>
                  <a:t> </a:t>
                </a:r>
                <a:endParaRPr lang="en-US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370088"/>
                <a:ext cx="4572000" cy="2117824"/>
              </a:xfrm>
              <a:prstGeom prst="rect">
                <a:avLst/>
              </a:prstGeom>
              <a:blipFill rotWithShape="1">
                <a:blip r:embed="rId2"/>
                <a:stretch>
                  <a:fillRect l="-1067" t="-1441" r="-1067" b="-37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7456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2286000" y="898980"/>
                <a:ext cx="4572000" cy="506004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r"/>
                <a:r>
                  <a:rPr lang="ar-IQ" dirty="0"/>
                  <a:t> </a:t>
                </a:r>
                <a:r>
                  <a:rPr lang="ar-IQ" dirty="0" smtClean="0"/>
                  <a:t>بعض النظريات عن المجددات          </a:t>
                </a:r>
                <a:endParaRPr lang="en-US" dirty="0"/>
              </a:p>
              <a:p>
                <a:pPr algn="r"/>
                <a:r>
                  <a:rPr lang="ar-IQ" dirty="0"/>
                  <a:t>1-اذا تساوى صفان او عمودان في المصفوفة فأن محدد المصفوفة يساوي صفر </a:t>
                </a:r>
                <a:endParaRPr lang="en-US" dirty="0"/>
              </a:p>
              <a:p>
                <a:pPr algn="r"/>
                <a:r>
                  <a:rPr lang="en-US" dirty="0"/>
                  <a:t>Let 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4</m:t>
                              </m:r>
                            </m:e>
                            <m:e>
                              <m:r>
                                <a:rPr lang="en-US" i="1"/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2</m:t>
                              </m:r>
                            </m:e>
                            <m:e>
                              <m:r>
                                <a:rPr lang="en-US" i="1"/>
                                <m:t>5</m:t>
                              </m:r>
                            </m:e>
                            <m:e>
                              <m:r>
                                <a:rPr lang="en-US" i="1"/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3</m:t>
                              </m:r>
                            </m:e>
                            <m:e>
                              <m:r>
                                <a:rPr lang="en-US" i="1"/>
                                <m:t>6</m:t>
                              </m:r>
                            </m:e>
                            <m:e>
                              <m:r>
                                <a:rPr lang="en-US" i="1"/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, find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𝐴</m:t>
                        </m:r>
                      </m:e>
                    </m:d>
                  </m:oMath>
                </a14:m>
                <a:endParaRPr lang="en-US" dirty="0"/>
              </a:p>
              <a:p>
                <a:pPr algn="r"/>
                <a:r>
                  <a:rPr lang="en-US" dirty="0"/>
                  <a:t>Solution :-</a:t>
                </a:r>
              </a:p>
              <a:p>
                <a:pPr algn="r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𝐴</m:t>
                        </m:r>
                      </m:e>
                    </m:d>
                    <m:r>
                      <a:rPr lang="en-US" i="1"/>
                      <m:t>=</m:t>
                    </m:r>
                    <m:r>
                      <a:rPr lang="en-US" i="1"/>
                      <m:t>0</m:t>
                    </m:r>
                  </m:oMath>
                </a14:m>
                <a:r>
                  <a:rPr lang="en-US" dirty="0"/>
                  <a:t> ,since C</a:t>
                </a:r>
                <a:r>
                  <a:rPr lang="en-US" baseline="-25000" dirty="0"/>
                  <a:t>1</a:t>
                </a:r>
                <a:r>
                  <a:rPr lang="en-US" dirty="0"/>
                  <a:t>=C</a:t>
                </a:r>
                <a:r>
                  <a:rPr lang="en-US" baseline="-25000" dirty="0"/>
                  <a:t>3</a:t>
                </a:r>
                <a:r>
                  <a:rPr lang="en-US" dirty="0"/>
                  <a:t>.</a:t>
                </a:r>
              </a:p>
              <a:p>
                <a:pPr algn="r"/>
                <a:r>
                  <a:rPr lang="ar-IQ" dirty="0"/>
                  <a:t>اذا احتوت المصفوفة على صف او عمود مكون </a:t>
                </a:r>
                <a:endParaRPr lang="ar-IQ" dirty="0" smtClean="0"/>
              </a:p>
              <a:p>
                <a:pPr algn="r"/>
                <a:r>
                  <a:rPr lang="ar-IQ" dirty="0" smtClean="0"/>
                  <a:t>بكامله </a:t>
                </a:r>
                <a:r>
                  <a:rPr lang="ar-IQ" dirty="0"/>
                  <a:t>من اصفار فأن محدد</a:t>
                </a:r>
                <a:r>
                  <a:rPr lang="en-US" dirty="0"/>
                  <a:t>-</a:t>
                </a:r>
                <a:r>
                  <a:rPr lang="ar-IQ" dirty="0"/>
                  <a:t>2</a:t>
                </a:r>
                <a:endParaRPr lang="en-US" dirty="0"/>
              </a:p>
              <a:p>
                <a:pPr algn="r"/>
                <a:r>
                  <a:rPr lang="ar-IQ" dirty="0"/>
                  <a:t>يساوى صفر </a:t>
                </a:r>
                <a:endParaRPr lang="en-US" dirty="0"/>
              </a:p>
              <a:p>
                <a:pPr algn="r"/>
                <a:r>
                  <a:rPr lang="en-US" dirty="0"/>
                  <a:t>Let 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0</m:t>
                              </m:r>
                            </m:e>
                            <m:e>
                              <m:r>
                                <a:rPr lang="en-US" i="1"/>
                                <m:t>4</m:t>
                              </m:r>
                            </m:e>
                            <m:e>
                              <m:r>
                                <a:rPr lang="en-US" i="1"/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0</m:t>
                              </m:r>
                            </m:e>
                            <m:e>
                              <m:r>
                                <a:rPr lang="en-US" i="1"/>
                                <m:t>5</m:t>
                              </m:r>
                            </m:e>
                            <m:e>
                              <m:r>
                                <a:rPr lang="en-US" i="1"/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0</m:t>
                              </m:r>
                            </m:e>
                            <m:e>
                              <m:r>
                                <a:rPr lang="en-US" i="1"/>
                                <m:t>6</m:t>
                              </m:r>
                            </m:e>
                            <m:e>
                              <m:r>
                                <a:rPr lang="en-US" i="1"/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, find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𝐴</m:t>
                        </m:r>
                      </m:e>
                    </m:d>
                  </m:oMath>
                </a14:m>
                <a:endParaRPr lang="en-US" dirty="0"/>
              </a:p>
              <a:p>
                <a:pPr algn="r"/>
                <a:r>
                  <a:rPr lang="en-US" dirty="0"/>
                  <a:t>Solution :-</a:t>
                </a:r>
              </a:p>
              <a:p>
                <a:pPr algn="r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𝐴</m:t>
                        </m:r>
                      </m:e>
                    </m:d>
                    <m:r>
                      <a:rPr lang="en-US" i="1"/>
                      <m:t>=</m:t>
                    </m:r>
                    <m:r>
                      <a:rPr lang="en-US" i="1"/>
                      <m:t>0</m:t>
                    </m:r>
                  </m:oMath>
                </a14:m>
                <a:r>
                  <a:rPr lang="en-US" dirty="0"/>
                  <a:t> , since C</a:t>
                </a:r>
                <a:r>
                  <a:rPr lang="en-US" baseline="-25000" dirty="0"/>
                  <a:t>1</a:t>
                </a:r>
                <a:r>
                  <a:rPr lang="en-US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algn="r"/>
                <a:r>
                  <a:rPr lang="en-US" dirty="0"/>
                  <a:t> </a:t>
                </a: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898980"/>
                <a:ext cx="4572000" cy="5060040"/>
              </a:xfrm>
              <a:prstGeom prst="rect">
                <a:avLst/>
              </a:prstGeom>
              <a:blipFill rotWithShape="1">
                <a:blip r:embed="rId2"/>
                <a:stretch>
                  <a:fillRect t="-602" r="-10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3744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286000" y="1680765"/>
                <a:ext cx="4572000" cy="349647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r" rtl="1"/>
                <a:r>
                  <a:rPr lang="ar-IQ" dirty="0"/>
                  <a:t>-محدد المصفوفة القظرية المثلثية بنوعيها بساوي حاصل ضرب عناصرها القطرية </a:t>
                </a:r>
                <a:endParaRPr lang="en-US" dirty="0"/>
              </a:p>
              <a:p>
                <a:pPr algn="r"/>
                <a:r>
                  <a:rPr lang="ar-IQ" dirty="0"/>
                  <a:t> </a:t>
                </a:r>
                <a:endParaRPr lang="en-US" dirty="0"/>
              </a:p>
              <a:p>
                <a:pPr algn="r"/>
                <a:r>
                  <a:rPr lang="en-US" dirty="0"/>
                  <a:t>Let 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0</m:t>
                              </m:r>
                            </m:e>
                            <m:e>
                              <m:r>
                                <a:rPr lang="en-US" i="1"/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0</m:t>
                              </m:r>
                            </m:e>
                            <m:e>
                              <m:r>
                                <a:rPr lang="en-US" i="1"/>
                                <m:t>5</m:t>
                              </m:r>
                            </m:e>
                            <m:e>
                              <m:r>
                                <a:rPr lang="en-US" i="1"/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0</m:t>
                              </m:r>
                            </m:e>
                            <m:e>
                              <m:r>
                                <a:rPr lang="en-US" i="1"/>
                                <m:t>0</m:t>
                              </m:r>
                            </m:e>
                            <m:e>
                              <m:r>
                                <a:rPr lang="en-US" i="1"/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, find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𝐴</m:t>
                        </m:r>
                      </m:e>
                    </m:d>
                  </m:oMath>
                </a14:m>
                <a:endParaRPr lang="en-US" dirty="0"/>
              </a:p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/>
                          </m:ctrlPr>
                        </m:dPr>
                        <m:e>
                          <m:r>
                            <a:rPr lang="en-US" i="1"/>
                            <m:t>𝐴</m:t>
                          </m:r>
                        </m:e>
                      </m:d>
                      <m:r>
                        <a:rPr lang="en-US" i="1"/>
                        <m:t>=</m:t>
                      </m:r>
                      <m:d>
                        <m:dPr>
                          <m:ctrlPr>
                            <a:rPr lang="en-US" i="1"/>
                          </m:ctrlPr>
                        </m:dPr>
                        <m:e>
                          <m:r>
                            <a:rPr lang="en-US" i="1"/>
                            <m:t>1</m:t>
                          </m:r>
                        </m:e>
                      </m:d>
                      <m:r>
                        <a:rPr lang="en-US" i="1"/>
                        <m:t>.</m:t>
                      </m:r>
                      <m:d>
                        <m:dPr>
                          <m:ctrlPr>
                            <a:rPr lang="en-US" i="1"/>
                          </m:ctrlPr>
                        </m:dPr>
                        <m:e>
                          <m:r>
                            <a:rPr lang="en-US" i="1"/>
                            <m:t>5</m:t>
                          </m:r>
                        </m:e>
                      </m:d>
                      <m:r>
                        <a:rPr lang="en-US" i="1"/>
                        <m:t>.</m:t>
                      </m:r>
                      <m:d>
                        <m:dPr>
                          <m:ctrlPr>
                            <a:rPr lang="en-US" i="1"/>
                          </m:ctrlPr>
                        </m:dPr>
                        <m:e>
                          <m:r>
                            <a:rPr lang="en-US" i="1"/>
                            <m:t>3</m:t>
                          </m:r>
                        </m:e>
                      </m:d>
                      <m:r>
                        <a:rPr lang="en-US" i="1"/>
                        <m:t>=</m:t>
                      </m:r>
                      <m:r>
                        <a:rPr lang="en-US" i="1"/>
                        <m:t>15</m:t>
                      </m:r>
                    </m:oMath>
                  </m:oMathPara>
                </a14:m>
                <a:endParaRPr lang="en-US" dirty="0"/>
              </a:p>
              <a:p>
                <a:pPr algn="r"/>
                <a:r>
                  <a:rPr lang="ar-IQ" dirty="0"/>
                  <a:t> </a:t>
                </a:r>
                <a:endParaRPr lang="en-US" dirty="0"/>
              </a:p>
              <a:p>
                <a:pPr algn="r"/>
                <a:r>
                  <a:rPr lang="ar-IQ" dirty="0"/>
                  <a:t>محدد مصفوفة الوحدة يساوي واحد </a:t>
                </a:r>
                <a:r>
                  <a:rPr lang="en-US" dirty="0"/>
                  <a:t>-4</a:t>
                </a:r>
              </a:p>
              <a:p>
                <a:pPr algn="r"/>
                <a:r>
                  <a:rPr lang="en-US" dirty="0"/>
                  <a:t>Example </a:t>
                </a:r>
              </a:p>
              <a:p>
                <a:pPr algn="r"/>
                <a:r>
                  <a:rPr lang="en-US" dirty="0"/>
                  <a:t>Let 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0</m:t>
                              </m:r>
                            </m:e>
                            <m:e>
                              <m:r>
                                <a:rPr lang="en-US" i="1"/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0</m:t>
                              </m:r>
                            </m:e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0</m:t>
                              </m:r>
                            </m:e>
                            <m:e>
                              <m:r>
                                <a:rPr lang="en-US" i="1"/>
                                <m:t>0</m:t>
                              </m:r>
                            </m:e>
                            <m:e>
                              <m:r>
                                <a:rPr lang="en-US" i="1"/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, find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𝐴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1680765"/>
                <a:ext cx="4572000" cy="3496470"/>
              </a:xfrm>
              <a:prstGeom prst="rect">
                <a:avLst/>
              </a:prstGeom>
              <a:blipFill rotWithShape="1">
                <a:blip r:embed="rId2"/>
                <a:stretch>
                  <a:fillRect t="-873" r="-21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6716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286000" y="171410"/>
                <a:ext cx="4572000" cy="651518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r"/>
                <a:r>
                  <a:rPr lang="en-US" dirty="0"/>
                  <a:t>Solution:-</a:t>
                </a:r>
              </a:p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/>
                          </m:ctrlPr>
                        </m:dPr>
                        <m:e>
                          <m:r>
                            <a:rPr lang="en-US" i="1"/>
                            <m:t>𝐴</m:t>
                          </m:r>
                        </m:e>
                      </m:d>
                      <m:r>
                        <a:rPr lang="en-US" i="1"/>
                        <m:t>=</m:t>
                      </m:r>
                      <m:r>
                        <a:rPr lang="en-US" i="1"/>
                        <m:t>1</m:t>
                      </m:r>
                    </m:oMath>
                  </m:oMathPara>
                </a14:m>
                <a:endParaRPr lang="en-US" dirty="0"/>
              </a:p>
              <a:p>
                <a:pPr algn="r" rtl="1"/>
                <a:r>
                  <a:rPr lang="ar-IQ" dirty="0"/>
                  <a:t>5- محدد </a:t>
                </a:r>
                <a:r>
                  <a:rPr lang="en-US" dirty="0"/>
                  <a:t>A</a:t>
                </a:r>
                <a:r>
                  <a:rPr lang="ar-IQ" dirty="0"/>
                  <a:t> يساوي منقول </a:t>
                </a:r>
                <a:r>
                  <a:rPr lang="en-US" dirty="0"/>
                  <a:t> A</a:t>
                </a:r>
                <a:r>
                  <a:rPr lang="ar-IQ" dirty="0"/>
                  <a:t>	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/>
                          <m:t>A</m:t>
                        </m:r>
                      </m:e>
                    </m:d>
                    <m:r>
                      <a:rPr lang="en-US"/>
                      <m:t>=|</m:t>
                    </m:r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/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/>
                          <m:t>T</m:t>
                        </m:r>
                      </m:sup>
                    </m:sSup>
                    <m:r>
                      <a:rPr lang="en-US" i="1"/>
                      <m:t>|</m:t>
                    </m:r>
                  </m:oMath>
                </a14:m>
                <a:endParaRPr lang="en-US" dirty="0"/>
              </a:p>
              <a:p>
                <a:pPr algn="r" rtl="1"/>
                <a:r>
                  <a:rPr lang="ar-IQ" dirty="0"/>
                  <a:t> </a:t>
                </a:r>
                <a:endParaRPr lang="en-US" dirty="0"/>
              </a:p>
              <a:p>
                <a:pPr algn="r"/>
                <a:r>
                  <a:rPr lang="en-US" dirty="0"/>
                  <a:t>Example </a:t>
                </a:r>
              </a:p>
              <a:p>
                <a:pPr algn="r" rtl="1"/>
                <a:r>
                  <a:rPr lang="en-US" dirty="0"/>
                  <a:t>		Let 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3</m:t>
                              </m:r>
                            </m:e>
                            <m:e>
                              <m:r>
                                <a:rPr lang="en-US" i="1"/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algn="r"/>
                <a:r>
                  <a:rPr lang="en-US" dirty="0"/>
                  <a:t>Proof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/>
                          <m:t>A</m:t>
                        </m:r>
                      </m:e>
                    </m:d>
                    <m:r>
                      <a:rPr lang="en-US"/>
                      <m:t>=|</m:t>
                    </m:r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/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/>
                          <m:t>T</m:t>
                        </m:r>
                      </m:sup>
                    </m:sSup>
                    <m:r>
                      <a:rPr lang="en-US" i="1"/>
                      <m:t>|</m:t>
                    </m:r>
                  </m:oMath>
                </a14:m>
                <a:endParaRPr lang="en-US" dirty="0"/>
              </a:p>
              <a:p>
                <a:pPr algn="r"/>
                <a:r>
                  <a:rPr lang="en-US" dirty="0"/>
                  <a:t>Solution:-</a:t>
                </a:r>
              </a:p>
              <a:p>
                <a:pPr algn="r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/>
                          <m:t>A</m:t>
                        </m:r>
                      </m:e>
                    </m:d>
                    <m:r>
                      <a:rPr lang="en-US" i="1"/>
                      <m:t>=</m:t>
                    </m:r>
                    <m:r>
                      <a:rPr lang="en-US" i="1"/>
                      <m:t>4</m:t>
                    </m:r>
                    <m:r>
                      <a:rPr lang="en-US" i="1"/>
                      <m:t>−</m:t>
                    </m:r>
                    <m:r>
                      <a:rPr lang="en-US" i="1"/>
                      <m:t>6</m:t>
                    </m:r>
                    <m:r>
                      <a:rPr lang="en-US" i="1"/>
                      <m:t>=−</m:t>
                    </m:r>
                    <m:r>
                      <a:rPr lang="en-US" i="1"/>
                      <m:t>2</m:t>
                    </m:r>
                  </m:oMath>
                </a14:m>
                <a:r>
                  <a:rPr lang="en-US" dirty="0"/>
                  <a:t> ,</a:t>
                </a:r>
                <a14:m>
                  <m:oMath xmlns:m="http://schemas.openxmlformats.org/officeDocument/2006/math">
                    <m:r>
                      <a:rPr lang="en-US"/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/>
                              <m:t>A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en-US"/>
                              <m:t>T</m:t>
                            </m:r>
                          </m:sup>
                        </m:sSup>
                      </m:e>
                    </m:d>
                    <m:r>
                      <a:rPr lang="en-US" i="1"/>
                      <m:t>=−</m:t>
                    </m:r>
                    <m:r>
                      <a:rPr lang="en-US" i="1"/>
                      <m:t>2</m:t>
                    </m:r>
                  </m:oMath>
                </a14:m>
                <a:endParaRPr lang="en-US" dirty="0"/>
              </a:p>
              <a:p>
                <a:pPr algn="r"/>
                <a:r>
                  <a:rPr lang="en-US" dirty="0"/>
                  <a:t> </a:t>
                </a:r>
                <a:r>
                  <a:rPr lang="ar-IQ" dirty="0"/>
                  <a:t>                        </a:t>
                </a:r>
                <a:endParaRPr lang="en-US" dirty="0"/>
              </a:p>
              <a:p>
                <a:pPr algn="r"/>
                <a:r>
                  <a:rPr lang="ar-IQ" dirty="0"/>
                  <a:t>  مصفوفتان مربعتان قابلتان للضرب فأن</a:t>
                </a:r>
                <a:r>
                  <a:rPr lang="en-US" dirty="0"/>
                  <a:t> B ,A</a:t>
                </a:r>
                <a:r>
                  <a:rPr lang="ar-IQ" dirty="0"/>
                  <a:t> اذا كانت </a:t>
                </a:r>
                <a:r>
                  <a:rPr lang="en-US" dirty="0"/>
                  <a:t>-6</a:t>
                </a:r>
              </a:p>
              <a:p>
                <a:pPr algn="r"/>
                <a:r>
                  <a:rPr lang="en-US" dirty="0"/>
                  <a:t>	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/>
                          <m:t>A</m:t>
                        </m:r>
                        <m:r>
                          <a:rPr lang="en-US"/>
                          <m:t>.</m:t>
                        </m:r>
                        <m:r>
                          <m:rPr>
                            <m:sty m:val="p"/>
                          </m:rPr>
                          <a:rPr lang="en-US"/>
                          <m:t>B</m:t>
                        </m:r>
                      </m:e>
                    </m:d>
                    <m:r>
                      <a:rPr lang="en-US" i="1"/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/>
                          <m:t>A</m:t>
                        </m:r>
                      </m:e>
                    </m:d>
                    <m:r>
                      <a:rPr lang="en-US" i="1"/>
                      <m:t>.</m:t>
                    </m:r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/>
                          <m:t>B</m:t>
                        </m:r>
                      </m:e>
                    </m:d>
                  </m:oMath>
                </a14:m>
                <a:endParaRPr lang="en-US" dirty="0"/>
              </a:p>
              <a:p>
                <a:pPr algn="r"/>
                <a:r>
                  <a:rPr lang="en-US" dirty="0"/>
                  <a:t>Example </a:t>
                </a:r>
              </a:p>
              <a:p>
                <a:pPr algn="r"/>
                <a:r>
                  <a:rPr lang="en-US" dirty="0"/>
                  <a:t>Let 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2</m:t>
                              </m:r>
                            </m:e>
                            <m:e>
                              <m:r>
                                <a:rPr lang="en-US" i="1"/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3</m:t>
                              </m:r>
                            </m:e>
                            <m:e>
                              <m:r>
                                <a:rPr lang="en-US" i="1"/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,</a:t>
                </a:r>
                <a14:m>
                  <m:oMath xmlns:m="http://schemas.openxmlformats.org/officeDocument/2006/math">
                    <m:r>
                      <a:rPr lang="en-US"/>
                      <m:t> </m:t>
                    </m:r>
                    <m:r>
                      <m:rPr>
                        <m:sty m:val="p"/>
                      </m:rPr>
                      <a:rPr lang="en-US"/>
                      <m:t>B</m:t>
                    </m:r>
                    <m:r>
                      <a:rPr lang="en-US" i="1"/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3</m:t>
                              </m:r>
                            </m:e>
                            <m:e>
                              <m:r>
                                <a:rPr lang="en-US" i="1"/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,proof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/>
                          <m:t>A</m:t>
                        </m:r>
                        <m:r>
                          <a:rPr lang="en-US"/>
                          <m:t>.</m:t>
                        </m:r>
                        <m:r>
                          <m:rPr>
                            <m:sty m:val="p"/>
                          </m:rPr>
                          <a:rPr lang="en-US"/>
                          <m:t>B</m:t>
                        </m:r>
                      </m:e>
                    </m:d>
                    <m:r>
                      <a:rPr lang="en-US" i="1"/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/>
                          <m:t>A</m:t>
                        </m:r>
                      </m:e>
                    </m:d>
                    <m:r>
                      <a:rPr lang="en-US" i="1"/>
                      <m:t>.</m:t>
                    </m:r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/>
                          <m:t>B</m:t>
                        </m:r>
                      </m:e>
                    </m:d>
                  </m:oMath>
                </a14:m>
                <a:endParaRPr lang="en-US" dirty="0"/>
              </a:p>
              <a:p>
                <a:pPr algn="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/>
                      <m:t>A</m:t>
                    </m:r>
                    <m:r>
                      <a:rPr lang="en-US"/>
                      <m:t>.</m:t>
                    </m:r>
                    <m:r>
                      <m:rPr>
                        <m:sty m:val="p"/>
                      </m:rPr>
                      <a:rPr lang="en-US"/>
                      <m:t>B</m:t>
                    </m:r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7</m:t>
                              </m:r>
                            </m:e>
                            <m:e>
                              <m:r>
                                <a:rPr lang="en-US" i="1"/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11</m:t>
                              </m:r>
                            </m:e>
                            <m:e>
                              <m:r>
                                <a:rPr lang="en-US" i="1"/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,</a:t>
                </a:r>
                <a14:m>
                  <m:oMath xmlns:m="http://schemas.openxmlformats.org/officeDocument/2006/math">
                    <m:r>
                      <a:rPr lang="en-US"/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/>
                          <m:t>A</m:t>
                        </m:r>
                        <m:r>
                          <a:rPr lang="en-US"/>
                          <m:t>.</m:t>
                        </m:r>
                        <m:r>
                          <m:rPr>
                            <m:sty m:val="p"/>
                          </m:rPr>
                          <a:rPr lang="en-US"/>
                          <m:t>B</m:t>
                        </m:r>
                      </m:e>
                    </m:d>
                    <m:r>
                      <a:rPr lang="en-US" i="1"/>
                      <m:t>=</m:t>
                    </m:r>
                    <m:r>
                      <a:rPr lang="en-US" i="1"/>
                      <m:t>56</m:t>
                    </m:r>
                    <m:r>
                      <a:rPr lang="en-US" i="1"/>
                      <m:t>−</m:t>
                    </m:r>
                    <m:r>
                      <a:rPr lang="en-US" i="1"/>
                      <m:t>55</m:t>
                    </m:r>
                    <m:r>
                      <a:rPr lang="en-US" i="1"/>
                      <m:t>=</m:t>
                    </m:r>
                    <m:r>
                      <a:rPr lang="en-US" i="1"/>
                      <m:t>1</m:t>
                    </m:r>
                  </m:oMath>
                </a14:m>
                <a:endParaRPr lang="en-US" dirty="0"/>
              </a:p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/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/>
                            <m:t>A</m:t>
                          </m:r>
                        </m:e>
                      </m:d>
                      <m:r>
                        <a:rPr lang="en-US" i="1"/>
                        <m:t>=</m:t>
                      </m:r>
                      <m:r>
                        <a:rPr lang="en-US" i="1"/>
                        <m:t>4</m:t>
                      </m:r>
                      <m:r>
                        <a:rPr lang="en-US" i="1"/>
                        <m:t>−</m:t>
                      </m:r>
                      <m:r>
                        <a:rPr lang="en-US" i="1"/>
                        <m:t>3</m:t>
                      </m:r>
                      <m:r>
                        <a:rPr lang="en-US" i="1"/>
                        <m:t>=</m:t>
                      </m:r>
                      <m:r>
                        <a:rPr lang="en-US" i="1"/>
                        <m:t>1</m:t>
                      </m:r>
                      <m:r>
                        <a:rPr lang="en-US" i="1"/>
                        <m:t>,</m:t>
                      </m:r>
                      <m:r>
                        <a:rPr lang="en-US"/>
                        <m:t> 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/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/>
                            <m:t>B</m:t>
                          </m:r>
                        </m:e>
                      </m:d>
                      <m:r>
                        <a:rPr lang="en-US" i="1"/>
                        <m:t>=</m:t>
                      </m:r>
                      <m:r>
                        <a:rPr lang="en-US" i="1"/>
                        <m:t>3</m:t>
                      </m:r>
                      <m:r>
                        <a:rPr lang="en-US" i="1"/>
                        <m:t>−</m:t>
                      </m:r>
                      <m:r>
                        <a:rPr lang="en-US" i="1"/>
                        <m:t>2</m:t>
                      </m:r>
                      <m:r>
                        <a:rPr lang="en-US" i="1"/>
                        <m:t>=</m:t>
                      </m:r>
                      <m:r>
                        <a:rPr lang="en-US" i="1"/>
                        <m:t>1</m:t>
                      </m:r>
                    </m:oMath>
                  </m:oMathPara>
                </a14:m>
                <a:endParaRPr lang="en-US" dirty="0"/>
              </a:p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/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/>
                            <m:t>A</m:t>
                          </m:r>
                          <m:r>
                            <a:rPr lang="en-US"/>
                            <m:t>.</m:t>
                          </m:r>
                          <m:r>
                            <m:rPr>
                              <m:sty m:val="p"/>
                            </m:rPr>
                            <a:rPr lang="en-US"/>
                            <m:t>B</m:t>
                          </m:r>
                        </m:e>
                      </m:d>
                      <m:r>
                        <a:rPr lang="en-US" i="1"/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/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/>
                            <m:t>A</m:t>
                          </m:r>
                        </m:e>
                      </m:d>
                      <m:r>
                        <a:rPr lang="en-US" i="1"/>
                        <m:t>.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/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/>
                            <m:t>B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 algn="r"/>
                <a:r>
                  <a:rPr lang="en-US" dirty="0"/>
                  <a:t> </a:t>
                </a:r>
              </a:p>
              <a:p>
                <a:pPr algn="r"/>
                <a:r>
                  <a:rPr lang="en-US" dirty="0"/>
                  <a:t> 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171410"/>
                <a:ext cx="4572000" cy="6515181"/>
              </a:xfrm>
              <a:prstGeom prst="rect">
                <a:avLst/>
              </a:prstGeom>
              <a:blipFill rotWithShape="1">
                <a:blip r:embed="rId2"/>
                <a:stretch>
                  <a:fillRect l="-1200" t="-468" r="-21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08223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302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The Matrix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Analysis </dc:title>
  <dc:creator>DR.Ahmed Saker 2O11</dc:creator>
  <cp:lastModifiedBy>DR.Ahmed Saker 2O11</cp:lastModifiedBy>
  <cp:revision>31</cp:revision>
  <dcterms:created xsi:type="dcterms:W3CDTF">2019-02-07T16:30:51Z</dcterms:created>
  <dcterms:modified xsi:type="dcterms:W3CDTF">2019-02-07T18:22:11Z</dcterms:modified>
</cp:coreProperties>
</file>