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Matrix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one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1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منقول المصفوفة   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pPr algn="r"/>
                <a:r>
                  <a:rPr lang="en-US" dirty="0"/>
                  <a:t>The Transpose Matrix</a:t>
                </a:r>
              </a:p>
              <a:p>
                <a:pPr algn="r" rtl="1"/>
                <a:r>
                  <a:rPr lang="ar-IQ" dirty="0"/>
                  <a:t>هو عملية تحويل الصف الى عمود و بالعكس ويرمز له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/>
                          <m:t>T</m:t>
                        </m:r>
                      </m:sup>
                    </m:sSup>
                  </m:oMath>
                </a14:m>
                <a:endParaRPr lang="en-US" dirty="0"/>
              </a:p>
              <a:p>
                <a:pPr algn="r" rtl="1"/>
                <a:r>
                  <a:rPr lang="ar-IQ" dirty="0"/>
                  <a:t>اذا كانت </a:t>
                </a:r>
                <a:r>
                  <a:rPr lang="en-US" dirty="0"/>
                  <a:t>A</a:t>
                </a:r>
                <a:r>
                  <a:rPr lang="ar-IQ" dirty="0"/>
                  <a:t> مصفوفة من الرتبة 3</a:t>
                </a:r>
                <a14:m>
                  <m:oMath xmlns:m="http://schemas.openxmlformats.org/officeDocument/2006/math">
                    <m:r>
                      <a:rPr lang="en-US"/>
                      <m:t>3</m:t>
                    </m:r>
                    <m:r>
                      <a:rPr lang="ar-IQ"/>
                      <m:t>×</m:t>
                    </m:r>
                  </m:oMath>
                </a14:m>
                <a:r>
                  <a:rPr lang="ar-IQ" dirty="0"/>
                  <a:t> حيث ان </a:t>
                </a:r>
                <a:endParaRPr lang="en-US" dirty="0"/>
              </a:p>
              <a:p>
                <a:pPr algn="r" rt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/>
                      <m:t>A</m:t>
                    </m:r>
                    <m:r>
                      <a:rPr lang="en-US" i="1"/>
                      <m:t>=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/>
                      <m:t>,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/>
                          <m:t>T</m:t>
                        </m:r>
                      </m:sup>
                    </m:sSup>
                    <m:r>
                      <a:rPr lang="en-US" i="1"/>
                      <m:t>=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21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12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marL="68580" indent="0" algn="r" rtl="1">
                  <a:buNone/>
                </a:pPr>
                <a:r>
                  <a:rPr lang="ar-IQ" dirty="0"/>
                  <a:t> </a:t>
                </a:r>
                <a:endParaRPr lang="en-US" dirty="0"/>
              </a:p>
              <a:p>
                <a:pPr algn="r" rtl="1"/>
                <a:r>
                  <a:rPr lang="en-US" dirty="0"/>
                  <a:t>Example </a:t>
                </a:r>
              </a:p>
              <a:p>
                <a:pPr algn="r" rtl="1"/>
                <a:r>
                  <a:rPr lang="en-US" dirty="0"/>
                  <a:t>If </a:t>
                </a:r>
              </a:p>
              <a:p>
                <a:pPr algn="r" rtl="1"/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/>
                          <m:t>, </m:t>
                        </m:r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/>
                          <m:t>T</m:t>
                        </m:r>
                      </m:sup>
                    </m:sSup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	If     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5</m:t>
                              </m:r>
                            </m:e>
                            <m:e>
                              <m:r>
                                <a:rPr lang="en-US" i="1"/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36" r="-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2614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منقول المصفوفة  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r" rtl="1"/>
                <a:r>
                  <a:rPr lang="en-US" dirty="0" smtClean="0"/>
                  <a:t>Theorem </a:t>
                </a:r>
              </a:p>
              <a:p>
                <a:pPr algn="r" rtl="1"/>
                <a:r>
                  <a:rPr lang="en-US" dirty="0"/>
                  <a:t>If A,B are matrix then </a:t>
                </a:r>
              </a:p>
              <a:p>
                <a:pPr algn="r" rtl="1"/>
                <a:r>
                  <a:rPr lang="en-US" dirty="0"/>
                  <a:t>1-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</m:t>
                        </m:r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  <m:r>
                          <a:rPr lang="en-US"/>
                          <m:t>+</m:t>
                        </m:r>
                        <m:r>
                          <m:rPr>
                            <m:sty m:val="p"/>
                          </m:rPr>
                          <a:rPr lang="en-US"/>
                          <m:t>B</m:t>
                        </m:r>
                        <m:r>
                          <a:rPr lang="en-US" i="1"/>
                          <m:t>)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  <m:r>
                      <a:rPr lang="en-US" i="1"/>
                      <m:t>=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𝐴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  <m:r>
                      <a:rPr lang="en-US" i="1"/>
                      <m:t>+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𝐵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  , 3-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(</m:t>
                        </m:r>
                        <m:r>
                          <m:rPr>
                            <m:sty m:val="p"/>
                          </m:rPr>
                          <a:rPr lang="en-US"/>
                          <m:t>A</m:t>
                        </m:r>
                        <m:r>
                          <a:rPr lang="en-US"/>
                          <m:t>.</m:t>
                        </m:r>
                        <m:r>
                          <m:rPr>
                            <m:sty m:val="p"/>
                          </m:rPr>
                          <a:rPr lang="en-US"/>
                          <m:t>B</m:t>
                        </m:r>
                        <m:r>
                          <a:rPr lang="en-US" i="1"/>
                          <m:t>)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  <m:r>
                      <a:rPr lang="en-US" i="1"/>
                      <m:t>=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/>
                          <m:t>B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  <m:r>
                      <a:rPr lang="en-US" i="1"/>
                      <m:t>.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𝐴</m:t>
                        </m:r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</m:oMath>
                </a14:m>
                <a:endParaRPr lang="en-US" dirty="0"/>
              </a:p>
              <a:p>
                <a:pPr algn="r" rtl="1"/>
                <a:r>
                  <a:rPr lang="en-US" dirty="0"/>
                  <a:t>	=A	  2-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sSup>
                          <m:sSupPr>
                            <m:ctrlPr>
                              <a:rPr lang="en-US" i="1"/>
                            </m:ctrlPr>
                          </m:sSupPr>
                          <m:e>
                            <m:r>
                              <a:rPr lang="en-US" i="1"/>
                              <m:t>𝐴</m:t>
                            </m:r>
                          </m:e>
                          <m:sup>
                            <m:r>
                              <a:rPr lang="en-US" i="1"/>
                              <m:t>𝑇</m:t>
                            </m:r>
                          </m:sup>
                        </m:sSup>
                      </m:e>
                      <m:sup>
                        <m:r>
                          <a:rPr lang="en-US" i="1"/>
                          <m:t>𝑇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466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المحددات        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rtl="1"/>
                <a:r>
                  <a:rPr lang="en-US" dirty="0"/>
                  <a:t>Determinate of Matrix </a:t>
                </a:r>
              </a:p>
              <a:p>
                <a:pPr rtl="1"/>
                <a:r>
                  <a:rPr lang="ar-IQ" dirty="0"/>
                  <a:t>لكل مصفوفة مربعه </a:t>
                </a:r>
                <a:r>
                  <a:rPr lang="en-US" dirty="0"/>
                  <a:t>A</a:t>
                </a:r>
                <a:r>
                  <a:rPr lang="ar-IQ" dirty="0"/>
                  <a:t> محدد ويرمز للمحدد بالرمز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</m:e>
                    </m:d>
                  </m:oMath>
                </a14:m>
                <a:r>
                  <a:rPr lang="ar-IQ" dirty="0"/>
                  <a:t> نستخدم المستقيمات الرئيسية للدلالة على المحددات اي ان عندما تكتب الكميات الاربع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2"/>
                              <m:mcJc m:val="center"/>
                            </m:mcPr>
                          </m:mc>
                        </m:mcs>
                        <m:ctrlPr>
                          <a:rPr lang="en-US" i="1"/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𝑎</m:t>
                              </m:r>
                            </m:e>
                            <m:sub>
                              <m:r>
                                <a:rPr lang="en-US" i="1"/>
                                <m:t>11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𝑎</m:t>
                              </m:r>
                            </m:e>
                            <m:sub>
                              <m:r>
                                <a:rPr lang="en-US" i="1"/>
                                <m:t>12</m:t>
                              </m:r>
                            </m:sub>
                          </m:sSub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𝑎</m:t>
                              </m:r>
                            </m:e>
                            <m:sub>
                              <m:r>
                                <a:rPr lang="en-US" i="1"/>
                                <m:t>21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/>
                              </m:ctrlPr>
                            </m:sSubPr>
                            <m:e>
                              <m:r>
                                <a:rPr lang="en-US" i="1"/>
                                <m:t>𝑎</m:t>
                              </m:r>
                            </m:e>
                            <m:sub>
                              <m:r>
                                <a:rPr lang="en-US" i="1"/>
                                <m:t>22</m:t>
                              </m:r>
                            </m:sub>
                          </m:sSub>
                        </m:e>
                      </m:mr>
                    </m:m>
                  </m:oMath>
                </a14:m>
                <a:r>
                  <a:rPr lang="ar-IQ" dirty="0"/>
                  <a:t>  على الصورة التالية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12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21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i="1"/>
                                  </m:ctrlPr>
                                </m:sSubPr>
                                <m:e>
                                  <m:r>
                                    <a:rPr lang="en-US" i="1"/>
                                    <m:t>𝑎</m:t>
                                  </m:r>
                                </m:e>
                                <m:sub>
                                  <m:r>
                                    <a:rPr lang="en-US" i="1"/>
                                    <m:t>22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ar-IQ" dirty="0"/>
                  <a:t> يقصد بذلك المقدار الجبري  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11</m:t>
                        </m:r>
                      </m:sub>
                    </m:sSub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22</m:t>
                        </m:r>
                      </m:sub>
                    </m:sSub>
                    <m:r>
                      <a:rPr lang="en-US" i="1"/>
                      <m:t>−</m:t>
                    </m:r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12</m:t>
                        </m:r>
                      </m:sub>
                    </m:sSub>
                    <m:sSub>
                      <m:sSubPr>
                        <m:ctrlPr>
                          <a:rPr lang="en-US" i="1"/>
                        </m:ctrlPr>
                      </m:sSubPr>
                      <m:e>
                        <m:r>
                          <a:rPr lang="en-US" i="1"/>
                          <m:t>𝑎</m:t>
                        </m:r>
                      </m:e>
                      <m:sub>
                        <m:r>
                          <a:rPr lang="en-US" i="1"/>
                          <m:t>21</m:t>
                        </m:r>
                      </m:sub>
                    </m:sSub>
                    <m:r>
                      <a:rPr lang="en-US" i="1"/>
                      <m:t>)</m:t>
                    </m:r>
                  </m:oMath>
                </a14:m>
                <a:endParaRPr lang="en-US" dirty="0"/>
              </a:p>
              <a:p>
                <a:pPr rtl="1"/>
                <a:r>
                  <a:rPr lang="en-US" dirty="0"/>
                  <a:t>Example</a:t>
                </a:r>
              </a:p>
              <a:p>
                <a:pPr rtl="1"/>
                <a:r>
                  <a:rPr lang="en-US" dirty="0"/>
                  <a:t>Let 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1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Then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𝐴</m:t>
                        </m:r>
                      </m:e>
                    </m:d>
                    <m:r>
                      <a:rPr lang="en-US" i="1"/>
                      <m:t>= −</m:t>
                    </m:r>
                    <m:r>
                      <a:rPr lang="en-US" i="1"/>
                      <m:t>2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338" t="-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2445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67</TotalTime>
  <Words>215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The Matrix </vt:lpstr>
      <vt:lpstr>منقول المصفوفة           </vt:lpstr>
      <vt:lpstr>منقول المصفوفة          </vt:lpstr>
      <vt:lpstr>المحددات               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Analysis </dc:title>
  <dc:creator>DR.Ahmed Saker 2O11</dc:creator>
  <cp:lastModifiedBy>DR.Ahmed Saker 2O11</cp:lastModifiedBy>
  <cp:revision>25</cp:revision>
  <dcterms:created xsi:type="dcterms:W3CDTF">2019-02-07T16:30:51Z</dcterms:created>
  <dcterms:modified xsi:type="dcterms:W3CDTF">2019-02-07T17:52:55Z</dcterms:modified>
</cp:coreProperties>
</file>