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جمع وطرح المصفوفات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1400" dirty="0"/>
                  <a:t>Matrix addition and Subtraction</a:t>
                </a:r>
              </a:p>
              <a:p>
                <a:pPr rtl="1"/>
                <a:r>
                  <a:rPr lang="ar-IQ" sz="1400" dirty="0"/>
                  <a:t>اذا كانت </a:t>
                </a:r>
                <a:r>
                  <a:rPr lang="en-US" sz="1400" dirty="0"/>
                  <a:t>A</a:t>
                </a:r>
                <a:r>
                  <a:rPr lang="ar-IQ" sz="1400" dirty="0"/>
                  <a:t> مصفوفة من الدرجة </a:t>
                </a:r>
                <a:r>
                  <a:rPr lang="en-US" sz="1400" dirty="0"/>
                  <a:t>m  n</a:t>
                </a:r>
                <a14:m>
                  <m:oMath xmlns:m="http://schemas.openxmlformats.org/officeDocument/2006/math">
                    <m:r>
                      <a:rPr lang="ar-IQ" sz="1400"/>
                      <m:t>×</m:t>
                    </m:r>
                  </m:oMath>
                </a14:m>
                <a:r>
                  <a:rPr lang="ar-IQ" sz="1400" dirty="0"/>
                  <a:t>حيث </a:t>
                </a:r>
                <a:r>
                  <a:rPr lang="ar-IQ" sz="1400" dirty="0" smtClean="0"/>
                  <a:t>ان</a:t>
                </a:r>
                <a:endParaRPr lang="en-US" sz="1400" dirty="0" smtClean="0"/>
              </a:p>
              <a:p>
                <a:pPr marL="68580" indent="0" rtl="1">
                  <a:buNone/>
                </a:pPr>
                <a:r>
                  <a:rPr lang="en-US" sz="1400" dirty="0" smtClean="0"/>
                  <a:t>A</a:t>
                </a:r>
                <a:r>
                  <a:rPr lang="en-US" sz="1400" dirty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𝑚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  <m:e>
                              <m:r>
                                <a:rPr lang="en-US" sz="1400" i="1"/>
                                <m:t>⋱</m:t>
                              </m:r>
                            </m:e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400" dirty="0"/>
              </a:p>
              <a:p>
                <a:pPr rtl="1"/>
                <a:r>
                  <a:rPr lang="ar-IQ" sz="1400" dirty="0"/>
                  <a:t>اذا كانت </a:t>
                </a:r>
                <a:r>
                  <a:rPr lang="en-US" sz="1400" dirty="0"/>
                  <a:t>B</a:t>
                </a:r>
                <a:r>
                  <a:rPr lang="ar-IQ" sz="1400" dirty="0"/>
                  <a:t> مصفوفة من الدرجة </a:t>
                </a:r>
                <a:r>
                  <a:rPr lang="en-US" sz="1400" dirty="0"/>
                  <a:t>m  n</a:t>
                </a:r>
                <a14:m>
                  <m:oMath xmlns:m="http://schemas.openxmlformats.org/officeDocument/2006/math">
                    <m:r>
                      <a:rPr lang="ar-IQ" sz="1400"/>
                      <m:t>×</m:t>
                    </m:r>
                  </m:oMath>
                </a14:m>
                <a:r>
                  <a:rPr lang="ar-IQ" sz="1400" dirty="0"/>
                  <a:t>حيث </a:t>
                </a:r>
                <a:r>
                  <a:rPr lang="ar-IQ" sz="1400" dirty="0" smtClean="0"/>
                  <a:t>ان</a:t>
                </a:r>
                <a:r>
                  <a:rPr lang="ar-IQ" sz="1400" dirty="0"/>
                  <a:t> </a:t>
                </a:r>
                <a:endParaRPr lang="en-US" sz="1400" dirty="0"/>
              </a:p>
              <a:p>
                <a:pPr rtl="1"/>
                <a:r>
                  <a:rPr lang="en-US" sz="1400" dirty="0"/>
                  <a:t>B=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𝑚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  <m:e>
                              <m:r>
                                <a:rPr lang="en-US" sz="1400" i="1"/>
                                <m:t>⋱</m:t>
                              </m:r>
                            </m:e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400" dirty="0"/>
              </a:p>
              <a:p>
                <a:pPr rtl="1"/>
                <a:r>
                  <a:rPr lang="en-US" sz="1400" dirty="0"/>
                  <a:t>A+ B=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11</m:t>
                                  </m:r>
                                  <m:r>
                                    <a:rPr lang="en-US" sz="1400" i="1"/>
                                    <m:t>+</m:t>
                                  </m:r>
                                  <m:r>
                                    <a:rPr lang="en-US" sz="1400" i="1"/>
                                    <m:t>𝑏</m:t>
                                  </m:r>
                                  <m:r>
                                    <a:rPr lang="en-US" sz="1400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𝑚</m:t>
                                  </m:r>
                                  <m:r>
                                    <a:rPr lang="en-US" sz="1400" i="1"/>
                                    <m:t>+</m:t>
                                  </m:r>
                                  <m:r>
                                    <a:rPr lang="en-US" sz="1400" i="1"/>
                                    <m:t>𝑏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𝑚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  <m:e>
                              <m:r>
                                <a:rPr lang="en-US" sz="1400" i="1"/>
                                <m:t>⋱</m:t>
                              </m:r>
                            </m:e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+</m:t>
                                  </m:r>
                                  <m:r>
                                    <a:rPr lang="en-US" sz="1400" i="1"/>
                                    <m:t>𝑏𝑛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𝑛𝑚</m:t>
                                  </m:r>
                                  <m:r>
                                    <a:rPr lang="en-US" sz="1400" i="1"/>
                                    <m:t>+</m:t>
                                  </m:r>
                                  <m:r>
                                    <a:rPr lang="en-US" sz="1400" i="1"/>
                                    <m:t>𝑏𝑛𝑚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400" dirty="0"/>
              </a:p>
              <a:p>
                <a:r>
                  <a:rPr lang="en-US" sz="1400" dirty="0"/>
                  <a:t>A- B=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11</m:t>
                                  </m:r>
                                  <m:r>
                                    <a:rPr lang="en-US" sz="1400" i="1"/>
                                    <m:t>−</m:t>
                                  </m:r>
                                  <m:r>
                                    <a:rPr lang="en-US" sz="1400" i="1"/>
                                    <m:t>𝑏</m:t>
                                  </m:r>
                                  <m:r>
                                    <a:rPr lang="en-US" sz="1400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𝑚</m:t>
                                  </m:r>
                                  <m:r>
                                    <a:rPr lang="en-US" sz="1400" i="1"/>
                                    <m:t>−</m:t>
                                  </m:r>
                                  <m:r>
                                    <a:rPr lang="en-US" sz="1400" i="1"/>
                                    <m:t>𝑏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𝑚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  <m:e>
                              <m:r>
                                <a:rPr lang="en-US" sz="1400" i="1"/>
                                <m:t>⋱</m:t>
                              </m:r>
                            </m:e>
                            <m:e>
                              <m:r>
                                <a:rPr lang="en-US" sz="1400" i="1"/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  <m:r>
                                    <a:rPr lang="en-US" sz="1400" i="1"/>
                                    <m:t>−</m:t>
                                  </m:r>
                                  <m:r>
                                    <a:rPr lang="en-US" sz="1400" i="1"/>
                                    <m:t>𝑏𝑛</m:t>
                                  </m:r>
                                  <m:r>
                                    <a:rPr lang="en-US" sz="1400" i="1"/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𝑛𝑚</m:t>
                                  </m:r>
                                  <m:r>
                                    <a:rPr lang="en-US" sz="1400" i="1"/>
                                    <m:t>−</m:t>
                                  </m:r>
                                  <m:r>
                                    <a:rPr lang="en-US" sz="1400" i="1"/>
                                    <m:t>𝑏𝑛𝑚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0" t="-174" b="-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25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جمع وطرح </a:t>
            </a:r>
            <a:r>
              <a:rPr lang="ar-IQ" dirty="0" smtClean="0"/>
              <a:t>المصفوفات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r" rtl="1"/>
                <a:r>
                  <a:rPr lang="en-US" dirty="0"/>
                  <a:t>Example </a:t>
                </a:r>
              </a:p>
              <a:p>
                <a:pPr algn="r" rtl="1"/>
                <a:r>
                  <a:rPr lang="en-US" dirty="0"/>
                  <a:t>If </a:t>
                </a:r>
              </a:p>
              <a:p>
                <a:pPr algn="r" rtl="1"/>
                <a:r>
                  <a:rPr lang="en-US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6</m:t>
                              </m:r>
                            </m:e>
                            <m:e>
                              <m:r>
                                <a:rPr lang="en-US" i="1"/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68580" indent="0" algn="r" rtl="1">
                  <a:buNone/>
                </a:pPr>
                <a:endParaRPr lang="en-US" dirty="0"/>
              </a:p>
              <a:p>
                <a:pPr algn="r" rtl="1"/>
                <a:r>
                  <a:rPr lang="en-US" dirty="0"/>
                  <a:t>Find A+ B, A- B</a:t>
                </a:r>
              </a:p>
              <a:p>
                <a:pPr algn="r" rtl="1"/>
                <a:r>
                  <a:rPr lang="en-US" dirty="0"/>
                  <a:t>A+ 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11</m:t>
                              </m:r>
                            </m:e>
                            <m:e>
                              <m:r>
                                <a:rPr lang="en-US" i="1"/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A- 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08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ضرب المصفوفات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rtl="1"/>
                <a:r>
                  <a:rPr lang="en-US" dirty="0"/>
                  <a:t>Multiplication of Matrix </a:t>
                </a:r>
              </a:p>
              <a:p>
                <a:pPr rtl="1"/>
                <a:r>
                  <a:rPr lang="ar-IQ" dirty="0"/>
                  <a:t>ضرب المصفوفة بعدد حقيقي</a:t>
                </a:r>
                <a:r>
                  <a:rPr lang="en-US" dirty="0"/>
                  <a:t>k  </a:t>
                </a:r>
              </a:p>
              <a:p>
                <a:pPr rtl="1"/>
                <a:r>
                  <a:rPr lang="en-US" dirty="0"/>
                  <a:t>If </a:t>
                </a:r>
              </a:p>
              <a:p>
                <a:r>
                  <a:rPr lang="en-US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7</m:t>
                              </m:r>
                            </m:e>
                          </m:mr>
                        </m:m>
                      </m:e>
                    </m:d>
                    <m:r>
                      <a:rPr lang="en-US" i="1"/>
                      <m:t>,</m:t>
                    </m:r>
                    <m:r>
                      <a:rPr lang="en-US" i="1"/>
                      <m:t>𝑘</m:t>
                    </m:r>
                    <m:r>
                      <a:rPr lang="en-US" i="1"/>
                      <m:t>=</m:t>
                    </m:r>
                    <m:r>
                      <a:rPr lang="en-US" i="1"/>
                      <m:t>5</m:t>
                    </m:r>
                  </m:oMath>
                </a14:m>
                <a:r>
                  <a:rPr lang="ar-IQ" dirty="0"/>
                  <a:t>                                                                          </a:t>
                </a:r>
                <a:endParaRPr lang="en-US" dirty="0"/>
              </a:p>
              <a:p>
                <a:r>
                  <a:rPr lang="en-US" dirty="0"/>
                  <a:t>Find kA</a:t>
                </a:r>
              </a:p>
              <a:p>
                <a:r>
                  <a:rPr lang="en-US" dirty="0"/>
                  <a:t>kA=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15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25</m:t>
                              </m:r>
                            </m:e>
                            <m:e>
                              <m:r>
                                <a:rPr lang="en-US" i="1"/>
                                <m:t>35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6858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2431" r="-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714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ضرب المصفوفات </a:t>
            </a:r>
            <a:r>
              <a:rPr lang="ar-IQ" dirty="0" smtClean="0"/>
              <a:t>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ar-IQ" dirty="0"/>
                  <a:t>ضرب المصفوفتين</a:t>
                </a:r>
                <a:endParaRPr lang="en-US" dirty="0"/>
              </a:p>
              <a:p>
                <a:r>
                  <a:rPr lang="ar-IQ" dirty="0"/>
                  <a:t>عملية الضرب تكون معرفة بين المصفوفتين اذا كان عدد اعمدة الاولى يساوي عدد اسطر </a:t>
                </a:r>
                <a:r>
                  <a:rPr lang="ar-IQ"/>
                  <a:t>الثانية</a:t>
                </a:r>
                <a:r>
                  <a:rPr lang="ar-IQ" smtClean="0"/>
                  <a:t>.</a:t>
                </a:r>
                <a:endParaRPr lang="en-US" dirty="0"/>
              </a:p>
              <a:p>
                <a:r>
                  <a:rPr lang="en-US" dirty="0"/>
                  <a:t>Example </a:t>
                </a:r>
              </a:p>
              <a:p>
                <a:pPr rtl="1"/>
                <a:r>
                  <a:rPr lang="en-US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6</m:t>
                              </m:r>
                            </m:e>
                            <m:e>
                              <m:r>
                                <a:rPr lang="en-US" i="1"/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A. 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22</m:t>
                              </m:r>
                            </m:e>
                            <m:e>
                              <m:r>
                                <a:rPr lang="en-US" i="1"/>
                                <m:t>22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62</m:t>
                              </m:r>
                            </m:e>
                            <m:e>
                              <m:r>
                                <a:rPr lang="en-US" i="1"/>
                                <m:t>88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68580" indent="0">
                  <a:buNone/>
                </a:pPr>
                <a:r>
                  <a:rPr lang="ar-IQ" dirty="0"/>
                  <a:t> 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2604" r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946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</TotalTime>
  <Words>211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The Matrix </vt:lpstr>
      <vt:lpstr>جمع وطرح المصفوفات       </vt:lpstr>
      <vt:lpstr>جمع وطرح المصفوفات      </vt:lpstr>
      <vt:lpstr>ضرب المصفوفات          </vt:lpstr>
      <vt:lpstr>ضرب المصفوفات         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21</cp:revision>
  <dcterms:created xsi:type="dcterms:W3CDTF">2019-02-07T16:30:51Z</dcterms:created>
  <dcterms:modified xsi:type="dcterms:W3CDTF">2019-02-07T17:40:05Z</dcterms:modified>
</cp:coreProperties>
</file>