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Matrix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one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21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انواع المصفوفات       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4- Zero Matrix ( </a:t>
                </a:r>
                <a:r>
                  <a:rPr lang="ar-IQ" dirty="0"/>
                  <a:t>مصفوفة الصفريه </a:t>
                </a:r>
                <a:r>
                  <a:rPr lang="en-US" dirty="0"/>
                  <a:t> )</a:t>
                </a:r>
              </a:p>
              <a:p>
                <a:pPr marL="68580" indent="0">
                  <a:buNone/>
                </a:pPr>
                <a:r>
                  <a:rPr lang="ar-IQ" dirty="0" smtClean="0"/>
                  <a:t>هي </a:t>
                </a:r>
                <a:r>
                  <a:rPr lang="ar-IQ" dirty="0"/>
                  <a:t>مصفوفه جمبع عناصرها اصفار ويرمز لها بالرمز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/>
                          <m:t>O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/>
                          <m:t>n</m:t>
                        </m:r>
                      </m:sub>
                    </m:sSub>
                  </m:oMath>
                </a14:m>
                <a:r>
                  <a:rPr lang="ar-IQ" dirty="0"/>
                  <a:t>           </a:t>
                </a:r>
                <a:endParaRPr lang="en-US" dirty="0"/>
              </a:p>
              <a:p>
                <a:pPr rtl="1"/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/>
                          <m:t>O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/>
                          <m:t>n</m:t>
                        </m:r>
                      </m:sub>
                    </m:sSub>
                    <m:r>
                      <a:rPr lang="en-US"/>
                      <m:t>=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⋯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⋮</m:t>
                              </m:r>
                            </m:e>
                            <m:e>
                              <m:r>
                                <a:rPr lang="en-US" i="1"/>
                                <m:t>⋱</m:t>
                              </m:r>
                            </m:e>
                            <m:e>
                              <m:r>
                                <a:rPr lang="en-US" i="1"/>
                                <m:t>⋮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⋯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50" t="-1563" r="-13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0711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انواع المصفوفات       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 rtl="1"/>
                <a:r>
                  <a:rPr lang="ar-IQ" dirty="0"/>
                  <a:t>5</a:t>
                </a:r>
                <a:r>
                  <a:rPr lang="en-US" dirty="0"/>
                  <a:t>-Lower Triangular Matrix  ( </a:t>
                </a:r>
                <a:r>
                  <a:rPr lang="ar-IQ" dirty="0" smtClean="0"/>
                  <a:t>مصفوفةمثلثية      </a:t>
                </a:r>
                <a:r>
                  <a:rPr lang="ar-IQ" dirty="0"/>
                  <a:t>سفلى </a:t>
                </a:r>
                <a:r>
                  <a:rPr lang="en-US" dirty="0"/>
                  <a:t> )</a:t>
                </a:r>
              </a:p>
              <a:p>
                <a:r>
                  <a:rPr lang="en-US" dirty="0"/>
                  <a:t>A=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11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i="1"/>
                                <m:t>  </m:t>
                              </m:r>
                              <m:r>
                                <a:rPr lang="en-US" i="1"/>
                                <m:t>0</m:t>
                              </m:r>
                              <m:r>
                                <a:rPr lang="en-US" i="1"/>
                                <m:t>⋯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⋮</m:t>
                              </m:r>
                            </m:e>
                            <m:e>
                              <m:r>
                                <a:rPr lang="en-US" i="1"/>
                                <m:t>⋱</m:t>
                              </m:r>
                            </m:e>
                            <m:e>
                              <m:r>
                                <a:rPr lang="en-US" i="1"/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𝑛</m:t>
                                  </m:r>
                                  <m:r>
                                    <a:rPr lang="en-US" i="1"/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i="1"/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𝑛𝑚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ar-IQ" dirty="0"/>
                  <a:t>6</a:t>
                </a:r>
                <a:r>
                  <a:rPr lang="en-US" dirty="0"/>
                  <a:t>-Upper Triangular Matrix  ( </a:t>
                </a:r>
                <a:r>
                  <a:rPr lang="ar-IQ" dirty="0"/>
                  <a:t>مصفوفةمثلثية عليا </a:t>
                </a:r>
                <a:r>
                  <a:rPr lang="en-US" dirty="0"/>
                  <a:t> )</a:t>
                </a:r>
              </a:p>
              <a:p>
                <a:r>
                  <a:rPr lang="ar-IQ" dirty="0"/>
                  <a:t>	هي مصفوفة جميع عناصرها الواقعه تحت القطر الرئيسي </a:t>
                </a:r>
                <a:r>
                  <a:rPr lang="ar-IQ" dirty="0" smtClean="0"/>
                  <a:t>اصفار</a:t>
                </a:r>
              </a:p>
              <a:p>
                <a:r>
                  <a:rPr lang="en-US" dirty="0" smtClean="0"/>
                  <a:t>A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11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i="1"/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1</m:t>
                                  </m:r>
                                  <m:r>
                                    <a:rPr lang="en-US" i="1"/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i="1"/>
                                <m:t>⋮</m:t>
                              </m:r>
                            </m:e>
                            <m:e>
                              <m:r>
                                <a:rPr lang="en-US" i="1"/>
                                <m:t>⋱</m:t>
                              </m:r>
                            </m:e>
                            <m:e>
                              <m:r>
                                <a:rPr lang="en-US" i="1"/>
                                <m:t>⋮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0</m:t>
                              </m:r>
                              <m:r>
                                <a:rPr lang="en-US" i="1"/>
                                <m:t>   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  <m:r>
                                <a:rPr lang="en-US" i="1"/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𝑛𝑚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7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2786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تساوي المصقوقات     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rtl="1"/>
                <a:r>
                  <a:rPr lang="en-US" dirty="0"/>
                  <a:t>Equality of Matrix  </a:t>
                </a:r>
              </a:p>
              <a:p>
                <a:pPr rtl="1"/>
                <a:r>
                  <a:rPr lang="ar-IQ" dirty="0"/>
                  <a:t>تتساوى المصفوفتان </a:t>
                </a:r>
                <a:r>
                  <a:rPr lang="en-US" dirty="0"/>
                  <a:t>A,B</a:t>
                </a:r>
                <a:r>
                  <a:rPr lang="ar-IQ" dirty="0"/>
                  <a:t> اذا تساوت رتبتهما وتكون جميع عناصر كل منهما المتناظره متساوية </a:t>
                </a:r>
                <a:endParaRPr lang="en-US" dirty="0"/>
              </a:p>
              <a:p>
                <a:r>
                  <a:rPr lang="en-US" dirty="0"/>
                  <a:t>Let 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12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22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, B=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𝑏</m:t>
                                  </m:r>
                                </m:e>
                                <m:sub>
                                  <m:r>
                                    <a:rPr lang="en-US" i="1"/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𝑏</m:t>
                                  </m:r>
                                </m:e>
                                <m:sub>
                                  <m:r>
                                    <a:rPr lang="en-US" i="1"/>
                                    <m:t>12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𝑏</m:t>
                                  </m:r>
                                </m:e>
                                <m:sub>
                                  <m:r>
                                    <a:rPr lang="en-US" i="1"/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𝑏</m:t>
                                  </m:r>
                                </m:e>
                                <m:sub>
                                  <m:r>
                                    <a:rPr lang="en-US" i="1"/>
                                    <m:t>22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Then A=B </a:t>
                </a:r>
                <a14:m>
                  <m:oMath xmlns:m="http://schemas.openxmlformats.org/officeDocument/2006/math">
                    <m:r>
                      <a:rPr lang="ar-IQ"/>
                      <m:t>↔</m:t>
                    </m:r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11</m:t>
                        </m:r>
                      </m:sub>
                    </m:sSub>
                    <m:r>
                      <a:rPr lang="en-US" i="1"/>
                      <m:t>=</m:t>
                    </m:r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𝑏</m:t>
                        </m:r>
                      </m:e>
                      <m:sub>
                        <m:r>
                          <a:rPr lang="en-US" i="1"/>
                          <m:t>11</m:t>
                        </m:r>
                      </m:sub>
                    </m:sSub>
                    <m:r>
                      <a:rPr lang="en-US" i="1"/>
                      <m:t>,</m:t>
                    </m:r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12</m:t>
                        </m:r>
                      </m:sub>
                    </m:sSub>
                    <m:r>
                      <a:rPr lang="en-US" i="1"/>
                      <m:t>=</m:t>
                    </m:r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𝑏</m:t>
                        </m:r>
                      </m:e>
                      <m:sub>
                        <m:r>
                          <a:rPr lang="en-US" i="1"/>
                          <m:t>12</m:t>
                        </m:r>
                      </m:sub>
                    </m:sSub>
                    <m:r>
                      <a:rPr lang="en-US" i="1"/>
                      <m:t>,</m:t>
                    </m:r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21</m:t>
                        </m:r>
                      </m:sub>
                    </m:sSub>
                    <m:r>
                      <a:rPr lang="en-US" i="1"/>
                      <m:t>=</m:t>
                    </m:r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𝑏</m:t>
                        </m:r>
                      </m:e>
                      <m:sub>
                        <m:r>
                          <a:rPr lang="en-US" i="1"/>
                          <m:t>21</m:t>
                        </m:r>
                      </m:sub>
                    </m:sSub>
                    <m:r>
                      <a:rPr lang="en-US" i="1"/>
                      <m:t>,</m:t>
                    </m:r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22</m:t>
                        </m:r>
                      </m:sub>
                    </m:sSub>
                    <m:r>
                      <a:rPr lang="en-US" i="1"/>
                      <m:t>=</m:t>
                    </m:r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𝑏</m:t>
                        </m:r>
                      </m:e>
                      <m:sub>
                        <m:r>
                          <a:rPr lang="en-US" i="1"/>
                          <m:t>22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698" t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9484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تساوي المصفوفات   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r" rtl="1"/>
                <a:r>
                  <a:rPr lang="ar-IQ" dirty="0" smtClean="0"/>
                  <a:t> </a:t>
                </a:r>
                <a:r>
                  <a:rPr lang="en-US" dirty="0" smtClean="0"/>
                  <a:t>Example </a:t>
                </a:r>
              </a:p>
              <a:p>
                <a:pPr algn="r" rtl="1"/>
                <a:r>
                  <a:rPr lang="en-US" dirty="0" smtClean="0"/>
                  <a:t>If </a:t>
                </a:r>
                <a:endParaRPr lang="en-US" dirty="0"/>
              </a:p>
              <a:p>
                <a:pPr algn="r"/>
                <a:r>
                  <a:rPr lang="en-US" dirty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𝑘</m:t>
                              </m:r>
                            </m:e>
                            <m:e>
                              <m:r>
                                <a:rPr lang="en-US" i="1"/>
                                <m:t>5</m:t>
                              </m:r>
                              <m:r>
                                <a:rPr lang="en-US" i="1"/>
                                <m:t>/</m:t>
                              </m:r>
                              <m:r>
                                <a:rPr lang="en-US" i="1"/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= B=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𝑅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7</m:t>
                              </m:r>
                            </m:e>
                            <m:e>
                              <m:r>
                                <a:rPr lang="en-US" i="1"/>
                                <m:t>5</m:t>
                              </m:r>
                              <m:r>
                                <a:rPr lang="en-US" i="1"/>
                                <m:t>/</m:t>
                              </m:r>
                              <m:r>
                                <a:rPr lang="en-US" i="1"/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.since A=B, then R=1,k=7.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563" r="-2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88568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35</TotalTime>
  <Words>197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The Matrix </vt:lpstr>
      <vt:lpstr>انواع المصفوفات          </vt:lpstr>
      <vt:lpstr>انواع المصفوفات          </vt:lpstr>
      <vt:lpstr>تساوي المصقوقات        </vt:lpstr>
      <vt:lpstr>تساوي المصفوفات     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Analysis </dc:title>
  <dc:creator>DR.Ahmed Saker 2O11</dc:creator>
  <cp:lastModifiedBy>DR.Ahmed Saker 2O11</cp:lastModifiedBy>
  <cp:revision>14</cp:revision>
  <dcterms:created xsi:type="dcterms:W3CDTF">2019-02-07T16:30:51Z</dcterms:created>
  <dcterms:modified xsi:type="dcterms:W3CDTF">2019-02-07T17:17:35Z</dcterms:modified>
</cp:coreProperties>
</file>