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0B3D50-B870-4851-BBC6-92B57C8A0A63}" type="datetimeFigureOut">
              <a:rPr lang="en-US" smtClean="0"/>
              <a:t>2/7/2019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006F5A2-1807-40C7-BEE6-3F3B7F39452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Matrix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Part one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218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مبادئ اساسية في المصفوفات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algn="r" rtl="1"/>
                <a:r>
                  <a:rPr lang="ar-IQ" sz="1600" dirty="0"/>
                  <a:t>المصفوفة:هي ترتيب من الاعداد مكونه من صفوف  </a:t>
                </a:r>
                <a:r>
                  <a:rPr lang="en-US" sz="1600" dirty="0"/>
                  <a:t>(n)</a:t>
                </a:r>
                <a:r>
                  <a:rPr lang="ar-IQ" sz="1600" dirty="0"/>
                  <a:t>   و اعمده </a:t>
                </a:r>
                <a:r>
                  <a:rPr lang="en-US" sz="1600" dirty="0"/>
                  <a:t>(m) </a:t>
                </a:r>
                <a:r>
                  <a:rPr lang="ar-IQ" sz="1600" dirty="0"/>
                  <a:t>   على شكل مستطيل والاعداد في الترتيب تسمى عناصر المصفوفه .الصيغه العامه للمصفوفة هي:</a:t>
                </a:r>
                <a:endParaRPr lang="en-US" sz="1600" dirty="0"/>
              </a:p>
              <a:p>
                <a:pPr algn="r"/>
                <a:r>
                  <a:rPr lang="en-US" sz="1600" dirty="0"/>
                  <a:t>A=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1</m:t>
                                  </m:r>
                                  <m:r>
                                    <a:rPr lang="en-US" sz="1600" i="1"/>
                                    <m:t>𝑚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600" i="1"/>
                                <m:t>⋮</m:t>
                              </m:r>
                            </m:e>
                            <m:e>
                              <m:r>
                                <a:rPr lang="en-US" sz="1600" i="1"/>
                                <m:t>⋱</m:t>
                              </m:r>
                            </m:e>
                            <m:e>
                              <m:r>
                                <a:rPr lang="en-US" sz="1600" i="1"/>
                                <m:t>⋮</m:t>
                              </m:r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𝑛</m:t>
                                  </m:r>
                                  <m:r>
                                    <a:rPr lang="en-US" sz="1600" i="1"/>
                                    <m:t>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6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600" i="1"/>
                                  </m:ctrlPr>
                                </m:sSubPr>
                                <m:e>
                                  <m:r>
                                    <a:rPr lang="en-US" sz="16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600" i="1"/>
                                    <m:t>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r>
                  <a:rPr lang="en-US" sz="1600" dirty="0"/>
                  <a:t> </a:t>
                </a:r>
              </a:p>
              <a:p>
                <a:pPr algn="r" rtl="1"/>
                <a:r>
                  <a:rPr lang="ar-IQ" sz="1600" dirty="0"/>
                  <a:t>حيث ان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600"/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600"/>
                          <m:t>ij</m:t>
                        </m:r>
                      </m:sub>
                    </m:sSub>
                  </m:oMath>
                </a14:m>
                <a:r>
                  <a:rPr lang="ar-IQ" sz="1600" dirty="0"/>
                  <a:t> اعداد حقيقيه </a:t>
                </a:r>
                <a:endParaRPr lang="en-US" sz="1600" dirty="0"/>
              </a:p>
              <a:p>
                <a:pPr algn="r" rtl="1"/>
                <a:r>
                  <a:rPr lang="ar-IQ" sz="1600" dirty="0"/>
                  <a:t>عدد الصفوف </a:t>
                </a:r>
                <a:r>
                  <a:rPr lang="en-US" sz="1600" dirty="0"/>
                  <a:t> i=1,2,…,n, j=1,2,…,m    </a:t>
                </a:r>
              </a:p>
              <a:p>
                <a:pPr algn="r" rtl="1"/>
                <a:r>
                  <a:rPr lang="en-US" sz="1600" dirty="0"/>
                  <a:t>Example (1)</a:t>
                </a:r>
              </a:p>
              <a:p>
                <a:pPr algn="r" rtl="1"/>
                <a:r>
                  <a:rPr lang="en-US" sz="1600" dirty="0"/>
                  <a:t>A=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600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1600" i="1"/>
                            </m:ctrlPr>
                          </m:mPr>
                          <m:mr>
                            <m:e>
                              <m:r>
                                <a:rPr lang="en-US" sz="1600" i="1"/>
                                <m:t>3</m:t>
                              </m:r>
                            </m:e>
                            <m:e>
                              <m:r>
                                <a:rPr lang="en-US" sz="1600" i="1"/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US" sz="1600" i="1"/>
                                <m:t>5</m:t>
                              </m:r>
                            </m:e>
                            <m:e>
                              <m:r>
                                <a:rPr lang="en-US" sz="1600" i="1"/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1600" dirty="0"/>
              </a:p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𝑎</m:t>
                        </m:r>
                      </m:e>
                      <m:sub>
                        <m:r>
                          <a:rPr lang="en-US" sz="1600" i="1"/>
                          <m:t>11</m:t>
                        </m:r>
                      </m:sub>
                    </m:sSub>
                    <m:r>
                      <a:rPr lang="en-US" sz="1600"/>
                      <m:t>=</m:t>
                    </m:r>
                    <m:r>
                      <a:rPr lang="en-US" sz="1600"/>
                      <m:t>3</m:t>
                    </m:r>
                    <m:r>
                      <a:rPr lang="en-US" sz="1600"/>
                      <m:t> 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,</m:t>
                        </m:r>
                        <m:r>
                          <a:rPr lang="en-US" sz="1600" i="1"/>
                          <m:t>𝑎</m:t>
                        </m:r>
                      </m:e>
                      <m:sub>
                        <m:r>
                          <a:rPr lang="en-US" sz="1600" i="1"/>
                          <m:t>12</m:t>
                        </m:r>
                      </m:sub>
                    </m:sSub>
                    <m:r>
                      <a:rPr lang="en-US" sz="1600"/>
                      <m:t>=</m:t>
                    </m:r>
                    <m:r>
                      <a:rPr lang="en-US" sz="1600"/>
                      <m:t>4</m:t>
                    </m:r>
                    <m:r>
                      <a:rPr lang="en-US" sz="1600"/>
                      <m:t>,</m:t>
                    </m:r>
                  </m:oMath>
                </a14:m>
                <a:r>
                  <a:rPr lang="en-US" sz="1600" dirty="0"/>
                  <a:t> </a:t>
                </a:r>
              </a:p>
              <a:p>
                <a:pPr algn="r" rt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𝑎</m:t>
                        </m:r>
                      </m:e>
                      <m:sub>
                        <m:r>
                          <a:rPr lang="en-US" sz="1600" i="1"/>
                          <m:t>21</m:t>
                        </m:r>
                      </m:sub>
                    </m:sSub>
                    <m:r>
                      <a:rPr lang="en-US" sz="1600"/>
                      <m:t>=</m:t>
                    </m:r>
                    <m:r>
                      <a:rPr lang="en-US" sz="1600"/>
                      <m:t>5</m:t>
                    </m:r>
                    <m:r>
                      <a:rPr lang="en-US" sz="1600"/>
                      <m:t> </m:t>
                    </m:r>
                    <m:sSub>
                      <m:sSubPr>
                        <m:ctrlPr>
                          <a:rPr lang="en-US" sz="1600" i="1"/>
                        </m:ctrlPr>
                      </m:sSubPr>
                      <m:e>
                        <m:r>
                          <a:rPr lang="en-US" sz="1600" i="1"/>
                          <m:t>,</m:t>
                        </m:r>
                        <m:r>
                          <a:rPr lang="en-US" sz="1600" i="1"/>
                          <m:t>𝑎</m:t>
                        </m:r>
                      </m:e>
                      <m:sub>
                        <m:r>
                          <a:rPr lang="en-US" sz="1600" i="1"/>
                          <m:t>22</m:t>
                        </m:r>
                      </m:sub>
                    </m:sSub>
                    <m:r>
                      <a:rPr lang="en-US" sz="1600"/>
                      <m:t>=</m:t>
                    </m:r>
                    <m:r>
                      <a:rPr lang="en-US" sz="1600"/>
                      <m:t>6</m:t>
                    </m:r>
                  </m:oMath>
                </a14:m>
                <a:endParaRPr lang="en-U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521" b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51981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  انواع المصفوفات 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1-The Square Matrix   (</a:t>
                </a:r>
                <a:r>
                  <a:rPr lang="ar-IQ" dirty="0"/>
                  <a:t>المصفوفة المربعة</a:t>
                </a:r>
                <a:r>
                  <a:rPr lang="en-US" dirty="0"/>
                  <a:t>)</a:t>
                </a:r>
              </a:p>
              <a:p>
                <a:pPr rtl="1"/>
                <a:r>
                  <a:rPr lang="ar-IQ" dirty="0"/>
                  <a:t>هي تلك المصفوفه التي يتساوى فيها عدد الصفوف مع عدد الاعمدة </a:t>
                </a:r>
                <a:r>
                  <a:rPr lang="en-US" dirty="0"/>
                  <a:t>(n=m)</a:t>
                </a:r>
              </a:p>
              <a:p>
                <a:pPr rtl="1"/>
                <a:r>
                  <a:rPr lang="en-US" dirty="0"/>
                  <a:t>Example (2)</a:t>
                </a:r>
              </a:p>
              <a:p>
                <a:r>
                  <a:rPr lang="en-US" dirty="0" smtClean="0"/>
                  <a:t>A</a:t>
                </a:r>
                <a:r>
                  <a:rPr lang="en-US" dirty="0"/>
                  <a:t>=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i="1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/>
                            </m:ctrlPr>
                          </m:mPr>
                          <m:mr>
                            <m:e>
                              <m:r>
                                <a:rPr lang="en-US" i="1"/>
                                <m:t>3</m:t>
                              </m:r>
                            </m:e>
                            <m:e>
                              <m:r>
                                <a:rPr lang="en-US" i="1"/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i="1"/>
                                <m:t>4</m:t>
                              </m:r>
                            </m:e>
                            <m:e>
                              <m:r>
                                <a:rPr lang="en-US" i="1"/>
                                <m:t>5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dirty="0"/>
              </a:p>
              <a:p>
                <a:r>
                  <a:rPr lang="en-US" dirty="0"/>
                  <a:t>2-The diagonal matrix (</a:t>
                </a:r>
                <a:r>
                  <a:rPr lang="ar-IQ" dirty="0"/>
                  <a:t>المصفوفة القطرية</a:t>
                </a:r>
                <a:r>
                  <a:rPr lang="en-US" dirty="0"/>
                  <a:t>)</a:t>
                </a:r>
              </a:p>
              <a:p>
                <a:r>
                  <a:rPr lang="ar-IQ" dirty="0"/>
                  <a:t>هي مصفوفة مربعه جميع عناصرها الغير قطريه اصفار 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788" t="-26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131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/>
              <a:t> انواع المصفوفات </a:t>
            </a:r>
            <a:r>
              <a:rPr lang="ar-IQ" dirty="0" smtClean="0"/>
              <a:t>        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r>
                  <a:rPr lang="en-US" sz="1800" dirty="0" smtClean="0"/>
                  <a:t>A=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800" i="1" smtClean="0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1800" i="1"/>
                                  </m:ctrlPr>
                                </m:sSubPr>
                                <m:e>
                                  <m:r>
                                    <a:rPr lang="en-US" sz="18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/>
                                    <m:t>11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1800" i="1"/>
                                <m:t>⋯</m:t>
                              </m:r>
                            </m:e>
                            <m:e>
                              <m:r>
                                <a:rPr lang="en-US" sz="1800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⋮</m:t>
                              </m:r>
                            </m:e>
                            <m:e>
                              <m:r>
                                <a:rPr lang="en-US" sz="1800" i="1"/>
                                <m:t>⋱</m:t>
                              </m:r>
                            </m:e>
                            <m:e>
                              <m:r>
                                <a:rPr lang="en-US" sz="1800" i="1"/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𝑜</m:t>
                              </m:r>
                            </m:e>
                            <m:e>
                              <m:r>
                                <a:rPr lang="en-US" sz="1800" i="1"/>
                                <m:t>⋯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lang="en-US" sz="1800" i="1"/>
                                  </m:ctrlPr>
                                </m:sSubPr>
                                <m:e>
                                  <m:r>
                                    <a:rPr lang="en-US" sz="1800" i="1"/>
                                    <m:t>𝑎</m:t>
                                  </m:r>
                                </m:e>
                                <m:sub>
                                  <m:r>
                                    <a:rPr lang="en-US" sz="1800" i="1"/>
                                    <m:t>𝑛𝑚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800" dirty="0" smtClean="0"/>
              </a:p>
              <a:p>
                <a:r>
                  <a:rPr lang="en-US" sz="1800" dirty="0" smtClean="0"/>
                  <a:t>3- </a:t>
                </a:r>
                <a:r>
                  <a:rPr lang="en-US" sz="1800" dirty="0"/>
                  <a:t>Identity Matrix ( </a:t>
                </a:r>
                <a:r>
                  <a:rPr lang="ar-IQ" sz="1800" dirty="0"/>
                  <a:t>مصفوفة الوحدة  </a:t>
                </a:r>
                <a:r>
                  <a:rPr lang="en-US" sz="1800" dirty="0"/>
                  <a:t>)</a:t>
                </a:r>
              </a:p>
              <a:p>
                <a:pPr rtl="1"/>
                <a:r>
                  <a:rPr lang="ar-IQ" sz="1800" dirty="0"/>
                  <a:t>هي مصفوفه قطريه جميع عناصر قطرها واحد ويرمز لها بالرمز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/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/>
                          <m:t>n</m:t>
                        </m:r>
                      </m:sub>
                    </m:sSub>
                  </m:oMath>
                </a14:m>
                <a:r>
                  <a:rPr lang="ar-IQ" sz="1800" dirty="0"/>
                  <a:t>  </a:t>
                </a:r>
                <a:endParaRPr lang="en-US" sz="1800" dirty="0" smtClean="0"/>
              </a:p>
              <a:p>
                <a:pPr marL="68580" indent="0">
                  <a:buNone/>
                </a:pPr>
                <a:endParaRPr lang="en-US" sz="18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/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800"/>
                          <m:t>I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1800"/>
                          <m:t>n</m:t>
                        </m:r>
                      </m:sub>
                    </m:sSub>
                    <m:r>
                      <a:rPr lang="en-US" sz="1800" smtClean="0"/>
                      <m:t>=</m:t>
                    </m:r>
                    <m:d>
                      <m:dPr>
                        <m:ctrlPr>
                          <a:rPr lang="en-US" sz="1800" i="1" smtClean="0"/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/>
                            </m:ctrlPr>
                          </m:mPr>
                          <m:mr>
                            <m:e>
                              <m:r>
                                <a:rPr lang="en-US" sz="1800" i="1"/>
                                <m:t>1</m:t>
                              </m:r>
                            </m:e>
                            <m:e>
                              <m:r>
                                <a:rPr lang="en-US" sz="1800" i="1"/>
                                <m:t>⋯</m:t>
                              </m:r>
                            </m:e>
                            <m:e>
                              <m:r>
                                <a:rPr lang="en-US" sz="1800" i="1"/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⋮</m:t>
                              </m:r>
                            </m:e>
                            <m:e>
                              <m:r>
                                <a:rPr lang="en-US" sz="1800" i="1"/>
                                <m:t>⋱</m:t>
                              </m:r>
                            </m:e>
                            <m:e>
                              <m:r>
                                <a:rPr lang="en-US" sz="1800" i="1"/>
                                <m:t>⋮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/>
                                <m:t>0</m:t>
                              </m:r>
                            </m:e>
                            <m:e>
                              <m:r>
                                <a:rPr lang="en-US" sz="1800" i="1"/>
                                <m:t>⋯</m:t>
                              </m:r>
                            </m:e>
                            <m:e>
                              <m:r>
                                <a:rPr lang="en-US" sz="1800" i="1"/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ar-IQ" sz="1800" dirty="0"/>
                  <a:t> </a:t>
                </a: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6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683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</TotalTime>
  <Words>250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The Matrix </vt:lpstr>
      <vt:lpstr>مبادئ اساسية في المصفوفات </vt:lpstr>
      <vt:lpstr>  انواع المصفوفات          </vt:lpstr>
      <vt:lpstr> انواع المصفوفات          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Complex Analysis </dc:title>
  <dc:creator>DR.Ahmed Saker 2O11</dc:creator>
  <cp:lastModifiedBy>DR.Ahmed Saker 2O11</cp:lastModifiedBy>
  <cp:revision>8</cp:revision>
  <dcterms:created xsi:type="dcterms:W3CDTF">2019-02-07T16:30:51Z</dcterms:created>
  <dcterms:modified xsi:type="dcterms:W3CDTF">2019-02-07T17:05:59Z</dcterms:modified>
</cp:coreProperties>
</file>