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32" r:id="rId1"/>
  </p:sldMasterIdLst>
  <p:notesMasterIdLst>
    <p:notesMasterId r:id="rId17"/>
  </p:notesMasterIdLst>
  <p:sldIdLst>
    <p:sldId id="259" r:id="rId2"/>
    <p:sldId id="260" r:id="rId3"/>
    <p:sldId id="261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69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412" autoAdjust="0"/>
    <p:restoredTop sz="94671" autoAdjust="0"/>
  </p:normalViewPr>
  <p:slideViewPr>
    <p:cSldViewPr>
      <p:cViewPr>
        <p:scale>
          <a:sx n="86" d="100"/>
          <a:sy n="86" d="100"/>
        </p:scale>
        <p:origin x="-90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2FE1C438-20E2-4516-B6E0-835E438E3E94}" type="datetimeFigureOut">
              <a:rPr lang="ar-IQ" smtClean="0"/>
              <a:pPr/>
              <a:t>25/05/1440</a:t>
            </a:fld>
            <a:endParaRPr lang="ar-IQ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5A2F9D6F-C497-4891-8D49-CEDA62968DD8}" type="slidenum">
              <a:rPr lang="ar-IQ" smtClean="0"/>
              <a:pPr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xmlns="" val="27537407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عنوان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16" name="عنصر نائب للتاريخ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25/05/1440</a:t>
            </a:fld>
            <a:endParaRPr lang="ar-SA"/>
          </a:p>
        </p:txBody>
      </p:sp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5" name="عنصر نائب لرقم الشريحة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عنوان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7" name="عنصر نائب للمحتوى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25/05/1440</a:t>
            </a:fld>
            <a:endParaRPr lang="ar-SA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ar-SA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عنصر نائب للنص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9" name="عنصر نائب للتاريخ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25/05/1440</a:t>
            </a:fld>
            <a:endParaRPr lang="ar-SA"/>
          </a:p>
        </p:txBody>
      </p:sp>
      <p:sp>
        <p:nvSpPr>
          <p:cNvPr id="11" name="عنصر نائب للتذييل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عنوان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عنوان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1" name="عنصر نائب للتاريخ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25/05/1440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عنوان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25" name="عنصر نائب للنص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8" name="عنصر نائب للمحتوى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25/05/1440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عنوان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2" name="عنصر نائب للتاريخ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25/05/1440</a:t>
            </a:fld>
            <a:endParaRPr lang="ar-SA"/>
          </a:p>
        </p:txBody>
      </p:sp>
      <p:sp>
        <p:nvSpPr>
          <p:cNvPr id="21" name="عنصر نائب للتذييل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25/05/1440</a:t>
            </a:fld>
            <a:endParaRPr lang="ar-SA"/>
          </a:p>
        </p:txBody>
      </p:sp>
      <p:sp>
        <p:nvSpPr>
          <p:cNvPr id="24" name="عنصر نائب للتذييل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عنوان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25/05/1440</a:t>
            </a:fld>
            <a:endParaRPr lang="ar-SA"/>
          </a:p>
        </p:txBody>
      </p:sp>
      <p:sp>
        <p:nvSpPr>
          <p:cNvPr id="29" name="عنصر نائب للتذييل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عنصر نائب للصورة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25/05/1440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7" name="عنوان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عنصر نائب للنص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تاريخ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25/05/1440</a:t>
            </a:fld>
            <a:endParaRPr lang="ar-SA"/>
          </a:p>
        </p:txBody>
      </p:sp>
      <p:sp>
        <p:nvSpPr>
          <p:cNvPr id="28" name="عنصر نائب للتذييل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عنصر نائب للعنوان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رابط مستقيم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2683768"/>
          </a:xfrm>
        </p:spPr>
        <p:txBody>
          <a:bodyPr>
            <a:normAutofit/>
          </a:bodyPr>
          <a:lstStyle/>
          <a:p>
            <a:pPr algn="ctr"/>
            <a:endParaRPr lang="ar-IQ" dirty="0">
              <a:solidFill>
                <a:srgbClr val="0070C0"/>
              </a:solidFill>
              <a:latin typeface="Arial" pitchFamily="34" charset="0"/>
              <a:cs typeface="PT Bold Heading" pitchFamily="2" charset="-78"/>
            </a:endParaRPr>
          </a:p>
        </p:txBody>
      </p:sp>
      <p:sp>
        <p:nvSpPr>
          <p:cNvPr id="4" name="عنصر نائب للمحتوى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>
                <a:solidFill>
                  <a:srgbClr val="0070C0"/>
                </a:solidFill>
                <a:latin typeface="Arial" pitchFamily="34" charset="0"/>
                <a:cs typeface="PT Bold Heading" pitchFamily="2" charset="-78"/>
              </a:rPr>
              <a:t/>
            </a:r>
            <a:br>
              <a:rPr lang="ar-IQ" dirty="0" smtClean="0">
                <a:solidFill>
                  <a:srgbClr val="0070C0"/>
                </a:solidFill>
                <a:latin typeface="Arial" pitchFamily="34" charset="0"/>
                <a:cs typeface="PT Bold Heading" pitchFamily="2" charset="-78"/>
              </a:rPr>
            </a:br>
            <a:r>
              <a:rPr lang="ar-IQ" dirty="0" smtClean="0">
                <a:solidFill>
                  <a:srgbClr val="0070C0"/>
                </a:solidFill>
                <a:latin typeface="Arial" pitchFamily="34" charset="0"/>
                <a:cs typeface="PT Bold Heading" pitchFamily="2" charset="-78"/>
              </a:rPr>
              <a:t/>
            </a:r>
            <a:br>
              <a:rPr lang="ar-IQ" dirty="0" smtClean="0">
                <a:solidFill>
                  <a:srgbClr val="0070C0"/>
                </a:solidFill>
                <a:latin typeface="Arial" pitchFamily="34" charset="0"/>
                <a:cs typeface="PT Bold Heading" pitchFamily="2" charset="-78"/>
              </a:rPr>
            </a:br>
            <a:r>
              <a:rPr lang="ar-IQ" dirty="0" smtClean="0">
                <a:solidFill>
                  <a:srgbClr val="0070C0"/>
                </a:solidFill>
                <a:latin typeface="Arial" pitchFamily="34" charset="0"/>
                <a:cs typeface="PT Bold Heading" pitchFamily="2" charset="-78"/>
              </a:rPr>
              <a:t>الاساليب الاحصائية في البحث العلمي</a:t>
            </a:r>
            <a:br>
              <a:rPr lang="ar-IQ" dirty="0" smtClean="0">
                <a:solidFill>
                  <a:srgbClr val="0070C0"/>
                </a:solidFill>
                <a:latin typeface="Arial" pitchFamily="34" charset="0"/>
                <a:cs typeface="PT Bold Heading" pitchFamily="2" charset="-78"/>
              </a:rPr>
            </a:br>
            <a:r>
              <a:rPr lang="ar-IQ" dirty="0" smtClean="0">
                <a:solidFill>
                  <a:srgbClr val="0070C0"/>
                </a:solidFill>
                <a:latin typeface="Arial" pitchFamily="34" charset="0"/>
                <a:cs typeface="PT Bold Heading" pitchFamily="2" charset="-78"/>
              </a:rPr>
              <a:t> </a:t>
            </a:r>
            <a:br>
              <a:rPr lang="ar-IQ" dirty="0" smtClean="0">
                <a:solidFill>
                  <a:srgbClr val="0070C0"/>
                </a:solidFill>
                <a:latin typeface="Arial" pitchFamily="34" charset="0"/>
                <a:cs typeface="PT Bold Heading" pitchFamily="2" charset="-78"/>
              </a:rPr>
            </a:br>
            <a:r>
              <a:rPr lang="ar-IQ" dirty="0" smtClean="0">
                <a:solidFill>
                  <a:srgbClr val="0070C0"/>
                </a:solidFill>
                <a:latin typeface="Arial" pitchFamily="34" charset="0"/>
                <a:cs typeface="PT Bold Heading" pitchFamily="2" charset="-78"/>
              </a:rPr>
              <a:t>اعداد الاستاذ المساعد الدكتور </a:t>
            </a:r>
            <a:br>
              <a:rPr lang="ar-IQ" dirty="0" smtClean="0">
                <a:solidFill>
                  <a:srgbClr val="0070C0"/>
                </a:solidFill>
                <a:latin typeface="Arial" pitchFamily="34" charset="0"/>
                <a:cs typeface="PT Bold Heading" pitchFamily="2" charset="-78"/>
              </a:rPr>
            </a:br>
            <a:r>
              <a:rPr lang="ar-IQ" dirty="0" smtClean="0">
                <a:solidFill>
                  <a:srgbClr val="0070C0"/>
                </a:solidFill>
                <a:latin typeface="Arial" pitchFamily="34" charset="0"/>
                <a:cs typeface="PT Bold Heading" pitchFamily="2" charset="-78"/>
              </a:rPr>
              <a:t>حيدر جليل عباس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xmlns="" val="2707460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ar-IQ" dirty="0" smtClean="0"/>
              <a:t>ما هي الوسائل الاحصائية المستخدمة ؟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solidFill>
            <a:schemeClr val="bg1">
              <a:lumMod val="75000"/>
            </a:schemeClr>
          </a:solidFill>
        </p:spPr>
        <p:txBody>
          <a:bodyPr/>
          <a:lstStyle/>
          <a:p>
            <a:r>
              <a:rPr lang="ar-IQ" dirty="0" smtClean="0">
                <a:solidFill>
                  <a:srgbClr val="0070C0"/>
                </a:solidFill>
              </a:rPr>
              <a:t>الاجابة على هذا السؤال نستطيع تحديده من خلال اهداف البحث , حتى نستطيع تحقيق اهداف البحث لابد من استخدام العديد من الوسائل الاحصائية , وان لكل هدف وسيلة احصائية تستخدم لتحقيقه .</a:t>
            </a:r>
            <a:endParaRPr lang="ar-IQ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455347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ar-IQ" dirty="0" smtClean="0"/>
              <a:t>سادساً :الفصل الرابع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يحتوي الفصل الرابع على اربعة جوانب وهي :</a:t>
            </a:r>
          </a:p>
          <a:p>
            <a:r>
              <a:rPr lang="ar-IQ" dirty="0" smtClean="0"/>
              <a:t>1- تحقيق الاهداف </a:t>
            </a:r>
          </a:p>
          <a:p>
            <a:r>
              <a:rPr lang="ar-IQ" dirty="0" smtClean="0"/>
              <a:t>2- تفسير الاهداف </a:t>
            </a:r>
          </a:p>
          <a:p>
            <a:r>
              <a:rPr lang="ar-IQ" dirty="0" smtClean="0"/>
              <a:t>3- توصيات</a:t>
            </a:r>
          </a:p>
          <a:p>
            <a:r>
              <a:rPr lang="ar-IQ" dirty="0" smtClean="0"/>
              <a:t>4- مقترحات 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xmlns="" val="720730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ar-IQ" dirty="0" smtClean="0"/>
              <a:t>سابعاً :المصادر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blipFill>
            <a:blip r:embed="rId2" cstate="print"/>
            <a:tile tx="0" ty="0" sx="100000" sy="100000" flip="none" algn="tl"/>
          </a:blipFill>
        </p:spPr>
        <p:txBody>
          <a:bodyPr>
            <a:normAutofit fontScale="85000" lnSpcReduction="10000"/>
          </a:bodyPr>
          <a:lstStyle/>
          <a:p>
            <a:r>
              <a:rPr lang="ar-IQ" dirty="0" smtClean="0">
                <a:solidFill>
                  <a:srgbClr val="7030A0"/>
                </a:solidFill>
              </a:rPr>
              <a:t>لابد لكل بحث من مصادر تستند اليه , وان من خطوات البحث العلمي هي الرجوع الى المصادر , للتعرف على ما توصل اليه البحث العلمي في اي ظاهرة مدروسة . </a:t>
            </a:r>
          </a:p>
          <a:p>
            <a:r>
              <a:rPr lang="ar-IQ" dirty="0" smtClean="0">
                <a:solidFill>
                  <a:srgbClr val="7030A0"/>
                </a:solidFill>
              </a:rPr>
              <a:t>وهناك العديد من اشكال المصادر وهي كالاتي : </a:t>
            </a:r>
          </a:p>
          <a:p>
            <a:r>
              <a:rPr lang="ar-IQ" dirty="0" smtClean="0">
                <a:solidFill>
                  <a:srgbClr val="7030A0"/>
                </a:solidFill>
              </a:rPr>
              <a:t>1- كتب عربية او اجنبية .</a:t>
            </a:r>
          </a:p>
          <a:p>
            <a:r>
              <a:rPr lang="ar-IQ" dirty="0" smtClean="0">
                <a:solidFill>
                  <a:srgbClr val="7030A0"/>
                </a:solidFill>
              </a:rPr>
              <a:t>2- دراسات سابقة .</a:t>
            </a:r>
          </a:p>
          <a:p>
            <a:r>
              <a:rPr lang="ar-IQ" dirty="0" smtClean="0">
                <a:solidFill>
                  <a:srgbClr val="7030A0"/>
                </a:solidFill>
              </a:rPr>
              <a:t>3- مجلات عالمية او محلية .</a:t>
            </a:r>
          </a:p>
          <a:p>
            <a:r>
              <a:rPr lang="ar-IQ" dirty="0" smtClean="0">
                <a:solidFill>
                  <a:srgbClr val="7030A0"/>
                </a:solidFill>
              </a:rPr>
              <a:t>4- بحوث منشورة </a:t>
            </a:r>
          </a:p>
          <a:p>
            <a:r>
              <a:rPr lang="ar-IQ" dirty="0" smtClean="0">
                <a:solidFill>
                  <a:srgbClr val="7030A0"/>
                </a:solidFill>
              </a:rPr>
              <a:t>5- مواقع الكترونية </a:t>
            </a:r>
          </a:p>
          <a:p>
            <a:pPr indent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xmlns="" val="2989354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ar-IQ" dirty="0" smtClean="0"/>
              <a:t>ثامناً: الملاحق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blipFill>
            <a:blip r:embed="rId2" cstate="print"/>
            <a:tile tx="0" ty="0" sx="100000" sy="100000" flip="none" algn="tl"/>
          </a:blipFill>
        </p:spPr>
        <p:txBody>
          <a:bodyPr/>
          <a:lstStyle/>
          <a:p>
            <a:r>
              <a:rPr lang="ar-IQ" dirty="0" smtClean="0"/>
              <a:t>تحتوي الملاحق على الوثائق الرسمية التي حصل عليها الباحث من الجهات الرسمية لدعم البحث , وعلى الكتب التي استطاع اجراء البحث من خلالها ,وعلى صور المقياس بكل اشكاله , وعلى اسماء السادة الخبراء 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xmlns="" val="8422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ar-IQ" dirty="0" smtClean="0"/>
              <a:t>تاسعاً : الملخص الانكليزي 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ملخص للبحث باللغة الانكليزية 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xmlns="" val="2663103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solidFill>
            <a:schemeClr val="bg1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ar-IQ" sz="13800" dirty="0" smtClean="0">
                <a:solidFill>
                  <a:srgbClr val="002060"/>
                </a:solidFill>
              </a:rPr>
              <a:t>شكراً </a:t>
            </a:r>
            <a:endParaRPr lang="ar-IQ" sz="13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2922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71600" y="836712"/>
            <a:ext cx="6296744" cy="114448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ar-IQ" dirty="0" smtClean="0">
                <a:solidFill>
                  <a:srgbClr val="0070C0"/>
                </a:solidFill>
              </a:rPr>
              <a:t>انواع البحوث </a:t>
            </a:r>
            <a:r>
              <a:rPr lang="ar-IQ" sz="4000" dirty="0" smtClean="0">
                <a:solidFill>
                  <a:srgbClr val="0070C0"/>
                </a:solidFill>
              </a:rPr>
              <a:t>العلمية </a:t>
            </a:r>
            <a:r>
              <a:rPr lang="ar-IQ" sz="4000" dirty="0">
                <a:solidFill>
                  <a:srgbClr val="0070C0"/>
                </a:solidFill>
              </a:rPr>
              <a:t>في العلوم التربوية و </a:t>
            </a:r>
            <a:r>
              <a:rPr lang="ar-IQ" sz="4000" dirty="0" smtClean="0">
                <a:solidFill>
                  <a:srgbClr val="0070C0"/>
                </a:solidFill>
              </a:rPr>
              <a:t>النفسية والاجتماعية </a:t>
            </a:r>
            <a:r>
              <a:rPr lang="ar-IQ" sz="4400" dirty="0" smtClean="0">
                <a:solidFill>
                  <a:srgbClr val="0070C0"/>
                </a:solidFill>
              </a:rPr>
              <a:t> </a:t>
            </a:r>
            <a:endParaRPr lang="ar-IQ" dirty="0">
              <a:solidFill>
                <a:srgbClr val="0070C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r>
              <a:rPr lang="ar-IQ" dirty="0" smtClean="0"/>
              <a:t>1- بحوث اساسية 2- </a:t>
            </a:r>
            <a:r>
              <a:rPr lang="ar-IQ" dirty="0" smtClean="0">
                <a:solidFill>
                  <a:prstClr val="white"/>
                </a:solidFill>
              </a:rPr>
              <a:t>بحوث تطبيقية 3- بحوث كمية 4- بحوث كيفية </a:t>
            </a:r>
          </a:p>
          <a:p>
            <a:r>
              <a:rPr lang="ar-IQ" dirty="0" smtClean="0">
                <a:solidFill>
                  <a:prstClr val="white"/>
                </a:solidFill>
              </a:rPr>
              <a:t>5- بحوث مقارنة 6- بحوث بناء نظرية 7- بحوث اختبار نظرية </a:t>
            </a:r>
          </a:p>
          <a:p>
            <a:r>
              <a:rPr lang="ar-IQ" dirty="0" smtClean="0">
                <a:solidFill>
                  <a:prstClr val="white"/>
                </a:solidFill>
              </a:rPr>
              <a:t>8-</a:t>
            </a:r>
            <a:r>
              <a:rPr lang="ar-IQ" dirty="0">
                <a:solidFill>
                  <a:prstClr val="white"/>
                </a:solidFill>
              </a:rPr>
              <a:t> </a:t>
            </a:r>
            <a:r>
              <a:rPr lang="ar-IQ" dirty="0" smtClean="0">
                <a:solidFill>
                  <a:prstClr val="white"/>
                </a:solidFill>
              </a:rPr>
              <a:t>بحوث سببية  9- بحوث تفسيرية  10- بحوث تصنيفية  </a:t>
            </a:r>
          </a:p>
          <a:p>
            <a:r>
              <a:rPr lang="ar-IQ" dirty="0" smtClean="0">
                <a:solidFill>
                  <a:prstClr val="white"/>
                </a:solidFill>
              </a:rPr>
              <a:t>11- بحوث وصفية  12- استكشافية  13- بحوث </a:t>
            </a:r>
            <a:r>
              <a:rPr lang="ar-IQ" dirty="0" err="1" smtClean="0">
                <a:solidFill>
                  <a:prstClr val="white"/>
                </a:solidFill>
              </a:rPr>
              <a:t>تتبعية</a:t>
            </a:r>
            <a:r>
              <a:rPr lang="ar-IQ" dirty="0" smtClean="0">
                <a:solidFill>
                  <a:prstClr val="white"/>
                </a:solidFill>
              </a:rPr>
              <a:t>  </a:t>
            </a:r>
          </a:p>
          <a:p>
            <a:r>
              <a:rPr lang="ar-IQ" dirty="0" smtClean="0">
                <a:solidFill>
                  <a:prstClr val="white"/>
                </a:solidFill>
              </a:rPr>
              <a:t>14- بحوث ذات توجهات علمية  15- بحوث ذات عملية بالمشاركة  </a:t>
            </a:r>
          </a:p>
        </p:txBody>
      </p:sp>
    </p:spTree>
    <p:extLst>
      <p:ext uri="{BB962C8B-B14F-4D97-AF65-F5344CB8AC3E}">
        <p14:creationId xmlns:p14="http://schemas.microsoft.com/office/powerpoint/2010/main" xmlns="" val="2367597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dirty="0" smtClean="0">
                <a:solidFill>
                  <a:srgbClr val="7030A0"/>
                </a:solidFill>
              </a:rPr>
              <a:t>كيفية كتابة البحث العلمي في العلوم النفسية </a:t>
            </a:r>
            <a:r>
              <a:rPr lang="ar-IQ" dirty="0" smtClean="0"/>
              <a:t>؟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indent="0">
              <a:buNone/>
            </a:pPr>
            <a:r>
              <a:rPr lang="ar-IQ" dirty="0" smtClean="0">
                <a:solidFill>
                  <a:srgbClr val="92D050"/>
                </a:solidFill>
              </a:rPr>
              <a:t>هناك انواع عديدة من البحوث في العلوم التربوية والنفسية والاجتماعية , ومن اهم هذه البحوث هي : </a:t>
            </a:r>
          </a:p>
          <a:p>
            <a:pPr indent="0">
              <a:buNone/>
            </a:pPr>
            <a:r>
              <a:rPr lang="ar-IQ" dirty="0" smtClean="0">
                <a:solidFill>
                  <a:srgbClr val="00B0F0"/>
                </a:solidFill>
              </a:rPr>
              <a:t>1-البحوث الوصفية </a:t>
            </a:r>
            <a:r>
              <a:rPr lang="ar-IQ" dirty="0" smtClean="0"/>
              <a:t>.</a:t>
            </a:r>
          </a:p>
          <a:p>
            <a:pPr indent="0">
              <a:buNone/>
            </a:pPr>
            <a:r>
              <a:rPr lang="ar-IQ" dirty="0" smtClean="0">
                <a:solidFill>
                  <a:srgbClr val="FF0000"/>
                </a:solidFill>
              </a:rPr>
              <a:t>2- والبحوث التجريبية </a:t>
            </a:r>
            <a:r>
              <a:rPr lang="ar-IQ" dirty="0" smtClean="0"/>
              <a:t>.</a:t>
            </a:r>
          </a:p>
          <a:p>
            <a:pPr indent="0">
              <a:buNone/>
            </a:pPr>
            <a:r>
              <a:rPr lang="ar-IQ" dirty="0" smtClean="0">
                <a:solidFill>
                  <a:srgbClr val="C00000"/>
                </a:solidFill>
              </a:rPr>
              <a:t>3- ودراسة الحالة </a:t>
            </a:r>
            <a:r>
              <a:rPr lang="ar-IQ" dirty="0" smtClean="0"/>
              <a:t>.</a:t>
            </a:r>
          </a:p>
          <a:p>
            <a:pPr indent="0">
              <a:buNone/>
            </a:pPr>
            <a:r>
              <a:rPr lang="ar-IQ" dirty="0" smtClean="0">
                <a:solidFill>
                  <a:srgbClr val="7030A0"/>
                </a:solidFill>
              </a:rPr>
              <a:t>4- والمقارنة </a:t>
            </a:r>
            <a:r>
              <a:rPr lang="ar-IQ" dirty="0" smtClean="0"/>
              <a:t>.</a:t>
            </a:r>
          </a:p>
          <a:p>
            <a:pPr indent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xmlns="" val="2117610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>
                <a:solidFill>
                  <a:srgbClr val="0070C0"/>
                </a:solidFill>
              </a:rPr>
              <a:t>ثانياً : المقدمات البحث </a:t>
            </a:r>
            <a:endParaRPr lang="ar-IQ" dirty="0">
              <a:solidFill>
                <a:srgbClr val="0070C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ar-IQ" sz="2000" dirty="0" smtClean="0"/>
              <a:t>تتكون مقدمات البحث العلمي من , </a:t>
            </a:r>
            <a:r>
              <a:rPr lang="ar-IQ" sz="2000" dirty="0" smtClean="0">
                <a:solidFill>
                  <a:srgbClr val="0070C0"/>
                </a:solidFill>
              </a:rPr>
              <a:t>عنوان البحث </a:t>
            </a:r>
            <a:r>
              <a:rPr lang="ar-IQ" sz="2000" dirty="0" smtClean="0"/>
              <a:t>, </a:t>
            </a:r>
            <a:r>
              <a:rPr lang="ar-IQ" sz="2000" dirty="0" smtClean="0">
                <a:solidFill>
                  <a:srgbClr val="00B050"/>
                </a:solidFill>
              </a:rPr>
              <a:t>الآية القرآنية </a:t>
            </a:r>
            <a:r>
              <a:rPr lang="ar-IQ" sz="2000" dirty="0" smtClean="0"/>
              <a:t>, </a:t>
            </a:r>
            <a:r>
              <a:rPr lang="ar-IQ" sz="2000" dirty="0" smtClean="0">
                <a:solidFill>
                  <a:srgbClr val="FF0000"/>
                </a:solidFill>
              </a:rPr>
              <a:t>الاهداء</a:t>
            </a:r>
            <a:r>
              <a:rPr lang="ar-IQ" sz="2000" dirty="0" smtClean="0"/>
              <a:t> , </a:t>
            </a:r>
            <a:r>
              <a:rPr lang="ar-IQ" sz="2000" dirty="0" smtClean="0">
                <a:solidFill>
                  <a:srgbClr val="002060"/>
                </a:solidFill>
              </a:rPr>
              <a:t>شكر وتقدير </a:t>
            </a:r>
            <a:r>
              <a:rPr lang="ar-IQ" sz="2000" dirty="0" smtClean="0"/>
              <a:t>, </a:t>
            </a:r>
            <a:r>
              <a:rPr lang="ar-IQ" sz="2000" dirty="0" smtClean="0">
                <a:solidFill>
                  <a:srgbClr val="C00000"/>
                </a:solidFill>
              </a:rPr>
              <a:t>اقرار المشرف </a:t>
            </a:r>
            <a:r>
              <a:rPr lang="ar-IQ" sz="2000" dirty="0" smtClean="0"/>
              <a:t>, </a:t>
            </a:r>
            <a:r>
              <a:rPr lang="ar-IQ" sz="2000" dirty="0" smtClean="0">
                <a:solidFill>
                  <a:schemeClr val="bg2">
                    <a:lumMod val="50000"/>
                  </a:schemeClr>
                </a:solidFill>
              </a:rPr>
              <a:t>اقرار اللجنة المناقشة </a:t>
            </a:r>
            <a:r>
              <a:rPr lang="ar-IQ" sz="2000" dirty="0" smtClean="0"/>
              <a:t>, </a:t>
            </a:r>
            <a:r>
              <a:rPr lang="ar-IQ" sz="2000" dirty="0" smtClean="0">
                <a:solidFill>
                  <a:srgbClr val="002060"/>
                </a:solidFill>
              </a:rPr>
              <a:t>اقرار الخبير </a:t>
            </a:r>
            <a:r>
              <a:rPr lang="ar-IQ" sz="2000" dirty="0" smtClean="0"/>
              <a:t>,</a:t>
            </a:r>
            <a:r>
              <a:rPr lang="ar-IQ" sz="2000" dirty="0" err="1" smtClean="0"/>
              <a:t>ماخص</a:t>
            </a:r>
            <a:r>
              <a:rPr lang="ar-IQ" sz="2000" smtClean="0"/>
              <a:t> البحث ,</a:t>
            </a:r>
            <a:r>
              <a:rPr lang="ar-IQ" sz="200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ثبت </a:t>
            </a:r>
            <a:r>
              <a:rPr lang="ar-IQ" sz="2000" dirty="0" smtClean="0">
                <a:solidFill>
                  <a:schemeClr val="tx2">
                    <a:lumMod val="90000"/>
                    <a:lumOff val="10000"/>
                  </a:schemeClr>
                </a:solidFill>
              </a:rPr>
              <a:t>المحتويات </a:t>
            </a:r>
            <a:r>
              <a:rPr lang="ar-IQ" sz="2000" dirty="0" smtClean="0"/>
              <a:t>, </a:t>
            </a:r>
            <a:r>
              <a:rPr lang="ar-IQ" sz="2000" dirty="0" smtClean="0">
                <a:solidFill>
                  <a:srgbClr val="00B0F0"/>
                </a:solidFill>
              </a:rPr>
              <a:t>ثبت الجداول </a:t>
            </a:r>
            <a:r>
              <a:rPr lang="ar-IQ" sz="2000" dirty="0" smtClean="0"/>
              <a:t>, </a:t>
            </a:r>
            <a:r>
              <a:rPr lang="ar-IQ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و ثبيت الملاحق </a:t>
            </a:r>
            <a:r>
              <a:rPr lang="ar-IQ" sz="2000" dirty="0" smtClean="0"/>
              <a:t>.</a:t>
            </a:r>
            <a:endParaRPr lang="ar-IQ" sz="2000" dirty="0"/>
          </a:p>
        </p:txBody>
      </p:sp>
    </p:spTree>
    <p:extLst>
      <p:ext uri="{BB962C8B-B14F-4D97-AF65-F5344CB8AC3E}">
        <p14:creationId xmlns:p14="http://schemas.microsoft.com/office/powerpoint/2010/main" xmlns="" val="3459814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ar-IQ" dirty="0" smtClean="0"/>
              <a:t>ثالثاً : الفصل الاول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ar-IQ" dirty="0" smtClean="0"/>
              <a:t>يتضمن الفصل الاول :</a:t>
            </a:r>
          </a:p>
          <a:p>
            <a:r>
              <a:rPr lang="ar-IQ" dirty="0" smtClean="0"/>
              <a:t>1- مشكلة البحث .</a:t>
            </a:r>
          </a:p>
          <a:p>
            <a:r>
              <a:rPr lang="ar-IQ" dirty="0" smtClean="0"/>
              <a:t>2- اهمية البحث .</a:t>
            </a:r>
          </a:p>
          <a:p>
            <a:r>
              <a:rPr lang="ar-IQ" dirty="0" smtClean="0"/>
              <a:t>3- اهداف البحث .</a:t>
            </a:r>
          </a:p>
          <a:p>
            <a:r>
              <a:rPr lang="ar-IQ" dirty="0" smtClean="0"/>
              <a:t>4- حدود البحث .</a:t>
            </a:r>
          </a:p>
          <a:p>
            <a:r>
              <a:rPr lang="ar-IQ" dirty="0" smtClean="0"/>
              <a:t>5- تحديد مصطلحات 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xmlns="" val="3420988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ar-IQ" dirty="0" smtClean="0"/>
              <a:t>رابعاً : الفصل الثاني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ar-IQ" dirty="0" smtClean="0"/>
              <a:t>يتضمن الفصل الثاني على جانبين اساسيين هما :</a:t>
            </a:r>
          </a:p>
          <a:p>
            <a:r>
              <a:rPr lang="ar-IQ" dirty="0" smtClean="0"/>
              <a:t>1- الاطار النظري .</a:t>
            </a:r>
          </a:p>
          <a:p>
            <a:r>
              <a:rPr lang="ar-IQ" dirty="0" smtClean="0"/>
              <a:t>2- الدراسات السابقة .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xmlns="" val="7472024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ar-IQ" dirty="0" smtClean="0"/>
              <a:t>خامساً : الفصل الثالث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IQ" dirty="0" smtClean="0"/>
              <a:t>يحتوي الفصل الثالث على مجموعة الاجراءات التي قام بها الباحث في البحث العلمي , او الخطوات الاساسية في الجانب العملي في البحث العلمي .</a:t>
            </a:r>
          </a:p>
          <a:p>
            <a:r>
              <a:rPr lang="ar-IQ" dirty="0" smtClean="0"/>
              <a:t>1- عينة البحث : وهوة جزء من المجتمع الاصلي للبحث الذي اشتقت منه . </a:t>
            </a:r>
          </a:p>
          <a:p>
            <a:r>
              <a:rPr lang="ar-IQ" dirty="0" smtClean="0">
                <a:solidFill>
                  <a:srgbClr val="C00000"/>
                </a:solidFill>
              </a:rPr>
              <a:t>كيفية اختيار عينة البحث ؟</a:t>
            </a:r>
          </a:p>
          <a:p>
            <a:r>
              <a:rPr lang="ar-IQ" dirty="0" smtClean="0">
                <a:solidFill>
                  <a:srgbClr val="002060"/>
                </a:solidFill>
              </a:rPr>
              <a:t>2- دارت البحث : وهوة المقياس الذي يقيس السمة , او المقياس الذي يقيس متغير البحث .</a:t>
            </a:r>
          </a:p>
          <a:p>
            <a:r>
              <a:rPr lang="ar-IQ" dirty="0" smtClean="0">
                <a:solidFill>
                  <a:srgbClr val="002060"/>
                </a:solidFill>
              </a:rPr>
              <a:t>وحصول هذه الأداة على  الصدق و الثبات , حتى نستطيع قياس السمة .</a:t>
            </a:r>
            <a:endParaRPr lang="ar-IQ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1218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ar-IQ" dirty="0" smtClean="0"/>
              <a:t>ما هوة الصدق ؟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>
                <a:solidFill>
                  <a:srgbClr val="0070C0"/>
                </a:solidFill>
                <a:latin typeface="Calibri"/>
                <a:ea typeface="Calibri"/>
                <a:cs typeface="Arial"/>
              </a:rPr>
              <a:t>وتشير </a:t>
            </a:r>
            <a:r>
              <a:rPr lang="ar-IQ" dirty="0" err="1">
                <a:solidFill>
                  <a:srgbClr val="0070C0"/>
                </a:solidFill>
                <a:latin typeface="Calibri"/>
                <a:ea typeface="Calibri"/>
                <a:cs typeface="Arial"/>
              </a:rPr>
              <a:t>أنستازي</a:t>
            </a:r>
            <a:r>
              <a:rPr lang="ar-IQ" dirty="0">
                <a:solidFill>
                  <a:srgbClr val="0070C0"/>
                </a:solidFill>
                <a:latin typeface="Calibri"/>
                <a:ea typeface="Calibri"/>
                <a:cs typeface="Arial"/>
              </a:rPr>
              <a:t>  </a:t>
            </a:r>
            <a:r>
              <a:rPr lang="en-US" dirty="0" err="1">
                <a:solidFill>
                  <a:srgbClr val="0070C0"/>
                </a:solidFill>
                <a:latin typeface="Calibri"/>
                <a:ea typeface="Calibri"/>
                <a:cs typeface="Arial"/>
              </a:rPr>
              <a:t>Anastasi</a:t>
            </a:r>
            <a:r>
              <a:rPr lang="ar-IQ" dirty="0">
                <a:solidFill>
                  <a:srgbClr val="0070C0"/>
                </a:solidFill>
                <a:latin typeface="Calibri"/>
                <a:ea typeface="Calibri"/>
                <a:cs typeface="Arial"/>
              </a:rPr>
              <a:t>  إلى إن الصدق ,هو تجميع للأدلة التي نستدل بها قدرة المقياس على قياس ما أعد لقياسه </a:t>
            </a:r>
            <a:r>
              <a:rPr lang="ar-IQ" dirty="0" smtClean="0">
                <a:solidFill>
                  <a:srgbClr val="0070C0"/>
                </a:solidFill>
                <a:latin typeface="Calibri"/>
                <a:ea typeface="Calibri"/>
                <a:cs typeface="Arial"/>
              </a:rPr>
              <a:t>.</a:t>
            </a:r>
          </a:p>
          <a:p>
            <a:r>
              <a:rPr lang="ar-IQ" dirty="0" smtClean="0">
                <a:latin typeface="Calibri"/>
                <a:cs typeface="Arial"/>
              </a:rPr>
              <a:t>وهناك  انواع عديدة من الصدق وهي كالاتي : </a:t>
            </a:r>
          </a:p>
          <a:p>
            <a:r>
              <a:rPr lang="ar-IQ" dirty="0" smtClean="0">
                <a:latin typeface="Calibri"/>
                <a:cs typeface="Arial"/>
              </a:rPr>
              <a:t>1- الصدق الظاهري : ويتحقق من خلال عرض المقياس على مجموعة من المختصين , لبيان صحة المقياس او عدمه .</a:t>
            </a:r>
          </a:p>
          <a:p>
            <a:r>
              <a:rPr lang="ar-IQ" dirty="0" smtClean="0">
                <a:latin typeface="Calibri"/>
                <a:cs typeface="Arial"/>
              </a:rPr>
              <a:t>2- صدق البناء : </a:t>
            </a:r>
            <a:r>
              <a:rPr lang="ar-IQ" dirty="0">
                <a:solidFill>
                  <a:prstClr val="black"/>
                </a:solidFill>
                <a:latin typeface="Calibri"/>
                <a:cs typeface="Arial"/>
              </a:rPr>
              <a:t>ويتحقق من خلال </a:t>
            </a:r>
            <a:r>
              <a:rPr lang="ar-IQ" dirty="0" smtClean="0">
                <a:solidFill>
                  <a:prstClr val="black"/>
                </a:solidFill>
                <a:latin typeface="Calibri"/>
                <a:cs typeface="Arial"/>
              </a:rPr>
              <a:t>تحقيق </a:t>
            </a:r>
            <a:r>
              <a:rPr lang="ar-IQ" dirty="0" err="1" smtClean="0">
                <a:solidFill>
                  <a:prstClr val="black"/>
                </a:solidFill>
                <a:latin typeface="Calibri"/>
                <a:cs typeface="Arial"/>
              </a:rPr>
              <a:t>فرظية</a:t>
            </a:r>
            <a:r>
              <a:rPr lang="ar-IQ" dirty="0" smtClean="0">
                <a:solidFill>
                  <a:prstClr val="black"/>
                </a:solidFill>
                <a:latin typeface="Calibri"/>
                <a:cs typeface="Arial"/>
              </a:rPr>
              <a:t> او تحليل عاملي .</a:t>
            </a:r>
            <a:endParaRPr lang="ar-IQ" dirty="0" smtClean="0">
              <a:latin typeface="Calibri"/>
              <a:cs typeface="Arial"/>
            </a:endParaRPr>
          </a:p>
          <a:p>
            <a:pPr indent="0">
              <a:buNone/>
            </a:pP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xmlns="" val="678618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ar-IQ" dirty="0" smtClean="0"/>
              <a:t>ما هوة الثبات ؟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هوة قدرة المقياس على ان يقيس السمة بعدة مدة من الزمن , ويتحقق هذا من خلال تطبيق المقياس على نفس الافراد في اوقات متفاوتة , والمقارنة بين النتائج .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xmlns="" val="2072642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رحلة">
  <a:themeElements>
    <a:clrScheme name="رحلة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رحلة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رحلة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225</TotalTime>
  <Words>537</Words>
  <Application>Microsoft Office PowerPoint</Application>
  <PresentationFormat>عرض على الشاشة (3:4)‏</PresentationFormat>
  <Paragraphs>60</Paragraphs>
  <Slides>15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15</vt:i4>
      </vt:variant>
    </vt:vector>
  </HeadingPairs>
  <TitlesOfParts>
    <vt:vector size="16" baseType="lpstr">
      <vt:lpstr>رحلة</vt:lpstr>
      <vt:lpstr>الشريحة 1</vt:lpstr>
      <vt:lpstr>انواع البحوث العلمية في العلوم التربوية و النفسية والاجتماعية  </vt:lpstr>
      <vt:lpstr>كيفية كتابة البحث العلمي في العلوم النفسية ؟</vt:lpstr>
      <vt:lpstr>ثانياً : المقدمات البحث </vt:lpstr>
      <vt:lpstr>ثالثاً : الفصل الاول </vt:lpstr>
      <vt:lpstr>رابعاً : الفصل الثاني </vt:lpstr>
      <vt:lpstr>خامساً : الفصل الثالث </vt:lpstr>
      <vt:lpstr>ما هوة الصدق ؟</vt:lpstr>
      <vt:lpstr>ما هوة الثبات ؟</vt:lpstr>
      <vt:lpstr>ما هي الوسائل الاحصائية المستخدمة ؟</vt:lpstr>
      <vt:lpstr>سادساً :الفصل الرابع </vt:lpstr>
      <vt:lpstr>سابعاً :المصادر </vt:lpstr>
      <vt:lpstr>ثامناً: الملاحق </vt:lpstr>
      <vt:lpstr>تاسعاً : الملخص الانكليزي  </vt:lpstr>
      <vt:lpstr>الشريحة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منهجية البحث العلمي في العلوم النفسية </dc:title>
  <dc:creator>سات</dc:creator>
  <cp:lastModifiedBy>Areedo</cp:lastModifiedBy>
  <cp:revision>31</cp:revision>
  <dcterms:created xsi:type="dcterms:W3CDTF">2017-12-09T17:40:22Z</dcterms:created>
  <dcterms:modified xsi:type="dcterms:W3CDTF">2019-01-31T18:56:23Z</dcterms:modified>
</cp:coreProperties>
</file>