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notesMasterIdLst>
    <p:notesMasterId r:id="rId12"/>
  </p:notesMasterIdLst>
  <p:sldIdLst>
    <p:sldId id="288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</p:sldIdLst>
  <p:sldSz cx="9144000" cy="6858000" type="screen4x3"/>
  <p:notesSz cx="6858000" cy="9945688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مقطع بدون عنوان" id="{30DA2D7F-6FD7-42C5-B915-6920E4D03F30}">
          <p14:sldIdLst/>
        </p14:section>
        <p14:section name="مقطع بدون عنوان" id="{FF5ED8B9-D123-4D74-90FE-2A4351567C75}">
          <p14:sldIdLst/>
        </p14:section>
        <p14:section name="مقطع بدون عنوان" id="{90440542-4913-4F70-AA40-4A4A9A20E10F}">
          <p14:sldIdLst>
            <p14:sldId id="256"/>
            <p14:sldId id="257"/>
            <p14:sldId id="258"/>
            <p14:sldId id="259"/>
            <p14:sldId id="260"/>
            <p14:sldId id="261"/>
            <p14:sldId id="264"/>
            <p14:sldId id="269"/>
            <p14:sldId id="270"/>
            <p14:sldId id="262"/>
            <p14:sldId id="263"/>
            <p14:sldId id="272"/>
            <p14:sldId id="273"/>
            <p14:sldId id="274"/>
            <p14:sldId id="271"/>
            <p14:sldId id="275"/>
            <p14:sldId id="276"/>
            <p14:sldId id="277"/>
            <p14:sldId id="278"/>
            <p14:sldId id="279"/>
            <p14:sldId id="280"/>
            <p14:sldId id="281"/>
            <p14:sldId id="265"/>
            <p14:sldId id="266"/>
            <p14:sldId id="267"/>
            <p14:sldId id="268"/>
            <p14:sldId id="282"/>
            <p14:sldId id="283"/>
            <p14:sldId id="284"/>
            <p14:sldId id="285"/>
            <p14:sldId id="286"/>
            <p14:sldId id="287"/>
            <p14:sldId id="289"/>
            <p14:sldId id="288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النمط المتوس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5441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6" y="604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F1E0EE9-7FC8-491E-A7FD-CE455A33FA96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8F5116E-FF3A-4A3F-B115-708688BC3F4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218017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B4E3AB-A16A-47BF-AA8E-BA9749FF765E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758D28-40A3-48BF-971D-6ABA52B74108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b.ckfu.org/attachmen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vb.ckfu.org/attachmen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vb.ckfu.org/attach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b.ckfu.org/attachments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vb.ckfu.org/attachment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vb.ckfu.org/attach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vb.ckfu.org/attachment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06290"/>
          </a:xfrm>
        </p:spPr>
        <p:txBody>
          <a:bodyPr>
            <a:normAutofit/>
          </a:bodyPr>
          <a:lstStyle/>
          <a:p>
            <a:pPr algn="ctr"/>
            <a:r>
              <a:rPr lang="ar-IQ" sz="3200" b="1" dirty="0" smtClean="0">
                <a:solidFill>
                  <a:schemeClr val="accent1">
                    <a:lumMod val="75000"/>
                  </a:schemeClr>
                </a:solidFill>
                <a:cs typeface="Simple Bold Jut Out" pitchFamily="2" charset="-78"/>
              </a:rPr>
              <a:t>مقاييس الالتواء والتفرطح</a:t>
            </a:r>
            <a:br>
              <a:rPr lang="ar-IQ" sz="3200" b="1" dirty="0" smtClean="0">
                <a:solidFill>
                  <a:schemeClr val="accent1">
                    <a:lumMod val="75000"/>
                  </a:schemeClr>
                </a:solidFill>
                <a:cs typeface="Simple Bold Jut Out" pitchFamily="2" charset="-78"/>
              </a:rPr>
            </a:b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cs typeface="Simple Bold Jut Out" pitchFamily="2" charset="-78"/>
              </a:rPr>
              <a:t>measures of skew ness and kurtosis  </a:t>
            </a:r>
            <a:r>
              <a:rPr lang="ar-IQ" sz="3200" b="1" dirty="0" smtClean="0">
                <a:solidFill>
                  <a:schemeClr val="accent1">
                    <a:lumMod val="75000"/>
                  </a:schemeClr>
                </a:solidFill>
                <a:cs typeface="Simple Bold Jut Out" pitchFamily="2" charset="-78"/>
              </a:rPr>
              <a:t> </a:t>
            </a:r>
            <a:endParaRPr lang="ar-IQ" sz="3200" b="1" dirty="0">
              <a:solidFill>
                <a:schemeClr val="accent1">
                  <a:lumMod val="75000"/>
                </a:schemeClr>
              </a:solidFill>
              <a:cs typeface="Simple Bold Jut Out" pitchFamily="2" charset="-78"/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1"/>
          </p:nvPr>
        </p:nvSpPr>
        <p:spPr>
          <a:xfrm>
            <a:off x="457200" y="3789040"/>
            <a:ext cx="7467600" cy="2684912"/>
          </a:xfrm>
        </p:spPr>
        <p:txBody>
          <a:bodyPr>
            <a:normAutofit/>
          </a:bodyPr>
          <a:lstStyle/>
          <a:p>
            <a:pPr algn="ctr"/>
            <a:r>
              <a:rPr lang="ar-IQ" sz="3600" dirty="0" smtClean="0">
                <a:solidFill>
                  <a:schemeClr val="accent1">
                    <a:lumMod val="75000"/>
                  </a:schemeClr>
                </a:solidFill>
                <a:cs typeface="Simple Bold Jut Out" pitchFamily="2" charset="-78"/>
              </a:rPr>
              <a:t>اعداد الاستاذ المساعد الدكتور</a:t>
            </a:r>
          </a:p>
          <a:p>
            <a:pPr algn="ctr"/>
            <a:r>
              <a:rPr lang="ar-IQ" sz="3600" dirty="0" smtClean="0">
                <a:solidFill>
                  <a:schemeClr val="accent1">
                    <a:lumMod val="75000"/>
                  </a:schemeClr>
                </a:solidFill>
                <a:cs typeface="Simple Bold Jut Out" pitchFamily="2" charset="-78"/>
              </a:rPr>
              <a:t>حيدر جليل عباس</a:t>
            </a:r>
            <a:endParaRPr lang="ar-IQ" sz="3600" dirty="0">
              <a:solidFill>
                <a:schemeClr val="accent1">
                  <a:lumMod val="75000"/>
                </a:schemeClr>
              </a:solidFill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256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16080"/>
          </a:xfrm>
        </p:spPr>
        <p:txBody>
          <a:bodyPr/>
          <a:lstStyle/>
          <a:p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/>
          <a:lstStyle/>
          <a:p>
            <a:r>
              <a:rPr lang="ar-IQ" b="1" dirty="0" smtClean="0"/>
              <a:t>اذا كانت </a:t>
            </a:r>
            <a:r>
              <a:rPr lang="ar-SA" b="1" u="sng" dirty="0" smtClean="0"/>
              <a:t>معامل </a:t>
            </a:r>
            <a:r>
              <a:rPr lang="ar-SA" b="1" u="sng" dirty="0"/>
              <a:t>التفلطح أقل من 3</a:t>
            </a:r>
            <a:r>
              <a:rPr lang="ar-SA" b="1" dirty="0"/>
              <a:t> </a:t>
            </a:r>
            <a:r>
              <a:rPr lang="ar-SA" b="1" dirty="0" smtClean="0"/>
              <a:t>يدل </a:t>
            </a:r>
            <a:r>
              <a:rPr lang="ar-SA" b="1" dirty="0"/>
              <a:t>على أن </a:t>
            </a:r>
            <a:r>
              <a:rPr lang="ar-SA" b="1" u="sng" dirty="0"/>
              <a:t>المنحنى مفلطح</a:t>
            </a:r>
            <a:r>
              <a:rPr lang="ar-SA" b="1" dirty="0"/>
              <a:t> </a:t>
            </a:r>
            <a:endParaRPr lang="en-US" dirty="0"/>
          </a:p>
          <a:p>
            <a:r>
              <a:rPr lang="ar-SA" b="1" dirty="0" smtClean="0"/>
              <a:t>أي </a:t>
            </a:r>
            <a:r>
              <a:rPr lang="ar-SA" b="1" dirty="0"/>
              <a:t>أن المشاهدات ( التكرارات ) موزعة على الفئات المختلفة </a:t>
            </a:r>
            <a:r>
              <a:rPr lang="ar-SA" b="1" dirty="0" smtClean="0"/>
              <a:t>ولا </a:t>
            </a:r>
            <a:r>
              <a:rPr lang="ar-SA" b="1" dirty="0"/>
              <a:t>يوجد تركز بدرجة كبيرة </a:t>
            </a:r>
            <a:r>
              <a:rPr lang="ar-SA" b="1" dirty="0" smtClean="0"/>
              <a:t>في </a:t>
            </a:r>
            <a:r>
              <a:rPr lang="ar-SA" b="1" dirty="0"/>
              <a:t>أحد الفئات على حساب </a:t>
            </a:r>
            <a:r>
              <a:rPr lang="ar-SA" b="1" dirty="0" smtClean="0"/>
              <a:t>باقي </a:t>
            </a:r>
            <a:r>
              <a:rPr lang="ar-SA" b="1" dirty="0"/>
              <a:t>الفئات الأخرى. </a:t>
            </a:r>
            <a:endParaRPr lang="en-US" b="1" dirty="0" smtClean="0"/>
          </a:p>
          <a:p>
            <a:r>
              <a:rPr lang="en-US" b="1" dirty="0">
                <a:hlinkClick r:id="rId2"/>
              </a:rPr>
              <a:t>https://vb.ckfu.org/attachments</a:t>
            </a:r>
            <a:r>
              <a:rPr lang="en-US" b="1" dirty="0"/>
              <a:t> </a:t>
            </a:r>
            <a:endParaRPr lang="ar-IQ" b="1" dirty="0"/>
          </a:p>
          <a:p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04205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08068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   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عنصر نائب للمحتوى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42900" y="1043608"/>
                <a:ext cx="5600700" cy="7588328"/>
              </a:xfrm>
            </p:spPr>
            <p:txBody>
              <a:bodyPr/>
              <a:lstStyle/>
              <a:p>
                <a:r>
                  <a:rPr lang="ar-IQ" b="1" dirty="0" smtClean="0"/>
                  <a:t>المنطلق الذي ينطوي على اساسه هذا الاحصاء يعتمد على الملاحظة , ان التوزيع يكون متماثلاً  فان مجموع الانحرافات فوق المتوسط  عند رفعها الاسس الثالث ستوازن مجموع الانحرافات الى ما تحت المتوسط عند رفعها الى الاس الثالث, لذا فانه في التوزيع المتماثل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  <m:r>
                          <a:rPr lang="ar-IQ" b="1" i="1" smtClean="0">
                            <a:latin typeface="Cambria Math"/>
                          </a:rPr>
                          <m:t>=</m:t>
                        </m:r>
                        <m:r>
                          <a:rPr lang="ar-IQ" b="1" i="1" smtClean="0">
                            <a:latin typeface="Cambria Math"/>
                          </a:rPr>
                          <m:t>𝟎</m:t>
                        </m:r>
                        <m:r>
                          <a:rPr lang="ar-IQ" b="1" i="1" smtClean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ar-IQ" b="1" dirty="0" smtClean="0"/>
                  <a:t> و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1" i="1" smtClean="0">
                            <a:latin typeface="Cambria Math"/>
                          </a:rPr>
                          <m:t>g</m:t>
                        </m:r>
                      </m:e>
                      <m:sub>
                        <m:r>
                          <a:rPr lang="ar-IQ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ar-IQ" b="1" i="1" smtClean="0">
                        <a:latin typeface="Cambria Math"/>
                      </a:rPr>
                      <m:t>=</m:t>
                    </m:r>
                    <m:r>
                      <a:rPr lang="ar-IQ" b="1" i="1" smtClean="0">
                        <a:latin typeface="Cambria Math"/>
                      </a:rPr>
                      <m:t>𝟎</m:t>
                    </m:r>
                    <m:r>
                      <a:rPr lang="ar-IQ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ar-IQ" b="1" dirty="0" smtClean="0"/>
                  <a:t> اما اذا كان التوزيع غير متماثل يكون مجموع الانحرافات فوق ودون المتوسط وعند رفعها الى الاس الثالث فسوف لا تتوازن, لذا عندما يكون  التوزيع غير متماثل تكون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𝟑</m:t>
                        </m:r>
                        <m:r>
                          <a:rPr lang="ar-IQ" b="1" i="1" smtClean="0">
                            <a:latin typeface="Cambria Math"/>
                            <a:ea typeface="Cambria Math"/>
                          </a:rPr>
                          <m:t>≠</m:t>
                        </m:r>
                        <m:r>
                          <a:rPr lang="ar-IQ" b="1" i="1">
                            <a:latin typeface="Cambria Math"/>
                          </a:rPr>
                          <m:t>𝟎</m:t>
                        </m:r>
                        <m:r>
                          <a:rPr lang="ar-IQ" b="1" i="1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ar-IQ" b="1" dirty="0" smtClean="0"/>
                  <a:t> و</a:t>
                </a:r>
                <a:r>
                  <a:rPr lang="ar-IQ" b="1" dirty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b="1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1" i="1">
                            <a:latin typeface="Cambria Math"/>
                          </a:rPr>
                          <m:t>g</m:t>
                        </m:r>
                      </m:e>
                      <m:sub>
                        <m:r>
                          <a:rPr lang="ar-IQ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ar-IQ" b="1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1" i="0" smtClean="0">
                        <a:latin typeface="Cambria Math"/>
                      </a:rPr>
                      <m:t>𝟎</m:t>
                    </m:r>
                  </m:oMath>
                </a14:m>
                <a:r>
                  <a:rPr lang="ar-IQ" b="1" dirty="0" smtClean="0"/>
                  <a:t> .</a:t>
                </a:r>
              </a:p>
              <a:p>
                <a:r>
                  <a:rPr lang="ar-IQ" b="1" dirty="0" smtClean="0"/>
                  <a:t>مثال\ استخرج الالتواء لمجموعتين من الافراد أ ,ب</a:t>
                </a:r>
              </a:p>
              <a:p>
                <a:r>
                  <a:rPr lang="en-US" b="1" dirty="0" smtClean="0"/>
                  <a:t>A         6       8     10      12      14      </a:t>
                </a:r>
              </a:p>
              <a:p>
                <a:r>
                  <a:rPr lang="en-US" b="1" dirty="0" smtClean="0"/>
                  <a:t>B         6       8     10       11     15      </a:t>
                </a:r>
              </a:p>
              <a:p>
                <a:r>
                  <a:rPr lang="ar-IQ" b="1" dirty="0" smtClean="0"/>
                  <a:t>نعامل الدرجات بصيغة درجات الانحرافات عن المتوسط فتصبح :</a:t>
                </a:r>
              </a:p>
              <a:p>
                <a:r>
                  <a:rPr lang="en-US" b="1" dirty="0" smtClean="0"/>
                  <a:t> A     4    -2     0     +2     +4              </a:t>
                </a:r>
              </a:p>
              <a:p>
                <a:r>
                  <a:rPr lang="en-US" b="1" dirty="0" smtClean="0"/>
                  <a:t>  B     4    -2     0     +1     +5                                          </a:t>
                </a:r>
                <a:endParaRPr lang="ar-IQ" b="1" dirty="0"/>
              </a:p>
            </p:txBody>
          </p:sp>
        </mc:Choice>
        <mc:Fallback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782706"/>
                <a:ext cx="7467600" cy="5691246"/>
              </a:xfrm>
              <a:blipFill rotWithShape="1">
                <a:blip r:embed="rId2" cstate="print"/>
                <a:stretch>
                  <a:fillRect l="-2285" t="-643" r="-65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99394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عنصر نائب للمحتوى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42900" y="899592"/>
                <a:ext cx="5600700" cy="7732344"/>
              </a:xfrm>
            </p:spPr>
            <p:txBody>
              <a:bodyPr/>
              <a:lstStyle/>
              <a:p>
                <a:r>
                  <a:rPr lang="ar-IQ" dirty="0" smtClean="0"/>
                  <a:t>المجموعة أ هي مجموعة اعداد متماثلة والمجموعة ب غير متماثلة . هذه الانحرافات اذا رفعت للقوة ثلاثة تكون كما يلي :</a:t>
                </a:r>
              </a:p>
              <a:p>
                <a:r>
                  <a:rPr lang="en-US" dirty="0" smtClean="0"/>
                  <a:t>A       -64        -8      0     +8       +64    </a:t>
                </a:r>
              </a:p>
              <a:p>
                <a:r>
                  <a:rPr lang="en-US" dirty="0" smtClean="0"/>
                  <a:t>B       -64        -8      0      +1     +125   </a:t>
                </a:r>
              </a:p>
              <a:p>
                <a:r>
                  <a:rPr lang="ar-IQ" dirty="0" smtClean="0"/>
                  <a:t>للمجموعة أ :</a:t>
                </a:r>
                <a:r>
                  <a:rPr lang="en-US" dirty="0" smtClean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𝟑</m:t>
                        </m:r>
                        <m:r>
                          <a:rPr lang="ar-IQ" b="1" i="1">
                            <a:latin typeface="Cambria Math"/>
                          </a:rPr>
                          <m:t>=</m:t>
                        </m:r>
                        <m:r>
                          <a:rPr lang="ar-IQ" b="1" i="1">
                            <a:latin typeface="Cambria Math"/>
                          </a:rPr>
                          <m:t>𝟎</m:t>
                        </m:r>
                        <m:r>
                          <a:rPr lang="ar-IQ" b="1" i="1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ar-IQ" dirty="0" smtClean="0"/>
                  <a:t>و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b="1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1" i="1">
                            <a:latin typeface="Cambria Math"/>
                          </a:rPr>
                          <m:t>g</m:t>
                        </m:r>
                      </m:e>
                      <m:sub>
                        <m:r>
                          <a:rPr lang="ar-IQ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ar-IQ" b="1" i="1">
                        <a:latin typeface="Cambria Math"/>
                      </a:rPr>
                      <m:t>=</m:t>
                    </m:r>
                    <m:r>
                      <a:rPr lang="en-US" b="0" i="0" smtClean="0">
                        <a:latin typeface="Cambria Math"/>
                      </a:rPr>
                      <m:t>0</m:t>
                    </m:r>
                  </m:oMath>
                </a14:m>
                <a:r>
                  <a:rPr lang="ar-IQ" dirty="0" smtClean="0"/>
                  <a:t> وللمجموعة ب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𝟑</m:t>
                        </m:r>
                        <m:r>
                          <a:rPr lang="ar-IQ" b="1" i="1">
                            <a:latin typeface="Cambria Math"/>
                          </a:rPr>
                          <m:t>=</m:t>
                        </m:r>
                        <m:r>
                          <a:rPr lang="ar-IQ" b="1" i="1" smtClean="0">
                            <a:latin typeface="Cambria Math"/>
                          </a:rPr>
                          <m:t>𝟏𝟎</m:t>
                        </m:r>
                        <m:r>
                          <a:rPr lang="ar-IQ" b="1" i="1" smtClean="0">
                            <a:latin typeface="Cambria Math"/>
                          </a:rPr>
                          <m:t>.</m:t>
                        </m:r>
                        <m:r>
                          <a:rPr lang="en-US" b="1" i="1" smtClean="0">
                            <a:latin typeface="Cambria Math"/>
                          </a:rPr>
                          <m:t>𝟖𝟎</m:t>
                        </m:r>
                        <m:r>
                          <a:rPr lang="ar-IQ" b="1" i="1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ar-IQ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𝒎</m:t>
                        </m:r>
                      </m:e>
                      <m:sub>
                        <m:r>
                          <a:rPr lang="ar-IQ" b="1" i="1" smtClean="0">
                            <a:latin typeface="Cambria Math"/>
                          </a:rPr>
                          <m:t>𝟐</m:t>
                        </m:r>
                        <m:r>
                          <a:rPr lang="ar-IQ" b="1" i="1">
                            <a:latin typeface="Cambria Math"/>
                          </a:rPr>
                          <m:t>=</m:t>
                        </m:r>
                        <m:r>
                          <a:rPr lang="ar-IQ" b="1" i="1" smtClean="0">
                            <a:latin typeface="Cambria Math"/>
                          </a:rPr>
                          <m:t>𝟗</m:t>
                        </m:r>
                        <m:r>
                          <a:rPr lang="ar-IQ" b="1" i="1" smtClean="0">
                            <a:latin typeface="Cambria Math"/>
                          </a:rPr>
                          <m:t>.</m:t>
                        </m:r>
                        <m:r>
                          <a:rPr lang="ar-IQ" b="1" i="1" smtClean="0">
                            <a:latin typeface="Cambria Math"/>
                          </a:rPr>
                          <m:t>𝟐𝟎</m:t>
                        </m:r>
                      </m:sub>
                    </m:sSub>
                  </m:oMath>
                </a14:m>
                <a:r>
                  <a:rPr lang="ar-IQ" dirty="0" smtClean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b="1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1" i="1">
                            <a:latin typeface="Cambria Math"/>
                          </a:rPr>
                          <m:t>g</m:t>
                        </m:r>
                      </m:e>
                      <m:sub>
                        <m:r>
                          <a:rPr lang="ar-IQ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.387</a:t>
                </a:r>
                <a:r>
                  <a:rPr lang="ar-IQ" dirty="0" smtClean="0"/>
                  <a:t> . المجموعة ب لها التواء موجب .</a:t>
                </a:r>
              </a:p>
              <a:p>
                <a:pPr marL="0" indent="0">
                  <a:buNone/>
                </a:pPr>
                <a:endParaRPr lang="ar-IQ" dirty="0" smtClean="0"/>
              </a:p>
              <a:p>
                <a:endParaRPr lang="ar-IQ" dirty="0"/>
              </a:p>
            </p:txBody>
          </p:sp>
        </mc:Choice>
        <mc:Fallback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674694"/>
                <a:ext cx="7467600" cy="5799258"/>
              </a:xfrm>
              <a:blipFill rotWithShape="1">
                <a:blip r:embed="rId2" cstate="print"/>
                <a:stretch>
                  <a:fillRect l="-1741" t="-631" r="-65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مستطيل 4"/>
          <p:cNvSpPr/>
          <p:nvPr/>
        </p:nvSpPr>
        <p:spPr>
          <a:xfrm>
            <a:off x="5067748" y="3152001"/>
            <a:ext cx="292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)</a:t>
            </a:r>
            <a:r>
              <a:rPr lang="ar-IQ" dirty="0"/>
              <a:t>جورج , هناء العكيلي,1991, </a:t>
            </a:r>
            <a:r>
              <a:rPr lang="ar-IQ" dirty="0" smtClean="0"/>
              <a:t>98).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39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48128"/>
          </a:xfrm>
        </p:spPr>
        <p:txBody>
          <a:bodyPr>
            <a:normAutofit/>
          </a:bodyPr>
          <a:lstStyle/>
          <a:p>
            <a:pPr algn="r"/>
            <a:r>
              <a:rPr lang="ar-SA" b="1" u="sng" dirty="0"/>
              <a:t>أولا: مقاييس الإلتواء </a:t>
            </a:r>
            <a:r>
              <a:rPr lang="en-US" b="1" u="sng" dirty="0"/>
              <a:t>  Skewdness Measures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998730"/>
            <a:ext cx="7467600" cy="5475222"/>
          </a:xfrm>
        </p:spPr>
        <p:txBody>
          <a:bodyPr>
            <a:normAutofit lnSpcReduction="10000"/>
          </a:bodyPr>
          <a:lstStyle/>
          <a:p>
            <a:r>
              <a:rPr lang="ar-SA" b="1" dirty="0"/>
              <a:t>عند دراسة أشكال منحنيات التوزيعات التكرارية المختلفة نجد أن منها </a:t>
            </a:r>
            <a:r>
              <a:rPr lang="ar-SA" b="1" dirty="0" smtClean="0"/>
              <a:t>ما</a:t>
            </a:r>
            <a:r>
              <a:rPr lang="en-US" b="1" dirty="0" smtClean="0"/>
              <a:t> </a:t>
            </a:r>
            <a:r>
              <a:rPr lang="ar-SA" b="1" dirty="0" smtClean="0"/>
              <a:t>هو </a:t>
            </a:r>
            <a:r>
              <a:rPr lang="ar-SA" b="1" dirty="0"/>
              <a:t>متماثل </a:t>
            </a:r>
            <a:r>
              <a:rPr lang="en-US" b="1" dirty="0" smtClean="0"/>
              <a:t>Symmetrical</a:t>
            </a:r>
            <a:r>
              <a:rPr lang="ar-SA" b="1" dirty="0" smtClean="0"/>
              <a:t> </a:t>
            </a:r>
            <a:r>
              <a:rPr lang="ar-SA" b="1" dirty="0"/>
              <a:t>ومنها الغير متماثل </a:t>
            </a:r>
            <a:r>
              <a:rPr lang="ar-SA" b="1" dirty="0" smtClean="0"/>
              <a:t>أي </a:t>
            </a:r>
            <a:r>
              <a:rPr lang="ar-SA" b="1" dirty="0"/>
              <a:t>يوجد به ما يسمى </a:t>
            </a:r>
            <a:r>
              <a:rPr lang="ar-SA" b="1" dirty="0" smtClean="0"/>
              <a:t>بالالتواء </a:t>
            </a:r>
            <a:r>
              <a:rPr lang="en-US" b="1" dirty="0"/>
              <a:t>Skewed </a:t>
            </a:r>
            <a:r>
              <a:rPr lang="ar-SA" b="1" dirty="0"/>
              <a:t> كما يتضح من أشكال منحنيات التوزيعات التالية: </a:t>
            </a:r>
            <a:r>
              <a:rPr lang="ar-IQ" b="1" dirty="0" smtClean="0"/>
              <a:t> </a:t>
            </a:r>
          </a:p>
          <a:p>
            <a:endParaRPr lang="ar-IQ" b="1" dirty="0"/>
          </a:p>
          <a:p>
            <a:endParaRPr lang="ar-IQ" b="1" dirty="0" smtClean="0"/>
          </a:p>
          <a:p>
            <a:endParaRPr lang="ar-IQ" b="1" dirty="0"/>
          </a:p>
          <a:p>
            <a:endParaRPr lang="ar-IQ" b="1" dirty="0" smtClean="0"/>
          </a:p>
          <a:p>
            <a:endParaRPr lang="ar-IQ" b="1" dirty="0"/>
          </a:p>
          <a:p>
            <a:endParaRPr lang="en-US" dirty="0"/>
          </a:p>
          <a:p>
            <a:r>
              <a:rPr lang="ar-SA" b="1" u="sng" dirty="0"/>
              <a:t>المنحنى المتماثل </a:t>
            </a:r>
            <a:r>
              <a:rPr lang="en-US" b="1" u="sng" dirty="0"/>
              <a:t>Symmetrical Curve </a:t>
            </a:r>
            <a:endParaRPr lang="en-US" dirty="0"/>
          </a:p>
          <a:p>
            <a:r>
              <a:rPr lang="ar-SA" b="1" dirty="0"/>
              <a:t>هو  المنحنى الذى  اذا  قسمناه إلى نصفين </a:t>
            </a:r>
            <a:r>
              <a:rPr lang="ar-SA" b="1" dirty="0" smtClean="0"/>
              <a:t>أنطبق </a:t>
            </a:r>
            <a:r>
              <a:rPr lang="ar-SA" b="1" dirty="0"/>
              <a:t>هذان النصفان على بعضهما البعض تماما </a:t>
            </a:r>
            <a:endParaRPr lang="en-US" b="1" dirty="0" smtClean="0"/>
          </a:p>
          <a:p>
            <a:r>
              <a:rPr lang="en-US" b="1" dirty="0">
                <a:hlinkClick r:id="rId2"/>
              </a:rPr>
              <a:t>https://vb.ckfu.org/attachments</a:t>
            </a:r>
            <a:r>
              <a:rPr lang="en-US" b="1" dirty="0"/>
              <a:t> </a:t>
            </a:r>
            <a:endParaRPr lang="ar-IQ" b="1" dirty="0"/>
          </a:p>
          <a:p>
            <a:pPr marL="0" indent="0">
              <a:buNone/>
            </a:pPr>
            <a:endParaRPr lang="ar-IQ" dirty="0"/>
          </a:p>
        </p:txBody>
      </p:sp>
      <p:pic>
        <p:nvPicPr>
          <p:cNvPr id="4" name="صورة 3" descr="ch08"/>
          <p:cNvPicPr/>
          <p:nvPr/>
        </p:nvPicPr>
        <p:blipFill>
          <a:blip r:embed="rId3" cstate="print">
            <a:lum contrast="4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64904"/>
            <a:ext cx="6144683" cy="151216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xmlns="" val="7579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00056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782706"/>
            <a:ext cx="7467600" cy="5691246"/>
          </a:xfrm>
        </p:spPr>
        <p:txBody>
          <a:bodyPr>
            <a:normAutofit fontScale="92500" lnSpcReduction="20000"/>
          </a:bodyPr>
          <a:lstStyle/>
          <a:p>
            <a:r>
              <a:rPr lang="ar-SA" b="1" u="sng" dirty="0"/>
              <a:t>المنحنيات الملتوية </a:t>
            </a:r>
            <a:r>
              <a:rPr lang="en-US" b="1" u="sng" dirty="0"/>
              <a:t>Skewed </a:t>
            </a:r>
            <a:endParaRPr lang="en-US" dirty="0"/>
          </a:p>
          <a:p>
            <a:r>
              <a:rPr lang="ar-SA" b="1" dirty="0"/>
              <a:t>إن الكثير من التوزيعات الإحصائية تبتعد عن التماثل بتركز تكراراتها إما عند أصغر القيم فيصبح المنحنى ملتويا </a:t>
            </a:r>
            <a:r>
              <a:rPr lang="ar-SA" b="1" u="sng" dirty="0"/>
              <a:t>جهة اليمين</a:t>
            </a:r>
            <a:r>
              <a:rPr lang="ar-SA" b="1" dirty="0"/>
              <a:t> أو </a:t>
            </a:r>
            <a:r>
              <a:rPr lang="ar-SA" b="1" dirty="0" smtClean="0"/>
              <a:t>التواء </a:t>
            </a:r>
            <a:r>
              <a:rPr lang="ar-SA" b="1" u="sng" dirty="0"/>
              <a:t>موجب</a:t>
            </a:r>
            <a:r>
              <a:rPr lang="ar-SA" b="1" dirty="0"/>
              <a:t> كما يظهر </a:t>
            </a:r>
            <a:r>
              <a:rPr lang="ar-SA" b="1" dirty="0" smtClean="0"/>
              <a:t>في </a:t>
            </a:r>
            <a:r>
              <a:rPr lang="ar-SA" b="1" dirty="0"/>
              <a:t>الشكل التالي: </a:t>
            </a:r>
            <a:endParaRPr lang="en-US" b="1" dirty="0" smtClean="0"/>
          </a:p>
          <a:p>
            <a:endParaRPr lang="ar-IQ" b="1" dirty="0" smtClean="0"/>
          </a:p>
          <a:p>
            <a:endParaRPr lang="ar-IQ" b="1" dirty="0"/>
          </a:p>
          <a:p>
            <a:endParaRPr lang="ar-IQ" b="1" dirty="0" smtClean="0"/>
          </a:p>
          <a:p>
            <a:endParaRPr lang="ar-IQ" b="1" dirty="0"/>
          </a:p>
          <a:p>
            <a:r>
              <a:rPr lang="ar-SA" b="1" u="sng" dirty="0" smtClean="0"/>
              <a:t>أما في </a:t>
            </a:r>
            <a:r>
              <a:rPr lang="ar-SA" b="1" u="sng" dirty="0"/>
              <a:t>حالة تركز التكرارات عند </a:t>
            </a:r>
            <a:r>
              <a:rPr lang="ar-SA" b="1" u="sng" dirty="0" smtClean="0"/>
              <a:t>أكبر </a:t>
            </a:r>
            <a:r>
              <a:rPr lang="ar-SA" b="1" u="sng" dirty="0"/>
              <a:t>القيم</a:t>
            </a:r>
            <a:r>
              <a:rPr lang="ar-SA" b="1" dirty="0"/>
              <a:t> فيسمى المنحنى </a:t>
            </a:r>
            <a:r>
              <a:rPr lang="ar-SA" b="1" dirty="0" smtClean="0"/>
              <a:t>في </a:t>
            </a:r>
            <a:r>
              <a:rPr lang="ar-SA" b="1" dirty="0"/>
              <a:t>تلك الحالة منحنى ملتوي جهة </a:t>
            </a:r>
            <a:r>
              <a:rPr lang="ar-SA" b="1" u="sng" dirty="0"/>
              <a:t>اليسار ( إلتواء سالب )</a:t>
            </a:r>
            <a:r>
              <a:rPr lang="ar-SA" b="1" dirty="0"/>
              <a:t>  كما يظهر من الشكل </a:t>
            </a:r>
            <a:r>
              <a:rPr lang="ar-SA" b="1" dirty="0" smtClean="0"/>
              <a:t>التالي: </a:t>
            </a:r>
            <a:endParaRPr lang="ar-IQ" b="1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>
                <a:hlinkClick r:id="rId2"/>
              </a:rPr>
              <a:t>https://vb.ckfu.org/attachments</a:t>
            </a:r>
            <a:r>
              <a:rPr lang="en-US" b="1" dirty="0"/>
              <a:t> </a:t>
            </a:r>
            <a:endParaRPr lang="ar-IQ" b="1" dirty="0"/>
          </a:p>
          <a:p>
            <a:pPr marL="0" indent="0">
              <a:buNone/>
            </a:pPr>
            <a:endParaRPr lang="ar-IQ" dirty="0"/>
          </a:p>
        </p:txBody>
      </p:sp>
      <p:pic>
        <p:nvPicPr>
          <p:cNvPr id="5" name="صورة 4" descr="ch08"/>
          <p:cNvPicPr/>
          <p:nvPr/>
        </p:nvPicPr>
        <p:blipFill>
          <a:blip r:embed="rId3" cstate="print">
            <a:lum contrast="45000"/>
          </a:blip>
          <a:srcRect/>
          <a:stretch>
            <a:fillRect/>
          </a:stretch>
        </p:blipFill>
        <p:spPr bwMode="auto">
          <a:xfrm>
            <a:off x="1532487" y="2186862"/>
            <a:ext cx="5943600" cy="1057275"/>
          </a:xfrm>
          <a:prstGeom prst="rect">
            <a:avLst/>
          </a:prstGeom>
          <a:ln/>
        </p:spPr>
      </p:pic>
      <p:pic>
        <p:nvPicPr>
          <p:cNvPr id="6" name="صورة 5" descr="ch08"/>
          <p:cNvPicPr/>
          <p:nvPr/>
        </p:nvPicPr>
        <p:blipFill>
          <a:blip r:embed="rId4" cstate="print">
            <a:lum contrast="45000"/>
          </a:blip>
          <a:srcRect/>
          <a:stretch>
            <a:fillRect/>
          </a:stretch>
        </p:blipFill>
        <p:spPr bwMode="auto">
          <a:xfrm>
            <a:off x="1445280" y="4455114"/>
            <a:ext cx="6118013" cy="11501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xmlns="" val="396464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38038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296652"/>
            <a:ext cx="7467600" cy="6177300"/>
          </a:xfrm>
        </p:spPr>
        <p:txBody>
          <a:bodyPr>
            <a:normAutofit fontScale="92500"/>
          </a:bodyPr>
          <a:lstStyle/>
          <a:p>
            <a:r>
              <a:rPr lang="ar-SA" b="1" dirty="0"/>
              <a:t>ويمكن قياس الإلتواء من خلال معامل </a:t>
            </a:r>
            <a:r>
              <a:rPr lang="ar-SA" b="1" u="sng" dirty="0"/>
              <a:t>الإلتواء </a:t>
            </a:r>
            <a:r>
              <a:rPr lang="en-US" b="1" u="sng" dirty="0"/>
              <a:t>SK</a:t>
            </a:r>
            <a:r>
              <a:rPr lang="ar-SA" b="1" dirty="0"/>
              <a:t> والذى  يفيدنا </a:t>
            </a:r>
            <a:r>
              <a:rPr lang="ar-IQ" b="1" dirty="0" smtClean="0"/>
              <a:t> </a:t>
            </a:r>
            <a:r>
              <a:rPr lang="ar-SA" b="1" dirty="0" smtClean="0"/>
              <a:t>في </a:t>
            </a:r>
            <a:r>
              <a:rPr lang="ar-SA" b="1" dirty="0"/>
              <a:t>الحكم على مدى تماثل أو </a:t>
            </a:r>
            <a:r>
              <a:rPr lang="ar-SA" b="1" dirty="0" smtClean="0"/>
              <a:t>التواء </a:t>
            </a:r>
            <a:r>
              <a:rPr lang="ar-SA" b="1" dirty="0"/>
              <a:t>التوزيع</a:t>
            </a:r>
            <a:endParaRPr lang="en-US" dirty="0"/>
          </a:p>
          <a:p>
            <a:r>
              <a:rPr lang="ar-SA" b="1" u="sng" dirty="0"/>
              <a:t>تتعدد مقاييس الإلتواء إلا أن من أهمها: </a:t>
            </a:r>
            <a:endParaRPr lang="en-US" dirty="0"/>
          </a:p>
          <a:p>
            <a:r>
              <a:rPr lang="ar-SA" b="1" dirty="0"/>
              <a:t>معامل الإلتواء لبيرسون والذى يكون </a:t>
            </a:r>
            <a:r>
              <a:rPr lang="ar-IQ" b="1" dirty="0" smtClean="0"/>
              <a:t> </a:t>
            </a:r>
            <a:r>
              <a:rPr lang="ar-SA" b="1" dirty="0" smtClean="0"/>
              <a:t>في </a:t>
            </a:r>
            <a:r>
              <a:rPr lang="ar-SA" b="1" dirty="0"/>
              <a:t>أحد الصورتين التاليتين: </a:t>
            </a:r>
            <a:endParaRPr lang="ar-IQ" b="1" dirty="0" smtClean="0"/>
          </a:p>
          <a:p>
            <a:endParaRPr lang="ar-IQ" dirty="0" smtClean="0"/>
          </a:p>
          <a:p>
            <a:pPr marL="0" indent="0">
              <a:buNone/>
            </a:pPr>
            <a:endParaRPr lang="ar-IQ" dirty="0" smtClean="0"/>
          </a:p>
          <a:p>
            <a:r>
              <a:rPr lang="ar-IQ" dirty="0" smtClean="0"/>
              <a:t>او  </a:t>
            </a:r>
          </a:p>
          <a:p>
            <a:endParaRPr lang="ar-IQ" dirty="0"/>
          </a:p>
          <a:p>
            <a:r>
              <a:rPr lang="ar-SA" b="1" dirty="0"/>
              <a:t>وحيث أنه لا يمكن حساب معامل الإلتواء لبيرسون </a:t>
            </a:r>
            <a:r>
              <a:rPr lang="ar-SA" b="1" dirty="0" smtClean="0"/>
              <a:t>في </a:t>
            </a:r>
            <a:r>
              <a:rPr lang="ar-SA" b="1" dirty="0"/>
              <a:t>حالة المنحنيات </a:t>
            </a:r>
            <a:r>
              <a:rPr lang="ar-SA" b="1" dirty="0" smtClean="0"/>
              <a:t>التي </a:t>
            </a:r>
            <a:r>
              <a:rPr lang="ar-SA" b="1" dirty="0"/>
              <a:t>تكون شديدة الإلتواء أو </a:t>
            </a:r>
            <a:r>
              <a:rPr lang="ar-SA" b="1" dirty="0" smtClean="0"/>
              <a:t>في </a:t>
            </a:r>
            <a:r>
              <a:rPr lang="ar-SA" b="1" dirty="0"/>
              <a:t>حالة التوزيعات التكرارية المفتوحة. </a:t>
            </a:r>
            <a:endParaRPr lang="en-US" dirty="0"/>
          </a:p>
          <a:p>
            <a:r>
              <a:rPr lang="ar-SA" b="1" u="sng" dirty="0"/>
              <a:t>لذلك يمكن الاعتماد على مقياس الإلتواء لباولى </a:t>
            </a:r>
            <a:r>
              <a:rPr lang="en-US" b="1" u="sng" dirty="0"/>
              <a:t>SkB</a:t>
            </a:r>
            <a:r>
              <a:rPr lang="ar-SA" b="1" u="sng" dirty="0"/>
              <a:t> الذى يعرف كما يلي: </a:t>
            </a:r>
            <a:endParaRPr lang="en-US" dirty="0"/>
          </a:p>
          <a:p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r>
              <a:rPr lang="en-US" b="1" dirty="0" smtClean="0">
                <a:hlinkClick r:id="rId3"/>
              </a:rPr>
              <a:t>https</a:t>
            </a:r>
            <a:r>
              <a:rPr lang="en-US" b="1" dirty="0">
                <a:hlinkClick r:id="rId3"/>
              </a:rPr>
              <a:t>://</a:t>
            </a:r>
            <a:r>
              <a:rPr lang="en-US" b="1" dirty="0" smtClean="0">
                <a:hlinkClick r:id="rId3"/>
              </a:rPr>
              <a:t>vb.ckfu.org/attachments</a:t>
            </a:r>
            <a:r>
              <a:rPr lang="en-US" b="1" dirty="0" smtClean="0"/>
              <a:t> </a:t>
            </a:r>
            <a:endParaRPr lang="ar-IQ" b="1" dirty="0"/>
          </a:p>
          <a:p>
            <a:endParaRPr lang="ar-IQ" dirty="0"/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40478519"/>
              </p:ext>
            </p:extLst>
          </p:nvPr>
        </p:nvGraphicFramePr>
        <p:xfrm>
          <a:off x="1403648" y="1916832"/>
          <a:ext cx="2784309" cy="702078"/>
        </p:xfrm>
        <a:graphic>
          <a:graphicData uri="http://schemas.openxmlformats.org/presentationml/2006/ole">
            <p:oleObj spid="_x0000_s1113" name="معادلة" r:id="rId4" imgW="939600" imgH="393480" progId="">
              <p:embed/>
            </p:oleObj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73077021"/>
              </p:ext>
            </p:extLst>
          </p:nvPr>
        </p:nvGraphicFramePr>
        <p:xfrm>
          <a:off x="1115616" y="2726922"/>
          <a:ext cx="3072341" cy="702078"/>
        </p:xfrm>
        <a:graphic>
          <a:graphicData uri="http://schemas.openxmlformats.org/presentationml/2006/ole">
            <p:oleObj spid="_x0000_s1114" name="معادلة" r:id="rId5" imgW="1155600" imgH="419040" progId="">
              <p:embed/>
            </p:oleObj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53447698"/>
              </p:ext>
            </p:extLst>
          </p:nvPr>
        </p:nvGraphicFramePr>
        <p:xfrm>
          <a:off x="731573" y="5049180"/>
          <a:ext cx="4992555" cy="1080120"/>
        </p:xfrm>
        <a:graphic>
          <a:graphicData uri="http://schemas.openxmlformats.org/presentationml/2006/ole">
            <p:oleObj spid="_x0000_s1115" name="معادلة" r:id="rId6" imgW="1498320" imgH="44424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612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4062"/>
          </a:xfrm>
        </p:spPr>
        <p:txBody>
          <a:bodyPr/>
          <a:lstStyle/>
          <a:p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51520" y="296652"/>
            <a:ext cx="7926181" cy="6177300"/>
          </a:xfrm>
        </p:spPr>
        <p:txBody>
          <a:bodyPr>
            <a:normAutofit/>
          </a:bodyPr>
          <a:lstStyle/>
          <a:p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  <a:p>
            <a:r>
              <a:rPr lang="ar-IQ" b="1" dirty="0" smtClean="0"/>
              <a:t>اذا كان معامل </a:t>
            </a:r>
            <a:r>
              <a:rPr lang="ar-SA" b="1" dirty="0" smtClean="0"/>
              <a:t>ال</a:t>
            </a:r>
            <a:r>
              <a:rPr lang="ar-IQ" b="1" dirty="0" smtClean="0"/>
              <a:t>ال</a:t>
            </a:r>
            <a:r>
              <a:rPr lang="ar-SA" b="1" dirty="0" smtClean="0"/>
              <a:t>تواء </a:t>
            </a:r>
            <a:r>
              <a:rPr lang="ar-SA" b="1" dirty="0"/>
              <a:t>موجب جهة اليمين </a:t>
            </a:r>
            <a:r>
              <a:rPr lang="ar-IQ" b="1" dirty="0"/>
              <a:t>و</a:t>
            </a:r>
            <a:r>
              <a:rPr lang="ar-IQ" b="1" dirty="0" smtClean="0"/>
              <a:t> </a:t>
            </a:r>
            <a:r>
              <a:rPr lang="ar-SA" b="1" dirty="0" smtClean="0"/>
              <a:t> </a:t>
            </a:r>
            <a:r>
              <a:rPr lang="ar-SA" b="1" dirty="0"/>
              <a:t>قيمة معامل الإلتواء صغيرة تقترب من الصفر </a:t>
            </a:r>
            <a:r>
              <a:rPr lang="ar-SA" b="1" dirty="0" smtClean="0"/>
              <a:t>يدل على </a:t>
            </a:r>
            <a:r>
              <a:rPr lang="ar-SA" b="1" dirty="0"/>
              <a:t>أن التوزيع قريب من التماثل</a:t>
            </a:r>
            <a:r>
              <a:rPr lang="ar-SA" b="1" dirty="0" smtClean="0"/>
              <a:t>.</a:t>
            </a:r>
            <a:endParaRPr lang="ar-IQ" b="1" dirty="0" smtClean="0"/>
          </a:p>
          <a:p>
            <a:r>
              <a:rPr lang="ar-SA" b="1" dirty="0" smtClean="0"/>
              <a:t>يفضل </a:t>
            </a:r>
            <a:r>
              <a:rPr lang="ar-SA" b="1" dirty="0"/>
              <a:t>استخدام معامل الإلتواء لبيرسون في أي من صيغتيه في حالة البيانات غير المبوبة وكذلك الجداول التكرارية المغلقة أما في حالة الجداول التكرارية المفتوحة فيفضل استخدام معامل الإلتواء لباولي. </a:t>
            </a:r>
            <a:endParaRPr lang="ar-IQ" b="1" dirty="0" smtClean="0"/>
          </a:p>
          <a:p>
            <a:endParaRPr lang="ar-IQ" b="1" dirty="0"/>
          </a:p>
          <a:p>
            <a:endParaRPr lang="ar-IQ" b="1" dirty="0" smtClean="0"/>
          </a:p>
          <a:p>
            <a:endParaRPr lang="ar-IQ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hlinkClick r:id="rId2"/>
              </a:rPr>
              <a:t>https://vb.ckfu.org/attachments</a:t>
            </a:r>
            <a:r>
              <a:rPr lang="en-US" b="1" dirty="0"/>
              <a:t> </a:t>
            </a:r>
            <a:endParaRPr lang="ar-IQ" b="1" dirty="0"/>
          </a:p>
          <a:p>
            <a:pPr marL="0" indent="0">
              <a:buNone/>
            </a:pPr>
            <a:endParaRPr lang="ar-IQ" b="1" dirty="0"/>
          </a:p>
          <a:p>
            <a:pPr marL="0" indent="0">
              <a:buNone/>
            </a:pPr>
            <a:endParaRPr lang="ar-IQ" dirty="0" smtClean="0"/>
          </a:p>
          <a:p>
            <a:endParaRPr lang="ar-IQ" dirty="0"/>
          </a:p>
          <a:p>
            <a:pPr marL="0" indent="0">
              <a:buNone/>
            </a:pPr>
            <a:endParaRPr lang="ar-IQ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1626" y="296652"/>
            <a:ext cx="6966076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661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pPr algn="r"/>
            <a:r>
              <a:rPr lang="ar-SA" b="1" u="sng" dirty="0"/>
              <a:t>التفلطح </a:t>
            </a:r>
            <a:r>
              <a:rPr lang="en-US" b="1" u="sng" dirty="0"/>
              <a:t> Kurtosis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782706"/>
            <a:ext cx="7467600" cy="5691246"/>
          </a:xfrm>
        </p:spPr>
        <p:txBody>
          <a:bodyPr>
            <a:normAutofit/>
          </a:bodyPr>
          <a:lstStyle/>
          <a:p>
            <a:r>
              <a:rPr lang="ar-SA" b="1" dirty="0"/>
              <a:t>يقصد بالتفلطح مقدار التدبب ( الارتفاع </a:t>
            </a:r>
            <a:r>
              <a:rPr lang="en-US" b="1" dirty="0" smtClean="0"/>
              <a:t> </a:t>
            </a:r>
            <a:r>
              <a:rPr lang="ar-SA" b="1" dirty="0" smtClean="0"/>
              <a:t>أو</a:t>
            </a:r>
            <a:r>
              <a:rPr lang="ar-IQ" b="1" dirty="0" smtClean="0"/>
              <a:t> </a:t>
            </a:r>
            <a:r>
              <a:rPr lang="ar-SA" b="1" dirty="0" smtClean="0"/>
              <a:t>الانخفاض </a:t>
            </a:r>
            <a:r>
              <a:rPr lang="ar-SA" b="1" dirty="0"/>
              <a:t>) </a:t>
            </a:r>
            <a:r>
              <a:rPr lang="ar-SA" b="1" dirty="0" smtClean="0"/>
              <a:t>في </a:t>
            </a:r>
            <a:r>
              <a:rPr lang="ar-SA" b="1" dirty="0"/>
              <a:t>قمة المنحنى مقارنة بقمة منحنى التوزيع </a:t>
            </a:r>
            <a:r>
              <a:rPr lang="ar-SA" b="1" dirty="0" smtClean="0"/>
              <a:t>الطبيعي.</a:t>
            </a:r>
            <a:endParaRPr lang="en-US" dirty="0"/>
          </a:p>
          <a:p>
            <a:r>
              <a:rPr lang="ar-SA" b="1" dirty="0"/>
              <a:t>وتكون قيمة معامل التفلطح </a:t>
            </a:r>
            <a:r>
              <a:rPr lang="ar-SA" b="1" u="sng" dirty="0"/>
              <a:t>صفر</a:t>
            </a:r>
            <a:r>
              <a:rPr lang="ar-SA" b="1" dirty="0"/>
              <a:t> </a:t>
            </a:r>
            <a:r>
              <a:rPr lang="ar-SA" b="1" dirty="0" smtClean="0"/>
              <a:t>في </a:t>
            </a:r>
            <a:r>
              <a:rPr lang="ar-SA" b="1" dirty="0"/>
              <a:t>حالة التوزيع </a:t>
            </a:r>
            <a:r>
              <a:rPr lang="ar-SA" b="1" dirty="0" smtClean="0"/>
              <a:t>الطبيعي المعياري. </a:t>
            </a:r>
            <a:endParaRPr lang="en-US" dirty="0"/>
          </a:p>
          <a:p>
            <a:r>
              <a:rPr lang="ar-SA" b="1" dirty="0" smtClean="0"/>
              <a:t>ففي </a:t>
            </a:r>
            <a:r>
              <a:rPr lang="ar-SA" b="1" dirty="0"/>
              <a:t>حالة ما يكون معامل التفلطح للبيانات الاصلية  </a:t>
            </a:r>
            <a:r>
              <a:rPr lang="ar-SA" b="1" u="sng" dirty="0" smtClean="0"/>
              <a:t>أكبر </a:t>
            </a:r>
            <a:r>
              <a:rPr lang="ar-SA" b="1" u="sng" dirty="0"/>
              <a:t>من 3</a:t>
            </a:r>
            <a:r>
              <a:rPr lang="ar-SA" b="1" dirty="0"/>
              <a:t> يكون المنحنى مدبب لأعلى  كما بالشكل </a:t>
            </a:r>
            <a:r>
              <a:rPr lang="ar-SA" b="1" dirty="0" smtClean="0"/>
              <a:t>التالي</a:t>
            </a:r>
            <a:r>
              <a:rPr lang="ar-IQ" b="1" dirty="0" smtClean="0"/>
              <a:t>:</a:t>
            </a:r>
          </a:p>
          <a:p>
            <a:endParaRPr lang="ar-IQ" dirty="0" smtClean="0"/>
          </a:p>
          <a:p>
            <a:endParaRPr lang="ar-IQ" dirty="0"/>
          </a:p>
          <a:p>
            <a:pPr marL="0" indent="0">
              <a:buNone/>
            </a:pPr>
            <a:endParaRPr lang="ar-IQ" dirty="0"/>
          </a:p>
          <a:p>
            <a:r>
              <a:rPr lang="ar-SA" b="1" dirty="0"/>
              <a:t>أما </a:t>
            </a:r>
            <a:r>
              <a:rPr lang="ar-SA" b="1" dirty="0" smtClean="0"/>
              <a:t>في </a:t>
            </a:r>
            <a:r>
              <a:rPr lang="ar-SA" b="1" dirty="0"/>
              <a:t>حالة ما يكون معامل التفلطح للبيانات الأصلية </a:t>
            </a:r>
            <a:r>
              <a:rPr lang="ar-SA" b="1" u="sng" dirty="0"/>
              <a:t>أقل من 3</a:t>
            </a:r>
            <a:r>
              <a:rPr lang="ar-SA" b="1" dirty="0"/>
              <a:t> يعنى ذلك أن المنحنى مفلطح كما يتضح من الشكل التالي: </a:t>
            </a:r>
            <a:endParaRPr lang="en-US" dirty="0"/>
          </a:p>
          <a:p>
            <a:endParaRPr lang="ar-IQ" dirty="0"/>
          </a:p>
          <a:p>
            <a:endParaRPr lang="ar-IQ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>
                <a:hlinkClick r:id="rId2"/>
              </a:rPr>
              <a:t>https://vb.ckfu.org/attachments</a:t>
            </a:r>
            <a:r>
              <a:rPr lang="en-US" b="1" dirty="0"/>
              <a:t> </a:t>
            </a:r>
            <a:endParaRPr lang="ar-IQ" b="1" dirty="0"/>
          </a:p>
          <a:p>
            <a:pPr marL="0" indent="0">
              <a:buNone/>
            </a:pPr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352" y="3212977"/>
            <a:ext cx="5922433" cy="921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8288" y="4976112"/>
            <a:ext cx="6114157" cy="8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23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00056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296652"/>
            <a:ext cx="7467600" cy="6177300"/>
          </a:xfrm>
        </p:spPr>
        <p:txBody>
          <a:bodyPr>
            <a:normAutofit lnSpcReduction="10000"/>
          </a:bodyPr>
          <a:lstStyle/>
          <a:p>
            <a:r>
              <a:rPr lang="ar-SA" b="1" dirty="0" smtClean="0"/>
              <a:t>أما في حالة ما يكون معامل </a:t>
            </a:r>
            <a:r>
              <a:rPr lang="ar-SA" b="1" u="sng" dirty="0" smtClean="0"/>
              <a:t>التفلطح يساوى ثلاثة</a:t>
            </a:r>
            <a:r>
              <a:rPr lang="ar-SA" b="1" dirty="0" smtClean="0"/>
              <a:t> يكون المنحنى متوسط التفلطح و يكون بالشكل التالي: </a:t>
            </a:r>
            <a:endParaRPr lang="ar-IQ" b="1" dirty="0" smtClean="0"/>
          </a:p>
          <a:p>
            <a:endParaRPr lang="ar-IQ" b="1" dirty="0"/>
          </a:p>
          <a:p>
            <a:endParaRPr lang="ar-IQ" b="1" dirty="0" smtClean="0"/>
          </a:p>
          <a:p>
            <a:endParaRPr lang="ar-IQ" b="1" dirty="0"/>
          </a:p>
          <a:p>
            <a:endParaRPr lang="ar-IQ" b="1" dirty="0" smtClean="0"/>
          </a:p>
          <a:p>
            <a:r>
              <a:rPr lang="ar-SA" b="1" dirty="0"/>
              <a:t>وحتى يتضح </a:t>
            </a:r>
            <a:r>
              <a:rPr lang="ar-SA" b="1" u="sng" dirty="0"/>
              <a:t>الفرق بين المنحنيات الثلاث</a:t>
            </a:r>
            <a:r>
              <a:rPr lang="ar-SA" b="1" dirty="0"/>
              <a:t> يمكن رسمها معا كما يلي: </a:t>
            </a:r>
            <a:endParaRPr lang="ar-IQ" b="1" dirty="0" smtClean="0"/>
          </a:p>
          <a:p>
            <a:endParaRPr lang="ar-IQ" b="1" dirty="0"/>
          </a:p>
          <a:p>
            <a:endParaRPr lang="ar-IQ" b="1" dirty="0" smtClean="0"/>
          </a:p>
          <a:p>
            <a:endParaRPr lang="ar-IQ" b="1" dirty="0"/>
          </a:p>
          <a:p>
            <a:endParaRPr lang="ar-IQ" b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>
                <a:hlinkClick r:id="rId2"/>
              </a:rPr>
              <a:t>https://vb.ckfu.org/attachments</a:t>
            </a:r>
            <a:r>
              <a:rPr lang="en-US" b="1" dirty="0"/>
              <a:t> </a:t>
            </a:r>
            <a:endParaRPr lang="ar-IQ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8101" y="1052513"/>
            <a:ext cx="6066367" cy="1016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8100" y="2834879"/>
            <a:ext cx="61468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01" y="4238625"/>
            <a:ext cx="7040033" cy="132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1416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1379</TotalTime>
  <Words>426</Words>
  <Application>Microsoft Office PowerPoint</Application>
  <PresentationFormat>عرض على الشاشة (3:4)‏</PresentationFormat>
  <Paragraphs>98</Paragraphs>
  <Slides>10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2" baseType="lpstr">
      <vt:lpstr>مشربية</vt:lpstr>
      <vt:lpstr>معادلة</vt:lpstr>
      <vt:lpstr>مقاييس الالتواء والتفرطح measures of skew ness and kurtosis   </vt:lpstr>
      <vt:lpstr>   </vt:lpstr>
      <vt:lpstr> </vt:lpstr>
      <vt:lpstr>أولا: مقاييس الإلتواء   Skewdness Measures  </vt:lpstr>
      <vt:lpstr> </vt:lpstr>
      <vt:lpstr> </vt:lpstr>
      <vt:lpstr> </vt:lpstr>
      <vt:lpstr>التفلطح  Kurtosis </vt:lpstr>
      <vt:lpstr> </vt:lpstr>
      <vt:lpstr> 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Areedo</cp:lastModifiedBy>
  <cp:revision>176</cp:revision>
  <cp:lastPrinted>2018-10-26T13:17:05Z</cp:lastPrinted>
  <dcterms:created xsi:type="dcterms:W3CDTF">2018-10-18T10:58:24Z</dcterms:created>
  <dcterms:modified xsi:type="dcterms:W3CDTF">2019-01-31T18:44:59Z</dcterms:modified>
</cp:coreProperties>
</file>