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ена" initials="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E64B2"/>
    <a:srgbClr val="1A0A7C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1-10T16:51:39.357" idx="1">
    <p:pos x="3404" y="1248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600CBF-C8A4-45D8-86BF-9838B8F30203}" type="datetimeFigureOut">
              <a:rPr lang="ru-RU" smtClean="0"/>
              <a:pPr/>
              <a:t>18.07.2012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5097F8-BA55-4D8F-AFA6-FEECCD12FFC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6786610" cy="1015663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 anchor="ctr">
            <a:sp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en-US" sz="6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WRITING SKILLS</a:t>
            </a:r>
            <a:endParaRPr lang="ru-RU" sz="60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3" name="Рисунок 2" descr="0025-053-A-v-starinu-ispolzovali-gusinye-perja-i-chernila-dlja-togo-chtob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714488"/>
            <a:ext cx="6572296" cy="47040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0"/>
            <a:ext cx="5915000" cy="76470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A  FORMAL  LETTER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pic>
        <p:nvPicPr>
          <p:cNvPr id="4099" name="Picture 3" descr="C:\Users\11\Pictures\Новая папка\in-wri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661248"/>
            <a:ext cx="928683" cy="1008112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7544" y="902437"/>
            <a:ext cx="8352928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Reservations Manager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Calton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Hotel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78 Park Lane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Bristol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June 16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Californian FB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Dear Jack/Sir or Madam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am writing/This is just a note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confirm a reservation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was made/I asked you for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morning by telephone. This reservation, for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couple of/two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nights, is for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me/myself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David Cook.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want/would like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room with a bathroom.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will be attending/I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going to pop into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Trade Fair that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 being held/is going 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Bristol that week.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 is all right/Would it be possible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 me to have a room at the back of the hotel?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Thank you/Thanks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 sending me the brochure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about/regarding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your conference facilities.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Unfortunately/I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sorry I can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give you/I am unable to provide you with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any definite dates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 the moment/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now,as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/because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 have yet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finalize/sort out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details of our sales conference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But/However, I will contact/ 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ll drop a line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soon as I can/possible.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look/I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looking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forward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meeting you on 12 July.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Best wishes/Yours faithfully,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David Cook.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6419056" cy="864096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CURRICULUM   VITAE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329642" cy="552067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A. PERSONAL  DETAILS</a:t>
            </a:r>
          </a:p>
          <a:p>
            <a:pPr>
              <a:buNone/>
            </a:pPr>
            <a:r>
              <a:rPr lang="en-US" sz="2000" b="1" dirty="0" smtClean="0"/>
              <a:t>             Name_________________________</a:t>
            </a:r>
          </a:p>
          <a:p>
            <a:pPr>
              <a:buNone/>
            </a:pPr>
            <a:r>
              <a:rPr lang="en-US" sz="2000" b="1" dirty="0" smtClean="0"/>
              <a:t>             Address________________________</a:t>
            </a:r>
          </a:p>
          <a:p>
            <a:pPr>
              <a:buNone/>
            </a:pPr>
            <a:r>
              <a:rPr lang="en-US" sz="2000" b="1" dirty="0" smtClean="0"/>
              <a:t>             Telephone______________________</a:t>
            </a:r>
          </a:p>
          <a:p>
            <a:pPr>
              <a:buNone/>
            </a:pPr>
            <a:r>
              <a:rPr lang="en-US" sz="2000" b="1" dirty="0" smtClean="0"/>
              <a:t>             Date of birth____________________</a:t>
            </a:r>
          </a:p>
          <a:p>
            <a:pPr>
              <a:buNone/>
            </a:pPr>
            <a:r>
              <a:rPr lang="en-US" sz="2000" b="1" dirty="0" smtClean="0"/>
              <a:t>             Nationality_____________________  </a:t>
            </a:r>
            <a:r>
              <a:rPr lang="en-US" sz="2000" u="sng" dirty="0" smtClean="0"/>
              <a:t>                                             </a:t>
            </a:r>
          </a:p>
          <a:p>
            <a:pPr>
              <a:buNone/>
            </a:pPr>
            <a:r>
              <a:rPr lang="en-US" sz="2000" dirty="0" smtClean="0"/>
              <a:t>  B.  EDUCATION</a:t>
            </a:r>
            <a:endParaRPr lang="en-US" sz="2000" u="sng" dirty="0" smtClean="0"/>
          </a:p>
          <a:p>
            <a:pPr>
              <a:buNone/>
            </a:pPr>
            <a:r>
              <a:rPr lang="en-US" sz="2000" b="1" dirty="0" smtClean="0"/>
              <a:t>             Qualification____________________</a:t>
            </a:r>
          </a:p>
          <a:p>
            <a:pPr>
              <a:buNone/>
            </a:pPr>
            <a:r>
              <a:rPr lang="en-US" sz="2000" b="1" dirty="0" smtClean="0"/>
              <a:t>             Languages</a:t>
            </a:r>
            <a:r>
              <a:rPr lang="en-US" sz="2000" u="sng" dirty="0" smtClean="0"/>
              <a:t>   _____________________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   C.  WORK  EXPERIENCE</a:t>
            </a:r>
          </a:p>
          <a:p>
            <a:pPr>
              <a:buNone/>
            </a:pPr>
            <a:r>
              <a:rPr lang="en-US" sz="2000" b="1" dirty="0" smtClean="0"/>
              <a:t>               ________________________________</a:t>
            </a:r>
          </a:p>
          <a:p>
            <a:pPr>
              <a:buNone/>
            </a:pPr>
            <a:r>
              <a:rPr lang="en-US" sz="2000" dirty="0" smtClean="0"/>
              <a:t>   D.  PERSONAL  QUALITIES</a:t>
            </a:r>
          </a:p>
          <a:p>
            <a:pPr>
              <a:buNone/>
            </a:pPr>
            <a:r>
              <a:rPr lang="en-US" sz="2000" dirty="0" smtClean="0"/>
              <a:t>             ________________________________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187624" y="764704"/>
            <a:ext cx="6984776" cy="5472608"/>
            <a:chOff x="1187624" y="764704"/>
            <a:chExt cx="6984776" cy="547260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259632" y="836712"/>
              <a:ext cx="6840760" cy="5328591"/>
            </a:xfrm>
            <a:prstGeom prst="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dk1"/>
            </a:lnRef>
            <a:fillRef idx="1003">
              <a:schemeClr val="lt2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</a:t>
              </a: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 Part-time/weekend</a:t>
              </a:r>
              <a:r>
                <a:rPr lang="ru-RU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</a:t>
              </a:r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    </a:t>
              </a:r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	              SALES ASSISTANT</a:t>
              </a:r>
              <a:b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       </a:t>
              </a:r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for city gift shop</a:t>
              </a:r>
              <a:endParaRPr lang="ru-RU" sz="28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ru-RU" sz="28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Must be trustworthy</a:t>
              </a: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 and have a friendly</a:t>
              </a: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 sociable personality.</a:t>
              </a: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  Would suit a student.</a:t>
              </a:r>
            </a:p>
            <a:p>
              <a:endParaRPr lang="en-US" sz="28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Please apply in writing to:</a:t>
              </a:r>
            </a:p>
            <a:p>
              <a:r>
                <a:rPr lang="en-US" sz="2800" b="1" dirty="0" smtClean="0">
                  <a:solidFill>
                    <a:schemeClr val="accent1">
                      <a:lumMod val="50000"/>
                    </a:schemeClr>
                  </a:solidFill>
                </a:rPr>
                <a:t>               Simon Willis, PO Box 234</a:t>
              </a:r>
              <a:endParaRPr lang="ru-RU" sz="28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7956376" y="6021288"/>
              <a:ext cx="216024" cy="216024"/>
              <a:chOff x="7956376" y="6021288"/>
              <a:chExt cx="216024" cy="216024"/>
            </a:xfrm>
          </p:grpSpPr>
          <p:sp>
            <p:nvSpPr>
              <p:cNvPr id="8" name="Овал 7"/>
              <p:cNvSpPr/>
              <p:nvPr/>
            </p:nvSpPr>
            <p:spPr>
              <a:xfrm>
                <a:off x="7956376" y="6021288"/>
                <a:ext cx="216024" cy="21602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8028384" y="6093296"/>
                <a:ext cx="72008" cy="72008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1187624" y="6021288"/>
              <a:ext cx="216024" cy="216024"/>
              <a:chOff x="1187624" y="6021288"/>
              <a:chExt cx="216024" cy="216024"/>
            </a:xfrm>
          </p:grpSpPr>
          <p:sp>
            <p:nvSpPr>
              <p:cNvPr id="9" name="Овал 8"/>
              <p:cNvSpPr/>
              <p:nvPr/>
            </p:nvSpPr>
            <p:spPr>
              <a:xfrm>
                <a:off x="1187624" y="6021288"/>
                <a:ext cx="216024" cy="21602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1259632" y="6093296"/>
                <a:ext cx="72008" cy="72008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7956376" y="764704"/>
              <a:ext cx="216024" cy="216024"/>
              <a:chOff x="7956376" y="836712"/>
              <a:chExt cx="216024" cy="216024"/>
            </a:xfrm>
          </p:grpSpPr>
          <p:sp>
            <p:nvSpPr>
              <p:cNvPr id="11" name="Овал 10"/>
              <p:cNvSpPr/>
              <p:nvPr/>
            </p:nvSpPr>
            <p:spPr>
              <a:xfrm>
                <a:off x="7956376" y="836712"/>
                <a:ext cx="216024" cy="21602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8028384" y="908720"/>
                <a:ext cx="72008" cy="72008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1187624" y="764704"/>
              <a:ext cx="216024" cy="216024"/>
              <a:chOff x="1187624" y="836712"/>
              <a:chExt cx="216024" cy="216024"/>
            </a:xfrm>
          </p:grpSpPr>
          <p:sp>
            <p:nvSpPr>
              <p:cNvPr id="7" name="Овал 6"/>
              <p:cNvSpPr/>
              <p:nvPr/>
            </p:nvSpPr>
            <p:spPr>
              <a:xfrm>
                <a:off x="1187624" y="836712"/>
                <a:ext cx="216024" cy="21602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1259632" y="908720"/>
                <a:ext cx="72008" cy="72008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8064896" cy="5262979"/>
          </a:xfrm>
          <a:prstGeom prst="rect">
            <a:avLst/>
          </a:prstGeom>
          <a:ln/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i="1" dirty="0" smtClean="0"/>
              <a:t>HOW MANY BROTHER AND SISTERS YOU HAVE</a:t>
            </a:r>
          </a:p>
          <a:p>
            <a:r>
              <a:rPr lang="en-US" sz="2400" i="1" dirty="0" smtClean="0"/>
              <a:t>PREVIOUS WORK EXPERIENCE</a:t>
            </a:r>
          </a:p>
          <a:p>
            <a:r>
              <a:rPr lang="en-US" sz="2400" i="1" dirty="0" smtClean="0"/>
              <a:t>HOW MANY  </a:t>
            </a:r>
            <a:r>
              <a:rPr lang="en-US" sz="2400" i="1" dirty="0" err="1" smtClean="0"/>
              <a:t>GCSe</a:t>
            </a:r>
            <a:r>
              <a:rPr lang="en-US" sz="2400" i="1" dirty="0" smtClean="0"/>
              <a:t>/OTHER QUALIFICACTION YOU HAVE</a:t>
            </a:r>
          </a:p>
          <a:p>
            <a:r>
              <a:rPr lang="en-US" sz="2400" i="1" dirty="0" smtClean="0"/>
              <a:t>WHERE YOU SAW THE ADVERT</a:t>
            </a:r>
          </a:p>
          <a:p>
            <a:r>
              <a:rPr lang="en-US" sz="2400" i="1" dirty="0" smtClean="0"/>
              <a:t>WHAT YOU LOOK LIKE</a:t>
            </a:r>
          </a:p>
          <a:p>
            <a:r>
              <a:rPr lang="en-US" sz="2400" i="1" dirty="0" smtClean="0"/>
              <a:t>WHY YOU ARE INTERESTED IN THE JOB</a:t>
            </a:r>
          </a:p>
          <a:p>
            <a:r>
              <a:rPr lang="en-US" sz="2400" i="1" dirty="0" smtClean="0"/>
              <a:t>WHAT PETS YOU HAVE</a:t>
            </a:r>
          </a:p>
          <a:p>
            <a:r>
              <a:rPr lang="en-US" sz="2400" i="1" dirty="0" smtClean="0"/>
              <a:t>YOUR POSITIVE QUALUTUES</a:t>
            </a:r>
          </a:p>
          <a:p>
            <a:r>
              <a:rPr lang="en-US" sz="2400" i="1" dirty="0" smtClean="0"/>
              <a:t>NEGATIVE THINGS ABOUT YOUR PERSONALITY</a:t>
            </a:r>
          </a:p>
          <a:p>
            <a:r>
              <a:rPr lang="en-US" sz="2400" i="1" dirty="0" smtClean="0"/>
              <a:t>WHEN YOU ARE AVAILABLE FOR AN INTERVIEW</a:t>
            </a:r>
          </a:p>
          <a:p>
            <a:r>
              <a:rPr lang="en-US" sz="2400" i="1" dirty="0" smtClean="0"/>
              <a:t>WHEN YOU COULD START WORK</a:t>
            </a:r>
          </a:p>
          <a:p>
            <a:r>
              <a:rPr lang="en-US" sz="2400" i="1" dirty="0" smtClean="0"/>
              <a:t>WHAT LANGUAGES YOU SPEAK</a:t>
            </a:r>
          </a:p>
          <a:p>
            <a:r>
              <a:rPr lang="en-US" sz="2400" i="1" dirty="0" smtClean="0"/>
              <a:t>YOUR AGE</a:t>
            </a:r>
          </a:p>
          <a:p>
            <a:r>
              <a:rPr lang="en-US" sz="2400" i="1" dirty="0" smtClean="0"/>
              <a:t>WHAT YOU DO/WHAT ARE YOU STUDYING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-387424"/>
            <a:ext cx="7812360" cy="108012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A  LETTER  OF  APPLICATION</a:t>
            </a:r>
            <a:endParaRPr lang="ru-RU" sz="3600" b="1" i="1" u="sng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6237312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180000" indent="-1800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28 </a:t>
            </a: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Leahurst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Rd</a:t>
            </a:r>
          </a:p>
          <a:p>
            <a:pPr marL="180000" indent="-1800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York</a:t>
            </a:r>
          </a:p>
          <a:p>
            <a:pPr marL="180000" indent="-1800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YK13  SNL</a:t>
            </a:r>
          </a:p>
          <a:p>
            <a:pPr marL="180000" indent="-1800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14</a:t>
            </a:r>
            <a:r>
              <a:rPr lang="en-US" sz="6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 September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       Dear </a:t>
            </a:r>
            <a:r>
              <a:rPr lang="en-US" sz="8400" dirty="0" err="1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 Willis,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		I am writing to apply for the position of Part-Time Sales Assistant which I saw in the newspaper I bought while I was walking my dog , Pedro, yesterday. 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		I am 16 years old, I am tall and I have got long brown curly hair. I have got one sister, who I get on with very well.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		Although I don’t  have any experience of working in a shop, I want to work for you. I have had a regular baby-sitting job for a year now. I am trustworthy and reliable, but I can sometimes be a little impatient and moody.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		I’m free to start from July. I finish my exams at the end of May so I can’t wait to hear from you.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             Yours sincerely,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84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8400" i="1" dirty="0" err="1" smtClean="0">
                <a:latin typeface="Times New Roman" pitchFamily="18" charset="0"/>
                <a:cs typeface="Times New Roman" pitchFamily="18" charset="0"/>
              </a:rPr>
              <a:t>A.Leary</a:t>
            </a:r>
            <a:r>
              <a:rPr lang="ru-RU" sz="8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8400" i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8400" dirty="0" smtClean="0">
                <a:latin typeface="Times New Roman" pitchFamily="18" charset="0"/>
                <a:cs typeface="Times New Roman" pitchFamily="18" charset="0"/>
              </a:rPr>
              <a:t>Andrea  Leary      </a:t>
            </a:r>
            <a:endParaRPr lang="ru-RU" sz="8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11\Pictures\a1d2a49cc20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589240"/>
            <a:ext cx="958959" cy="10637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58204" cy="98588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smtClean="0"/>
              <a:t>Write a letter of application (100-150 words) choosing the                    			following adverts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41764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             WANTED 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800" dirty="0" smtClean="0"/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 </a:t>
            </a:r>
            <a:r>
              <a:rPr lang="en-US" sz="2000" dirty="0" smtClean="0"/>
              <a:t>Receptionist’s to work in doctor’s surgery at  weekends. Would suit teenager who wishers to learn about medicine as a possible career.</a:t>
            </a:r>
          </a:p>
          <a:p>
            <a:pPr>
              <a:lnSpc>
                <a:spcPct val="150000"/>
              </a:lnSpc>
              <a:buNone/>
            </a:pPr>
            <a:r>
              <a:rPr lang="en-US" sz="2000" i="1" dirty="0" smtClean="0"/>
              <a:t>     Please apply in writing to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    Dr  BROWN, Harley Road.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1764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</a:t>
            </a:r>
            <a:r>
              <a:rPr lang="en-US" b="1" dirty="0" smtClean="0"/>
              <a:t>WANTED :</a:t>
            </a:r>
          </a:p>
          <a:p>
            <a:pPr>
              <a:buNone/>
            </a:pPr>
            <a:r>
              <a:rPr lang="en-US" sz="1800" dirty="0" smtClean="0"/>
              <a:t>  ENERGETIC AND CONFIDENT</a:t>
            </a:r>
          </a:p>
          <a:p>
            <a:pPr>
              <a:buNone/>
            </a:pPr>
            <a:r>
              <a:rPr lang="en-US" sz="1800" u="sng" dirty="0" smtClean="0"/>
              <a:t>  Summer WAITERS/WAITRESSES</a:t>
            </a:r>
          </a:p>
          <a:p>
            <a:pPr>
              <a:buNone/>
            </a:pPr>
            <a:r>
              <a:rPr lang="en-US" sz="1800" dirty="0" smtClean="0"/>
              <a:t>                      June-August</a:t>
            </a:r>
          </a:p>
          <a:p>
            <a:pPr>
              <a:buNone/>
            </a:pPr>
            <a:endParaRPr lang="en-US" sz="600" dirty="0" smtClean="0"/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</a:t>
            </a:r>
            <a:r>
              <a:rPr lang="en-US" sz="2000" dirty="0" smtClean="0"/>
              <a:t>Languages &amp; experience working with people an advantage.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    Send CV and letter of application to : </a:t>
            </a:r>
            <a:r>
              <a:rPr lang="en-US" sz="2000" dirty="0" err="1" smtClean="0"/>
              <a:t>Mr</a:t>
            </a:r>
            <a:r>
              <a:rPr lang="en-US" sz="2000" dirty="0" smtClean="0"/>
              <a:t> Brown, The Blue Whale Restaurant, 17 White Road, Dover</a:t>
            </a:r>
          </a:p>
          <a:p>
            <a:endParaRPr lang="ru-RU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480720" cy="79208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CHECKING YOUR WRITING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Always check that your writing is consistent with your purpose. In your letter of application, check that:</a:t>
            </a:r>
          </a:p>
          <a:p>
            <a:r>
              <a:rPr lang="en-US" sz="2000" dirty="0" smtClean="0"/>
              <a:t>You have painted a good picture of yourself</a:t>
            </a:r>
          </a:p>
          <a:p>
            <a:r>
              <a:rPr lang="en-US" sz="2000" dirty="0" smtClean="0"/>
              <a:t>Dates, qualifications, experience are consistent</a:t>
            </a:r>
          </a:p>
          <a:p>
            <a:r>
              <a:rPr lang="en-US" sz="2000" dirty="0" smtClean="0"/>
              <a:t>There is no irrelevant information included</a:t>
            </a:r>
          </a:p>
          <a:p>
            <a:r>
              <a:rPr lang="en-US" sz="2000" dirty="0" smtClean="0"/>
              <a:t>It is easy for the reader to follow</a:t>
            </a:r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en-US" sz="2000" b="1" dirty="0" smtClean="0"/>
              <a:t>        GOOD   LUCK !!!</a:t>
            </a:r>
            <a:endParaRPr lang="ru-RU" sz="2000" b="1" dirty="0"/>
          </a:p>
        </p:txBody>
      </p:sp>
      <p:pic>
        <p:nvPicPr>
          <p:cNvPr id="4" name="Picture 8" descr="f3033fda2b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516216" y="4077072"/>
            <a:ext cx="1945848" cy="1971892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/>
          <a:lstStyle/>
          <a:p>
            <a:r>
              <a:rPr lang="ru-RU" dirty="0" smtClean="0">
                <a:latin typeface="Franklin Gothic Heavy" pitchFamily="34" charset="0"/>
              </a:rPr>
              <a:t>Составила  учитель английского языка  </a:t>
            </a:r>
            <a:r>
              <a:rPr lang="en-US" dirty="0" smtClean="0">
                <a:latin typeface="Franklin Gothic Heavy" pitchFamily="34" charset="0"/>
              </a:rPr>
              <a:t>I</a:t>
            </a:r>
            <a:r>
              <a:rPr lang="ru-RU" dirty="0" smtClean="0">
                <a:latin typeface="Franklin Gothic Heavy" pitchFamily="34" charset="0"/>
              </a:rPr>
              <a:t> категории лицея № 12 города </a:t>
            </a:r>
            <a:r>
              <a:rPr lang="ru-RU" dirty="0" smtClean="0">
                <a:latin typeface="Franklin Gothic Heavy" pitchFamily="34" charset="0"/>
              </a:rPr>
              <a:t>Лениногорска</a:t>
            </a:r>
            <a:r>
              <a:rPr lang="en-US" dirty="0" smtClean="0">
                <a:latin typeface="Franklin Gothic Heavy" pitchFamily="34" charset="0"/>
              </a:rPr>
              <a:t> </a:t>
            </a:r>
            <a:r>
              <a:rPr lang="ru-RU" dirty="0" smtClean="0">
                <a:latin typeface="Franklin Gothic Heavy" pitchFamily="34" charset="0"/>
              </a:rPr>
              <a:t>РТ</a:t>
            </a:r>
            <a:endParaRPr lang="ru-RU" dirty="0" smtClean="0">
              <a:latin typeface="Franklin Gothic Heavy" pitchFamily="34" charset="0"/>
            </a:endParaRPr>
          </a:p>
          <a:p>
            <a:r>
              <a:rPr lang="ru-RU" dirty="0" err="1" smtClean="0">
                <a:latin typeface="Franklin Gothic Heavy" pitchFamily="34" charset="0"/>
              </a:rPr>
              <a:t>Шашкова</a:t>
            </a:r>
            <a:r>
              <a:rPr lang="ru-RU" dirty="0" smtClean="0">
                <a:latin typeface="Franklin Gothic Heavy" pitchFamily="34" charset="0"/>
              </a:rPr>
              <a:t> Елена </a:t>
            </a:r>
            <a:r>
              <a:rPr lang="ru-RU" dirty="0" smtClean="0">
                <a:latin typeface="Franklin Gothic Heavy" pitchFamily="34" charset="0"/>
              </a:rPr>
              <a:t>Сергеевна</a:t>
            </a:r>
            <a:r>
              <a:rPr lang="en-US" dirty="0" smtClean="0">
                <a:latin typeface="Franklin Gothic Heavy" pitchFamily="34" charset="0"/>
              </a:rPr>
              <a:t> (252-003-676)</a:t>
            </a:r>
            <a:endParaRPr lang="ru-RU" dirty="0">
              <a:latin typeface="Franklin Gothic Heavy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1\Pictures\Новая папка\647d9c42055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245282"/>
            <a:ext cx="3385893" cy="261271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928662" y="2214554"/>
            <a:ext cx="3568726" cy="1071570"/>
          </a:xfrm>
        </p:spPr>
        <p:txBody>
          <a:bodyPr>
            <a:normAutofit/>
          </a:bodyPr>
          <a:lstStyle/>
          <a:p>
            <a:r>
              <a:rPr lang="en-US" b="0" i="1" u="sng" dirty="0" smtClean="0"/>
              <a:t>FORMAL STYLE IS APPROPRIATE</a:t>
            </a:r>
            <a:endParaRPr lang="ru-RU" b="0" i="1" u="sng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5143504" y="2214554"/>
            <a:ext cx="3714776" cy="1000132"/>
          </a:xfrm>
        </p:spPr>
        <p:txBody>
          <a:bodyPr>
            <a:normAutofit/>
          </a:bodyPr>
          <a:lstStyle/>
          <a:p>
            <a:r>
              <a:rPr lang="en-US" b="0" i="1" u="sng" dirty="0" smtClean="0"/>
              <a:t>INFORMAL STYLE IS APPRPOPRIATE</a:t>
            </a:r>
            <a:endParaRPr lang="ru-RU" b="0" i="1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8596" y="3071810"/>
            <a:ext cx="4186238" cy="328851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A composition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A report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A letter to somebody you do not</a:t>
            </a:r>
            <a:r>
              <a:rPr lang="ru-RU" dirty="0" smtClean="0"/>
              <a:t> </a:t>
            </a:r>
            <a:r>
              <a:rPr lang="en-US" dirty="0" smtClean="0"/>
              <a:t>know personally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A story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3000372"/>
            <a:ext cx="4041775" cy="335994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A letter to your friend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An article for your school</a:t>
            </a:r>
            <a:r>
              <a:rPr lang="ru-RU" dirty="0" smtClean="0"/>
              <a:t> </a:t>
            </a:r>
            <a:r>
              <a:rPr lang="en-US" dirty="0" smtClean="0"/>
              <a:t>magazine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en-US" dirty="0" smtClean="0"/>
              <a:t>Direct speech in a story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620688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cap="all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FORMAL AND INFORMAL Styles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 vert="horz">
            <a:normAutofit/>
          </a:bodyPr>
          <a:lstStyle/>
          <a:p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  INFORMAL WRITING EXAMPLES</a:t>
            </a:r>
            <a:endParaRPr lang="ru-RU" sz="40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714488"/>
            <a:ext cx="5857916" cy="4340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900" b="1" dirty="0" smtClean="0"/>
              <a:t>Contractions</a:t>
            </a:r>
          </a:p>
          <a:p>
            <a:pPr>
              <a:buNone/>
            </a:pPr>
            <a:r>
              <a:rPr lang="ru-RU" sz="1900" dirty="0" smtClean="0">
                <a:solidFill>
                  <a:srgbClr val="990033"/>
                </a:solidFill>
              </a:rPr>
              <a:t>                </a:t>
            </a:r>
            <a:r>
              <a:rPr lang="en-US" sz="1900" dirty="0" err="1" smtClean="0">
                <a:solidFill>
                  <a:srgbClr val="990033"/>
                </a:solidFill>
              </a:rPr>
              <a:t>There’something</a:t>
            </a:r>
            <a:r>
              <a:rPr lang="en-US" sz="1900" dirty="0" smtClean="0">
                <a:solidFill>
                  <a:srgbClr val="990033"/>
                </a:solidFill>
              </a:rPr>
              <a:t> else I’ve got to tell you</a:t>
            </a:r>
          </a:p>
          <a:p>
            <a:pPr>
              <a:buNone/>
            </a:pPr>
            <a:r>
              <a:rPr lang="en-US" sz="1900" b="1" dirty="0" smtClean="0"/>
              <a:t>Informal set phrases</a:t>
            </a:r>
          </a:p>
          <a:p>
            <a:pPr>
              <a:buNone/>
            </a:pPr>
            <a:r>
              <a:rPr lang="ru-RU" sz="1900" dirty="0" smtClean="0">
                <a:solidFill>
                  <a:srgbClr val="990033"/>
                </a:solidFill>
              </a:rPr>
              <a:t>                 </a:t>
            </a:r>
            <a:r>
              <a:rPr lang="en-US" sz="1900" dirty="0" smtClean="0">
                <a:solidFill>
                  <a:srgbClr val="990033"/>
                </a:solidFill>
              </a:rPr>
              <a:t>Thank you for your letter</a:t>
            </a:r>
          </a:p>
          <a:p>
            <a:pPr>
              <a:buNone/>
            </a:pPr>
            <a:r>
              <a:rPr lang="en-US" sz="1900" b="1" dirty="0" smtClean="0"/>
              <a:t>Informal greetings in letters</a:t>
            </a:r>
          </a:p>
          <a:p>
            <a:pPr>
              <a:buNone/>
            </a:pPr>
            <a:r>
              <a:rPr lang="ru-RU" sz="1900" dirty="0" smtClean="0">
                <a:solidFill>
                  <a:srgbClr val="990033"/>
                </a:solidFill>
              </a:rPr>
              <a:t>                  </a:t>
            </a:r>
            <a:r>
              <a:rPr lang="en-US" sz="1900" dirty="0" smtClean="0">
                <a:solidFill>
                  <a:srgbClr val="990033"/>
                </a:solidFill>
              </a:rPr>
              <a:t>Dear  Sam</a:t>
            </a:r>
          </a:p>
          <a:p>
            <a:pPr>
              <a:buNone/>
            </a:pPr>
            <a:r>
              <a:rPr lang="en-US" sz="1900" b="1" dirty="0" smtClean="0"/>
              <a:t>Incomplete sentences</a:t>
            </a:r>
          </a:p>
          <a:p>
            <a:pPr>
              <a:buNone/>
            </a:pPr>
            <a:r>
              <a:rPr lang="ru-RU" sz="1900" dirty="0" smtClean="0">
                <a:solidFill>
                  <a:srgbClr val="990033"/>
                </a:solidFill>
              </a:rPr>
              <a:t>                  </a:t>
            </a:r>
            <a:r>
              <a:rPr lang="en-US" sz="1900" dirty="0" smtClean="0">
                <a:solidFill>
                  <a:srgbClr val="990033"/>
                </a:solidFill>
              </a:rPr>
              <a:t>Great news about your brother</a:t>
            </a:r>
          </a:p>
          <a:p>
            <a:pPr>
              <a:buNone/>
            </a:pPr>
            <a:r>
              <a:rPr lang="en-US" sz="1900" b="1" dirty="0" smtClean="0"/>
              <a:t>Phrasal verbs</a:t>
            </a:r>
          </a:p>
          <a:p>
            <a:pPr>
              <a:buNone/>
            </a:pPr>
            <a:r>
              <a:rPr lang="ru-RU" sz="1900" dirty="0" smtClean="0">
                <a:solidFill>
                  <a:srgbClr val="990033"/>
                </a:solidFill>
              </a:rPr>
              <a:t>                  </a:t>
            </a:r>
            <a:r>
              <a:rPr lang="en-US" sz="1900" dirty="0" smtClean="0">
                <a:solidFill>
                  <a:srgbClr val="990033"/>
                </a:solidFill>
              </a:rPr>
              <a:t>‘go on’ instead of continue’</a:t>
            </a:r>
          </a:p>
          <a:p>
            <a:pPr>
              <a:buNone/>
            </a:pPr>
            <a:r>
              <a:rPr lang="en-US" sz="1900" b="1" dirty="0" smtClean="0"/>
              <a:t>Informal connecting words</a:t>
            </a:r>
          </a:p>
          <a:p>
            <a:pPr>
              <a:buNone/>
            </a:pPr>
            <a:r>
              <a:rPr lang="ru-RU" sz="1900" dirty="0" smtClean="0">
                <a:solidFill>
                  <a:srgbClr val="990033"/>
                </a:solidFill>
              </a:rPr>
              <a:t>                  </a:t>
            </a:r>
            <a:r>
              <a:rPr lang="en-US" sz="1900" dirty="0" smtClean="0">
                <a:solidFill>
                  <a:srgbClr val="990033"/>
                </a:solidFill>
              </a:rPr>
              <a:t>Well, I think that’s all I wanted to say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20880" cy="1214422"/>
          </a:xfrm>
        </p:spPr>
        <p:txBody>
          <a:bodyPr>
            <a:noAutofit/>
          </a:bodyPr>
          <a:lstStyle/>
          <a:p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FORMAL WRITING EXAMPLES</a:t>
            </a:r>
            <a:endParaRPr lang="ru-RU" sz="40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9215502" cy="50260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100" b="1" dirty="0" smtClean="0"/>
              <a:t>No contractions</a:t>
            </a:r>
            <a:endParaRPr lang="en-US" sz="2100" dirty="0" smtClean="0"/>
          </a:p>
          <a:p>
            <a:pPr>
              <a:buNone/>
            </a:pPr>
            <a:r>
              <a:rPr lang="ru-RU" sz="2100" dirty="0" smtClean="0">
                <a:solidFill>
                  <a:srgbClr val="990033"/>
                </a:solidFill>
              </a:rPr>
              <a:t>            </a:t>
            </a:r>
            <a:r>
              <a:rPr lang="en-US" sz="2100" dirty="0" smtClean="0">
                <a:solidFill>
                  <a:srgbClr val="990033"/>
                </a:solidFill>
              </a:rPr>
              <a:t>I do not think there is an excuse for the treatment I received</a:t>
            </a:r>
          </a:p>
          <a:p>
            <a:pPr>
              <a:buNone/>
            </a:pPr>
            <a:r>
              <a:rPr lang="en-US" sz="2100" b="1" dirty="0" smtClean="0"/>
              <a:t>Formal set phrases</a:t>
            </a:r>
          </a:p>
          <a:p>
            <a:pPr>
              <a:buNone/>
            </a:pPr>
            <a:r>
              <a:rPr lang="ru-RU" sz="2100" dirty="0" smtClean="0">
                <a:solidFill>
                  <a:srgbClr val="990033"/>
                </a:solidFill>
              </a:rPr>
              <a:t>            </a:t>
            </a:r>
            <a:r>
              <a:rPr lang="en-US" sz="2100" dirty="0" smtClean="0">
                <a:solidFill>
                  <a:srgbClr val="990033"/>
                </a:solidFill>
              </a:rPr>
              <a:t>I look forward to hearing from you</a:t>
            </a:r>
          </a:p>
          <a:p>
            <a:pPr>
              <a:buNone/>
            </a:pPr>
            <a:r>
              <a:rPr lang="en-US" sz="2100" b="1" dirty="0" smtClean="0"/>
              <a:t>Formal greetings</a:t>
            </a:r>
          </a:p>
          <a:p>
            <a:pPr>
              <a:buNone/>
            </a:pPr>
            <a:r>
              <a:rPr lang="ru-RU" sz="2100" dirty="0" smtClean="0">
                <a:solidFill>
                  <a:srgbClr val="990033"/>
                </a:solidFill>
              </a:rPr>
              <a:t>            </a:t>
            </a:r>
            <a:r>
              <a:rPr lang="en-US" sz="2100" dirty="0" smtClean="0">
                <a:solidFill>
                  <a:srgbClr val="990033"/>
                </a:solidFill>
              </a:rPr>
              <a:t>Dear Sir, Madam, Dear </a:t>
            </a:r>
            <a:r>
              <a:rPr lang="en-US" sz="2100" dirty="0" err="1" smtClean="0">
                <a:solidFill>
                  <a:srgbClr val="990033"/>
                </a:solidFill>
              </a:rPr>
              <a:t>Mr</a:t>
            </a:r>
            <a:r>
              <a:rPr lang="en-US" sz="2100" dirty="0" smtClean="0">
                <a:solidFill>
                  <a:srgbClr val="990033"/>
                </a:solidFill>
              </a:rPr>
              <a:t>/</a:t>
            </a:r>
            <a:r>
              <a:rPr lang="en-US" sz="2100" dirty="0" err="1" smtClean="0">
                <a:solidFill>
                  <a:srgbClr val="990033"/>
                </a:solidFill>
              </a:rPr>
              <a:t>Mrs</a:t>
            </a:r>
            <a:endParaRPr lang="en-US" sz="2100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en-US" sz="2100" b="1" dirty="0" smtClean="0"/>
              <a:t>Complete sentences</a:t>
            </a:r>
          </a:p>
          <a:p>
            <a:pPr>
              <a:buNone/>
            </a:pPr>
            <a:r>
              <a:rPr lang="ru-RU" sz="2100" dirty="0" smtClean="0">
                <a:solidFill>
                  <a:srgbClr val="990033"/>
                </a:solidFill>
              </a:rPr>
              <a:t>            </a:t>
            </a:r>
            <a:r>
              <a:rPr lang="en-US" sz="2100" dirty="0" smtClean="0">
                <a:solidFill>
                  <a:srgbClr val="990033"/>
                </a:solidFill>
              </a:rPr>
              <a:t>We should consider redoing the shop window display</a:t>
            </a:r>
          </a:p>
          <a:p>
            <a:pPr>
              <a:buNone/>
            </a:pPr>
            <a:r>
              <a:rPr lang="en-US" sz="2100" b="1" dirty="0" smtClean="0"/>
              <a:t>Use of passive voice</a:t>
            </a:r>
          </a:p>
          <a:p>
            <a:pPr>
              <a:buNone/>
            </a:pPr>
            <a:r>
              <a:rPr lang="ru-RU" sz="2100" dirty="0" smtClean="0"/>
              <a:t>            </a:t>
            </a:r>
            <a:r>
              <a:rPr lang="en-US" sz="2100" dirty="0" smtClean="0">
                <a:solidFill>
                  <a:srgbClr val="990033"/>
                </a:solidFill>
              </a:rPr>
              <a:t>The local sport centers were opened in the last ten years</a:t>
            </a:r>
          </a:p>
          <a:p>
            <a:pPr>
              <a:buNone/>
            </a:pPr>
            <a:r>
              <a:rPr lang="en-US" sz="2100" b="1" dirty="0" smtClean="0"/>
              <a:t>Formal connecting words</a:t>
            </a:r>
          </a:p>
          <a:p>
            <a:pPr>
              <a:buNone/>
            </a:pPr>
            <a:r>
              <a:rPr lang="ru-RU" sz="2100" dirty="0" smtClean="0">
                <a:solidFill>
                  <a:srgbClr val="990033"/>
                </a:solidFill>
              </a:rPr>
              <a:t>            </a:t>
            </a:r>
            <a:r>
              <a:rPr lang="en-US" sz="2100" dirty="0" smtClean="0">
                <a:solidFill>
                  <a:srgbClr val="990033"/>
                </a:solidFill>
              </a:rPr>
              <a:t>In addition to this, many people feel that the police are underfunded</a:t>
            </a:r>
          </a:p>
          <a:p>
            <a:endParaRPr lang="ru-RU" sz="21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283152" cy="1214422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USEFUL  PHRASE  REFERENCE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14488"/>
            <a:ext cx="7972452" cy="4389120"/>
          </a:xfrm>
          <a:ln w="28575">
            <a:solidFill>
              <a:schemeClr val="accent2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			</a:t>
            </a:r>
            <a:r>
              <a:rPr lang="en-US" sz="2000" dirty="0" smtClean="0"/>
              <a:t>	</a:t>
            </a:r>
            <a:r>
              <a:rPr lang="en-US" sz="2000" b="1" u="sng" dirty="0" smtClean="0"/>
              <a:t>INFORMAL  LETTER</a:t>
            </a:r>
          </a:p>
          <a:p>
            <a:pPr>
              <a:buNone/>
            </a:pP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000" u="sng" dirty="0" smtClean="0"/>
              <a:t>Greetings   </a:t>
            </a:r>
            <a:r>
              <a:rPr lang="en-US" sz="2000" dirty="0" smtClean="0"/>
              <a:t>                      </a:t>
            </a:r>
            <a:r>
              <a:rPr lang="en-US" sz="2000" b="1" dirty="0" smtClean="0"/>
              <a:t>Dear +</a:t>
            </a:r>
            <a:r>
              <a:rPr lang="en-US" sz="2000" dirty="0" smtClean="0"/>
              <a:t> first name</a:t>
            </a:r>
            <a:endParaRPr lang="en-US" sz="2000" b="1" dirty="0" smtClean="0"/>
          </a:p>
          <a:p>
            <a:pPr>
              <a:buNone/>
            </a:pPr>
            <a:r>
              <a:rPr lang="en-US" sz="2000" u="sng" dirty="0" smtClean="0"/>
              <a:t>Asking about them</a:t>
            </a:r>
            <a:r>
              <a:rPr lang="en-US" sz="2000" dirty="0" smtClean="0"/>
              <a:t>         </a:t>
            </a:r>
            <a:r>
              <a:rPr lang="en-US" sz="2000" b="1" dirty="0" smtClean="0"/>
              <a:t>Hi! How are things? How’s it going?</a:t>
            </a: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Referring to the news</a:t>
            </a:r>
            <a:r>
              <a:rPr lang="en-US" sz="2000" dirty="0" smtClean="0"/>
              <a:t>     </a:t>
            </a:r>
            <a:r>
              <a:rPr lang="en-US" sz="2000" b="1" dirty="0" smtClean="0"/>
              <a:t>Great news about… Glad to hear that…</a:t>
            </a: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Giving news</a:t>
            </a:r>
            <a:r>
              <a:rPr lang="en-US" sz="2000" b="1" dirty="0" smtClean="0"/>
              <a:t>                      Listen, did I tell you… You’ll never believe</a:t>
            </a:r>
            <a:r>
              <a:rPr lang="ru-RU" sz="2000" b="1" dirty="0" smtClean="0"/>
              <a:t> </a:t>
            </a:r>
          </a:p>
          <a:p>
            <a:pPr>
              <a:buNone/>
            </a:pPr>
            <a:r>
              <a:rPr lang="ru-RU" sz="2000" b="1" dirty="0" smtClean="0"/>
              <a:t>                                          </a:t>
            </a:r>
            <a:r>
              <a:rPr lang="en-US" sz="2000" b="1" dirty="0" smtClean="0"/>
              <a:t> </a:t>
            </a:r>
            <a:r>
              <a:rPr lang="ru-RU" sz="2000" b="1" dirty="0" smtClean="0"/>
              <a:t> </a:t>
            </a:r>
            <a:r>
              <a:rPr lang="en-US" sz="2000" b="1" dirty="0" smtClean="0"/>
              <a:t>what…</a:t>
            </a:r>
            <a:endParaRPr lang="en-US" sz="2000" dirty="0" smtClean="0"/>
          </a:p>
          <a:p>
            <a:pPr>
              <a:buNone/>
            </a:pPr>
            <a:r>
              <a:rPr lang="en-US" sz="2000" u="sng" dirty="0" smtClean="0"/>
              <a:t>Making suggestions</a:t>
            </a:r>
            <a:r>
              <a:rPr lang="en-US" sz="2000" b="1" dirty="0" smtClean="0"/>
              <a:t>        Why don’t you..?  Maybe you could…</a:t>
            </a: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Closing expressions</a:t>
            </a:r>
            <a:r>
              <a:rPr lang="en-US" sz="2000" b="1" dirty="0" smtClean="0"/>
              <a:t>        Well, got to go now. See you soon.</a:t>
            </a: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Signing off</a:t>
            </a:r>
            <a:r>
              <a:rPr lang="en-US" sz="2000" b="1" dirty="0" smtClean="0"/>
              <a:t>                        Love,    Lots of love,    Yours,</a:t>
            </a: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Name</a:t>
            </a:r>
            <a:r>
              <a:rPr lang="en-US" sz="2000" b="1" dirty="0" smtClean="0"/>
              <a:t>                                 your first name</a:t>
            </a:r>
            <a:endParaRPr lang="ru-RU" sz="2000" u="sng" dirty="0"/>
          </a:p>
        </p:txBody>
      </p:sp>
      <p:pic>
        <p:nvPicPr>
          <p:cNvPr id="5" name="Picture 3" descr="C:\Users\11\Pictures\Новая папка\in-wri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5572140"/>
            <a:ext cx="928683" cy="11144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355160" cy="1214422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USEFUL  PHRASE  REFERENCE</a:t>
            </a:r>
            <a:endParaRPr lang="ru-RU" sz="3600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7858180" cy="4714908"/>
          </a:xfrm>
          <a:ln w="19050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			</a:t>
            </a:r>
            <a:r>
              <a:rPr lang="en-US" sz="2200" b="1" dirty="0" smtClean="0"/>
              <a:t>    </a:t>
            </a:r>
            <a:r>
              <a:rPr lang="en-US" sz="2200" b="1" u="sng" dirty="0" smtClean="0"/>
              <a:t>FORMAL  LETTER</a:t>
            </a:r>
            <a:endParaRPr lang="ru-RU" sz="2200" b="1" u="sng" dirty="0" smtClean="0"/>
          </a:p>
          <a:p>
            <a:pPr>
              <a:buNone/>
            </a:pPr>
            <a:endParaRPr lang="en-US" sz="2000" b="1" i="1" u="sng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sz="2000" u="sng" dirty="0" smtClean="0"/>
              <a:t>Greeting</a:t>
            </a:r>
            <a:r>
              <a:rPr lang="en-US" sz="2000" b="1" dirty="0" smtClean="0"/>
              <a:t>                                 </a:t>
            </a:r>
            <a:r>
              <a:rPr lang="en-US" sz="2000" dirty="0" smtClean="0"/>
              <a:t>name unknown: </a:t>
            </a:r>
            <a:r>
              <a:rPr lang="en-US" sz="2000" b="1" dirty="0" smtClean="0"/>
              <a:t>Dear Sir/Madam</a:t>
            </a:r>
            <a:endParaRPr lang="en-US" sz="2000" u="sng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name known: </a:t>
            </a:r>
            <a:r>
              <a:rPr lang="en-US" sz="2000" b="1" dirty="0" smtClean="0"/>
              <a:t>Dear Mr../Dear </a:t>
            </a:r>
            <a:r>
              <a:rPr lang="en-US" sz="2000" b="1" dirty="0" err="1" smtClean="0"/>
              <a:t>Mrs</a:t>
            </a:r>
            <a:r>
              <a:rPr lang="en-US" sz="2000" b="1" dirty="0" smtClean="0"/>
              <a:t>…/Dear Ms…</a:t>
            </a:r>
            <a:endParaRPr lang="en-US" sz="2000" dirty="0" smtClean="0"/>
          </a:p>
          <a:p>
            <a:pPr>
              <a:buNone/>
            </a:pPr>
            <a:r>
              <a:rPr lang="en-US" sz="2000" u="sng" dirty="0" smtClean="0"/>
              <a:t>Reason for writing</a:t>
            </a:r>
            <a:r>
              <a:rPr lang="en-US" sz="2000" b="1" dirty="0" smtClean="0"/>
              <a:t>               I am writing to.. I am writing with regards to…</a:t>
            </a:r>
            <a:endParaRPr lang="en-US" sz="2000" u="sng" dirty="0" smtClean="0"/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Asking questions</a:t>
            </a:r>
            <a:r>
              <a:rPr lang="en-US" sz="2000" b="1" dirty="0" smtClean="0"/>
              <a:t>                 I would be grateful if..  I wonder if you could…</a:t>
            </a:r>
            <a:endParaRPr lang="en-US" sz="2000" u="sng" dirty="0" smtClean="0"/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Referring to their letter</a:t>
            </a:r>
            <a:r>
              <a:rPr lang="en-US" sz="2000" b="1" dirty="0" smtClean="0"/>
              <a:t>      As you started in your letter..  </a:t>
            </a:r>
          </a:p>
          <a:p>
            <a:pPr>
              <a:buNone/>
            </a:pPr>
            <a:r>
              <a:rPr lang="en-US" sz="2000" b="1" dirty="0" smtClean="0"/>
              <a:t>                                               Regarding/Concerning..</a:t>
            </a:r>
            <a:endParaRPr lang="en-US" sz="2000" u="sng" dirty="0" smtClean="0"/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Closing expressions</a:t>
            </a:r>
            <a:r>
              <a:rPr lang="en-US" sz="2000" b="1" dirty="0" smtClean="0"/>
              <a:t>             I look forward to hearing from you.</a:t>
            </a:r>
            <a:endParaRPr lang="en-US" sz="2000" u="sng" dirty="0" smtClean="0"/>
          </a:p>
          <a:p>
            <a:pPr>
              <a:buNone/>
            </a:pP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Signing off</a:t>
            </a:r>
            <a:r>
              <a:rPr lang="en-US" sz="2000" b="1" dirty="0" smtClean="0"/>
              <a:t>                             </a:t>
            </a:r>
            <a:r>
              <a:rPr lang="en-US" sz="2000" dirty="0" smtClean="0"/>
              <a:t>If Dear + name :</a:t>
            </a:r>
            <a:r>
              <a:rPr lang="en-US" sz="2000" b="1" dirty="0" smtClean="0"/>
              <a:t>Yours sincerely,  </a:t>
            </a:r>
            <a:r>
              <a:rPr lang="en-US" sz="2000" dirty="0" smtClean="0"/>
              <a:t>if Dear Sir/Madam:</a:t>
            </a:r>
            <a:endParaRPr lang="en-US" sz="2000" u="sng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</a:t>
            </a:r>
            <a:r>
              <a:rPr lang="en-US" sz="2000" b="1" dirty="0" smtClean="0"/>
              <a:t>Yours faithfully,  </a:t>
            </a:r>
            <a:r>
              <a:rPr lang="en-US" sz="2000" dirty="0" err="1" smtClean="0"/>
              <a:t>Dear+name</a:t>
            </a:r>
            <a:r>
              <a:rPr lang="en-US" sz="2000" dirty="0" smtClean="0"/>
              <a:t>: </a:t>
            </a:r>
            <a:r>
              <a:rPr lang="en-US" sz="2000" b="1" dirty="0" smtClean="0"/>
              <a:t>Yours</a:t>
            </a:r>
            <a:endParaRPr lang="en-US" sz="2000" u="sng" dirty="0" smtClean="0"/>
          </a:p>
          <a:p>
            <a:pPr>
              <a:buNone/>
            </a:pPr>
            <a:r>
              <a:rPr lang="en-US" sz="2000" u="sng" dirty="0" smtClean="0"/>
              <a:t>Name</a:t>
            </a:r>
            <a:r>
              <a:rPr lang="en-US" sz="2000" dirty="0" smtClean="0"/>
              <a:t>                                     your first name + surname</a:t>
            </a:r>
            <a:endParaRPr lang="ru-RU" sz="20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57166"/>
            <a:ext cx="7139136" cy="928694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USEFUL  PHRASE  REFERENCES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56792"/>
            <a:ext cx="7929618" cy="5040560"/>
          </a:xfr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 smtClean="0"/>
              <a:t>                              </a:t>
            </a:r>
            <a:r>
              <a:rPr lang="ru-RU" sz="2000" b="1" dirty="0" smtClean="0"/>
              <a:t>     </a:t>
            </a:r>
            <a:r>
              <a:rPr lang="en-US" sz="2000" b="1" dirty="0" smtClean="0"/>
              <a:t>    </a:t>
            </a:r>
            <a:r>
              <a:rPr lang="en-US" sz="2000" b="1" u="sng" dirty="0" smtClean="0"/>
              <a:t>   LETTER   OF   APPLICATION</a:t>
            </a:r>
          </a:p>
          <a:p>
            <a:endParaRPr lang="en-US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ru-RU" sz="2000" b="1" u="sng" dirty="0" smtClean="0"/>
              <a:t> </a:t>
            </a:r>
            <a:r>
              <a:rPr lang="en-US" sz="2000" b="1" u="sng" dirty="0" smtClean="0"/>
              <a:t>Greeting</a:t>
            </a:r>
            <a:r>
              <a:rPr lang="en-US" sz="2000" dirty="0" smtClean="0"/>
              <a:t>                        name unknown: </a:t>
            </a:r>
            <a:r>
              <a:rPr lang="en-US" sz="2000" b="1" dirty="0" smtClean="0"/>
              <a:t>Dear Sir/Madam</a:t>
            </a:r>
            <a:endParaRPr lang="en-US" sz="2000" b="1" u="sng" dirty="0" smtClean="0"/>
          </a:p>
          <a:p>
            <a:pPr>
              <a:buNone/>
            </a:pPr>
            <a:r>
              <a:rPr lang="en-US" sz="2000" dirty="0" smtClean="0"/>
              <a:t>                                     </a:t>
            </a:r>
            <a:r>
              <a:rPr lang="ru-RU" sz="2000" dirty="0" smtClean="0"/>
              <a:t>    </a:t>
            </a:r>
            <a:r>
              <a:rPr lang="en-US" sz="2000" dirty="0" smtClean="0"/>
              <a:t>name known: </a:t>
            </a:r>
            <a:r>
              <a:rPr lang="en-US" sz="2000" b="1" dirty="0" smtClean="0"/>
              <a:t>Dear Mr../Dear Mrs../Dear Ms +</a:t>
            </a:r>
            <a:r>
              <a:rPr lang="en-US" sz="2000" dirty="0" smtClean="0"/>
              <a:t>name</a:t>
            </a:r>
            <a:endParaRPr lang="en-US" sz="2000" b="1" u="sng" dirty="0" smtClean="0"/>
          </a:p>
          <a:p>
            <a:pPr>
              <a:buNone/>
            </a:pPr>
            <a:r>
              <a:rPr lang="en-US" sz="2000" b="1" u="sng" dirty="0" smtClean="0"/>
              <a:t>Reason for writing</a:t>
            </a:r>
            <a:r>
              <a:rPr lang="en-US" sz="2000" dirty="0" smtClean="0"/>
              <a:t>      </a:t>
            </a:r>
            <a:r>
              <a:rPr lang="ru-RU" sz="2000" dirty="0" smtClean="0"/>
              <a:t> </a:t>
            </a:r>
            <a:r>
              <a:rPr lang="en-US" sz="2000" b="1" dirty="0" smtClean="0"/>
              <a:t>I am writing to apply for the post/position of</a:t>
            </a:r>
            <a:endParaRPr lang="en-US" sz="2000" b="1" u="sng" dirty="0" smtClean="0"/>
          </a:p>
          <a:p>
            <a:pPr>
              <a:buNone/>
            </a:pPr>
            <a:r>
              <a:rPr lang="en-US" sz="2000" b="1" dirty="0" smtClean="0"/>
              <a:t>                                      </a:t>
            </a:r>
            <a:r>
              <a:rPr lang="ru-RU" sz="2000" b="1" dirty="0" smtClean="0"/>
              <a:t>  </a:t>
            </a:r>
            <a:r>
              <a:rPr lang="en-US" sz="2000" b="1" dirty="0" smtClean="0"/>
              <a:t> I am writing with reference to your advertisement,</a:t>
            </a:r>
          </a:p>
          <a:p>
            <a:pPr>
              <a:buNone/>
            </a:pPr>
            <a:r>
              <a:rPr lang="en-US" sz="2000" b="1" dirty="0" smtClean="0"/>
              <a:t>                                      </a:t>
            </a:r>
            <a:r>
              <a:rPr lang="ru-RU" sz="2000" b="1" dirty="0" smtClean="0"/>
              <a:t> </a:t>
            </a:r>
            <a:r>
              <a:rPr lang="en-US" sz="2000" b="1" dirty="0" smtClean="0"/>
              <a:t>  which I saw…</a:t>
            </a:r>
          </a:p>
          <a:p>
            <a:pPr>
              <a:buNone/>
            </a:pPr>
            <a:r>
              <a:rPr lang="en-US" sz="2000" b="1" u="sng" dirty="0" smtClean="0"/>
              <a:t>Your experience</a:t>
            </a:r>
            <a:r>
              <a:rPr lang="en-US" sz="2000" b="1" dirty="0" smtClean="0"/>
              <a:t>         </a:t>
            </a:r>
            <a:r>
              <a:rPr lang="ru-RU" sz="2000" b="1" dirty="0" smtClean="0"/>
              <a:t> </a:t>
            </a:r>
            <a:r>
              <a:rPr lang="en-US" sz="2000" b="1" dirty="0" smtClean="0"/>
              <a:t> I gained some experience…My qualification include..</a:t>
            </a:r>
            <a:endParaRPr lang="en-US" sz="2000" b="1" u="sng" dirty="0" smtClean="0"/>
          </a:p>
          <a:p>
            <a:pPr>
              <a:buNone/>
            </a:pPr>
            <a:r>
              <a:rPr lang="en-US" sz="2000" b="1" u="sng" dirty="0" smtClean="0"/>
              <a:t>CV</a:t>
            </a:r>
            <a:r>
              <a:rPr lang="en-US" sz="2000" b="1" dirty="0" smtClean="0"/>
              <a:t>                                  </a:t>
            </a:r>
            <a:r>
              <a:rPr lang="ru-RU" sz="2000" b="1" dirty="0" smtClean="0"/>
              <a:t> </a:t>
            </a:r>
            <a:r>
              <a:rPr lang="en-US" sz="2000" b="1" dirty="0" smtClean="0"/>
              <a:t> Please find attached my CV…</a:t>
            </a:r>
            <a:endParaRPr lang="en-US" sz="2000" b="1" u="sng" dirty="0" smtClean="0"/>
          </a:p>
          <a:p>
            <a:pPr>
              <a:buNone/>
            </a:pPr>
            <a:r>
              <a:rPr lang="en-US" sz="2000" b="1" u="sng" dirty="0" smtClean="0"/>
              <a:t>Closing expressions</a:t>
            </a:r>
            <a:r>
              <a:rPr lang="en-US" sz="2000" b="1" dirty="0" smtClean="0"/>
              <a:t>    I look forward to hearing from you. Please do not 		           </a:t>
            </a:r>
            <a:r>
              <a:rPr lang="ru-RU" sz="2000" b="1" dirty="0" smtClean="0"/>
              <a:t>            </a:t>
            </a:r>
            <a:r>
              <a:rPr lang="en-US" sz="2000" b="1" dirty="0" smtClean="0"/>
              <a:t> hesitate to contact me if… </a:t>
            </a:r>
            <a:endParaRPr lang="en-US" sz="2000" b="1" u="sng" dirty="0" smtClean="0"/>
          </a:p>
          <a:p>
            <a:endParaRPr lang="en-US" sz="2000" b="1" u="sng" dirty="0" smtClean="0"/>
          </a:p>
          <a:p>
            <a:pPr>
              <a:buNone/>
            </a:pPr>
            <a:r>
              <a:rPr lang="en-US" sz="2000" b="1" u="sng" dirty="0" smtClean="0"/>
              <a:t>Signing off</a:t>
            </a:r>
            <a:r>
              <a:rPr lang="en-US" sz="2000" b="1" dirty="0" smtClean="0"/>
              <a:t>                  </a:t>
            </a:r>
            <a:r>
              <a:rPr lang="ru-RU" sz="2000" b="1" dirty="0" smtClean="0"/>
              <a:t> </a:t>
            </a:r>
            <a:r>
              <a:rPr lang="en-US" sz="2000" b="1" dirty="0" smtClean="0"/>
              <a:t>  </a:t>
            </a:r>
            <a:r>
              <a:rPr lang="en-US" sz="2000" dirty="0" smtClean="0"/>
              <a:t>if Dear=name: </a:t>
            </a:r>
            <a:r>
              <a:rPr lang="en-US" sz="2000" b="1" dirty="0" smtClean="0"/>
              <a:t>Your sincerely, </a:t>
            </a:r>
            <a:r>
              <a:rPr lang="en-US" sz="2000" dirty="0" smtClean="0"/>
              <a:t>if Dear Sir/Madam: </a:t>
            </a:r>
            <a:endParaRPr lang="en-US" sz="2000" u="sng" dirty="0" smtClean="0"/>
          </a:p>
          <a:p>
            <a:pPr>
              <a:buNone/>
            </a:pPr>
            <a:r>
              <a:rPr lang="en-US" sz="2000" b="1" dirty="0" smtClean="0"/>
              <a:t>                                        Yours faithfully, </a:t>
            </a:r>
            <a:r>
              <a:rPr lang="en-US" sz="2000" dirty="0" smtClean="0"/>
              <a:t>Dear+=</a:t>
            </a:r>
            <a:r>
              <a:rPr lang="en-US" sz="2000" dirty="0" err="1" smtClean="0"/>
              <a:t>name:</a:t>
            </a:r>
            <a:r>
              <a:rPr lang="en-US" sz="2000" b="1" dirty="0" err="1" smtClean="0"/>
              <a:t>Yours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b="1" u="sng" dirty="0" smtClean="0"/>
              <a:t>Name</a:t>
            </a:r>
            <a:r>
              <a:rPr lang="en-US" sz="2000" b="1" dirty="0" smtClean="0"/>
              <a:t>                             </a:t>
            </a:r>
            <a:r>
              <a:rPr lang="en-US" sz="2000" dirty="0" smtClean="0"/>
              <a:t>your first name + surname</a:t>
            </a:r>
            <a:endParaRPr lang="ru-RU" sz="2000" b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0"/>
            <a:ext cx="5626968" cy="836712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A  </a:t>
            </a:r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LETTER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 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478114" cy="5832648"/>
          </a:xfrm>
        </p:spPr>
        <p:txBody>
          <a:bodyPr>
            <a:normAutofit lnSpcReduction="10000"/>
          </a:bodyPr>
          <a:lstStyle/>
          <a:p>
            <a:endParaRPr lang="en-US" sz="1800" i="1" dirty="0" smtClean="0"/>
          </a:p>
          <a:p>
            <a:endParaRPr lang="en-US" sz="1800" i="1" dirty="0" smtClean="0"/>
          </a:p>
          <a:p>
            <a:pPr>
              <a:buNone/>
            </a:pPr>
            <a:r>
              <a:rPr lang="en-US" sz="2200" i="1" dirty="0" smtClean="0"/>
              <a:t>         </a:t>
            </a:r>
            <a:r>
              <a:rPr lang="ru-RU" sz="2200" i="1" dirty="0" smtClean="0"/>
              <a:t>   </a:t>
            </a:r>
            <a:r>
              <a:rPr lang="en-US" sz="2200" i="1" dirty="0" smtClean="0"/>
              <a:t>  Dear </a:t>
            </a:r>
            <a:r>
              <a:rPr lang="en-US" sz="2200" i="1" dirty="0" err="1" smtClean="0"/>
              <a:t>Rudik</a:t>
            </a:r>
            <a:r>
              <a:rPr lang="en-US" sz="2200" i="1" dirty="0" smtClean="0"/>
              <a:t>,</a:t>
            </a:r>
          </a:p>
          <a:p>
            <a:endParaRPr lang="en-US" sz="500" i="1" dirty="0" smtClean="0"/>
          </a:p>
          <a:p>
            <a:pPr algn="just">
              <a:buNone/>
            </a:pPr>
            <a:r>
              <a:rPr lang="en-US" sz="2200" i="1" dirty="0" smtClean="0"/>
              <a:t>     	</a:t>
            </a:r>
            <a:r>
              <a:rPr lang="en-US" sz="2300" i="1" dirty="0" smtClean="0"/>
              <a:t>Thanks for your letter. Cambridge sounds great! I’m really glad you’ve having a good time. We all miss you here.</a:t>
            </a:r>
          </a:p>
          <a:p>
            <a:pPr algn="just">
              <a:buNone/>
            </a:pPr>
            <a:r>
              <a:rPr lang="en-US" sz="2300" i="1" dirty="0" smtClean="0"/>
              <a:t>     	 Yeah, buying a computer sounds a very good idea. It’s a much better idea getting a laptop, as it’s so easy to carry around.</a:t>
            </a:r>
          </a:p>
          <a:p>
            <a:pPr algn="just">
              <a:buNone/>
            </a:pPr>
            <a:r>
              <a:rPr lang="en-US" sz="2300" i="1" dirty="0" smtClean="0"/>
              <a:t>     	 Also, if you’re going to be using it for essays, you’ll definitely need a word processor and printer. You’d have to pay extra for them. </a:t>
            </a:r>
          </a:p>
          <a:p>
            <a:pPr algn="just">
              <a:buNone/>
            </a:pPr>
            <a:r>
              <a:rPr lang="en-US" sz="2300" i="1" dirty="0" smtClean="0"/>
              <a:t>   		  Anyway, that’s what  think. Let me know which one you decide to get. Happy shopping! So, take care, work hard (but not to hard) and see you soon. </a:t>
            </a:r>
          </a:p>
          <a:p>
            <a:endParaRPr lang="en-US" sz="500" i="1" dirty="0" smtClean="0"/>
          </a:p>
          <a:p>
            <a:pPr>
              <a:buNone/>
            </a:pPr>
            <a:r>
              <a:rPr lang="en-US" sz="2200" i="1" dirty="0" smtClean="0"/>
              <a:t>                Bye!</a:t>
            </a:r>
          </a:p>
          <a:p>
            <a:pPr>
              <a:buNone/>
            </a:pPr>
            <a:r>
              <a:rPr lang="en-US" sz="2200" i="1" dirty="0" smtClean="0"/>
              <a:t>                Emma</a:t>
            </a:r>
            <a:endParaRPr lang="ru-RU" sz="2200" i="1" dirty="0"/>
          </a:p>
        </p:txBody>
      </p:sp>
      <p:pic>
        <p:nvPicPr>
          <p:cNvPr id="4" name="Picture 3" descr="C:\Users\11\Pictures\Новая папка\in-wri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5572140"/>
            <a:ext cx="928683" cy="11144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0"/>
            <a:ext cx="5698976" cy="980728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</a:rPr>
              <a:t>A  LETTTER</a:t>
            </a:r>
            <a:endParaRPr lang="ru-RU" sz="4000" b="1" i="1" dirty="0">
              <a:solidFill>
                <a:schemeClr val="accent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805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/>
              <a:t>     </a:t>
            </a:r>
            <a:r>
              <a:rPr lang="ru-RU" sz="1800" dirty="0" smtClean="0"/>
              <a:t>            </a:t>
            </a:r>
            <a:r>
              <a:rPr lang="en-US" sz="2200" dirty="0" smtClean="0"/>
              <a:t>Dear Ms Turner,</a:t>
            </a:r>
            <a:endParaRPr lang="ru-RU" sz="2200" dirty="0" smtClean="0"/>
          </a:p>
          <a:p>
            <a:pPr>
              <a:buNone/>
            </a:pPr>
            <a:endParaRPr lang="en-US" sz="200" dirty="0" smtClean="0"/>
          </a:p>
          <a:p>
            <a:pPr algn="just">
              <a:buNone/>
            </a:pPr>
            <a:r>
              <a:rPr lang="en-US" sz="2200" dirty="0" smtClean="0"/>
              <a:t>		</a:t>
            </a:r>
            <a:r>
              <a:rPr lang="ru-RU" sz="2200" dirty="0" smtClean="0"/>
              <a:t> </a:t>
            </a:r>
            <a:r>
              <a:rPr lang="en-US" sz="2200" dirty="0" smtClean="0"/>
              <a:t>I am writing in response to your advertisement for tour guides, which I read in the ‘Reporter’ on 11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June. I would like to apply for one of the advertised positions.</a:t>
            </a:r>
          </a:p>
          <a:p>
            <a:pPr algn="just">
              <a:buNone/>
            </a:pPr>
            <a:r>
              <a:rPr lang="en-US" sz="2200" dirty="0" smtClean="0"/>
              <a:t> 		</a:t>
            </a:r>
            <a:r>
              <a:rPr lang="ru-RU" sz="2200" dirty="0" smtClean="0"/>
              <a:t> </a:t>
            </a:r>
            <a:r>
              <a:rPr lang="en-US" sz="2200" dirty="0" smtClean="0"/>
              <a:t>I am very interested </a:t>
            </a:r>
            <a:r>
              <a:rPr lang="en-US" sz="2200" dirty="0" err="1" smtClean="0"/>
              <a:t>ib</a:t>
            </a:r>
            <a:r>
              <a:rPr lang="en-US" sz="2200" dirty="0" smtClean="0"/>
              <a:t> modern art and would welcome the opportunity to inform visitors to the gallery. I have previously worked in a local museum, as you can see from my attached CV.</a:t>
            </a:r>
          </a:p>
          <a:p>
            <a:pPr algn="just">
              <a:buNone/>
            </a:pPr>
            <a:r>
              <a:rPr lang="en-US" sz="2200" dirty="0" smtClean="0"/>
              <a:t>		</a:t>
            </a:r>
            <a:r>
              <a:rPr lang="ru-RU" sz="2200" dirty="0" smtClean="0"/>
              <a:t> </a:t>
            </a:r>
            <a:r>
              <a:rPr lang="en-US" sz="2200" dirty="0" smtClean="0"/>
              <a:t>I also believe I have the personal qualities and qualifications necessary for this position. I speak French as my first language and recently passed the Cambridge First Certificate in English examination with ‘A’ grade. </a:t>
            </a:r>
          </a:p>
          <a:p>
            <a:pPr algn="just">
              <a:buNone/>
            </a:pPr>
            <a:r>
              <a:rPr lang="en-US" sz="2200" dirty="0" smtClean="0"/>
              <a:t>		 Should you require any further information, please do not hesitate to contact me. I am available for interview at your convenience.</a:t>
            </a:r>
          </a:p>
          <a:p>
            <a:pPr>
              <a:buNone/>
            </a:pPr>
            <a:r>
              <a:rPr lang="en-US" sz="2200" dirty="0" smtClean="0"/>
              <a:t>                Yours sincerely,</a:t>
            </a:r>
          </a:p>
          <a:p>
            <a:pPr>
              <a:buNone/>
            </a:pPr>
            <a:r>
              <a:rPr lang="en-US" sz="2200" dirty="0" smtClean="0"/>
              <a:t>                Paul  Bishop</a:t>
            </a:r>
          </a:p>
          <a:p>
            <a:endParaRPr lang="ru-RU" sz="1800" dirty="0"/>
          </a:p>
        </p:txBody>
      </p:sp>
      <p:pic>
        <p:nvPicPr>
          <p:cNvPr id="3074" name="Picture 2" descr="C:\Users\11\Pictures\Новая папка\in-wri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5500702"/>
            <a:ext cx="928689" cy="11144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752</TotalTime>
  <Words>635</Words>
  <Application>Microsoft Office PowerPoint</Application>
  <PresentationFormat>Экран (4:3)</PresentationFormat>
  <Paragraphs>199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Слайд 1</vt:lpstr>
      <vt:lpstr>Слайд 2</vt:lpstr>
      <vt:lpstr>  INFORMAL WRITING EXAMPLES</vt:lpstr>
      <vt:lpstr>FORMAL WRITING EXAMPLES</vt:lpstr>
      <vt:lpstr>USEFUL  PHRASE  REFERENCE</vt:lpstr>
      <vt:lpstr>USEFUL  PHRASE  REFERENCE</vt:lpstr>
      <vt:lpstr>USEFUL  PHRASE  REFERENCES</vt:lpstr>
      <vt:lpstr>A  LETTER </vt:lpstr>
      <vt:lpstr>A  LETTTER</vt:lpstr>
      <vt:lpstr>A  FORMAL  LETTER</vt:lpstr>
      <vt:lpstr>CURRICULUM   VITAE </vt:lpstr>
      <vt:lpstr>Слайд 12</vt:lpstr>
      <vt:lpstr>Слайд 13</vt:lpstr>
      <vt:lpstr>A  LETTER  OF  APPLICATION</vt:lpstr>
      <vt:lpstr>Write a letter of application (100-150 words) choosing the                       following adverts</vt:lpstr>
      <vt:lpstr>CHECKING YOUR WRITING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AND INFORMAL LETTERS</dc:title>
  <dc:creator>Елена</dc:creator>
  <cp:lastModifiedBy>Елена</cp:lastModifiedBy>
  <cp:revision>84</cp:revision>
  <dcterms:created xsi:type="dcterms:W3CDTF">2010-11-12T16:52:39Z</dcterms:created>
  <dcterms:modified xsi:type="dcterms:W3CDTF">2012-07-18T08:10:32Z</dcterms:modified>
</cp:coreProperties>
</file>