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6AFA-4840-48A3-952C-A51F0579A6A8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84-7DDD-4044-8C39-01E3982966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9342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6AFA-4840-48A3-952C-A51F0579A6A8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84-7DDD-4044-8C39-01E3982966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8794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6AFA-4840-48A3-952C-A51F0579A6A8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84-7DDD-4044-8C39-01E3982966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275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6AFA-4840-48A3-952C-A51F0579A6A8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84-7DDD-4044-8C39-01E3982966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174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6AFA-4840-48A3-952C-A51F0579A6A8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84-7DDD-4044-8C39-01E3982966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765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6AFA-4840-48A3-952C-A51F0579A6A8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84-7DDD-4044-8C39-01E3982966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078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6AFA-4840-48A3-952C-A51F0579A6A8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84-7DDD-4044-8C39-01E3982966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8370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6AFA-4840-48A3-952C-A51F0579A6A8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84-7DDD-4044-8C39-01E3982966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8511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6AFA-4840-48A3-952C-A51F0579A6A8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84-7DDD-4044-8C39-01E3982966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0741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6AFA-4840-48A3-952C-A51F0579A6A8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84-7DDD-4044-8C39-01E3982966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923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6AFA-4840-48A3-952C-A51F0579A6A8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84-7DDD-4044-8C39-01E3982966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36690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86AFA-4840-48A3-952C-A51F0579A6A8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5AB84-7DDD-4044-8C39-01E3982966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6000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432048"/>
          </a:xfrm>
        </p:spPr>
        <p:txBody>
          <a:bodyPr>
            <a:noAutofit/>
          </a:bodyPr>
          <a:lstStyle/>
          <a:p>
            <a:r>
              <a:rPr lang="ar-IQ" sz="3200" dirty="0" smtClean="0"/>
              <a:t>المحاضرة الخامسة عشر( نواسخ الابتداء )</a:t>
            </a:r>
            <a:endParaRPr lang="ar-IQ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ar-IQ" dirty="0" smtClean="0">
                <a:solidFill>
                  <a:schemeClr val="tx1"/>
                </a:solidFill>
              </a:rPr>
              <a:t>ثانيا  : ان واخواتها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إن وأخواتها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إن وأخواتها أو الأحرف الناسخة أو الأحرف المشبهة بالفعل هي مجموعة الحروف التي تنصب المبتدأ وترفع الخبر وتدخل على الجمل الاسمية فقط فتنسخها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تنصب المبتدأ ويسمى اسمها.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ترفع الخبر ويسمى خبرها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أقسامها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إِنَّ: للتوكيد.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أَنَّ: للمصدرية.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كَأَنَّ: للتشبيه.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لكِنَّ: للاستدراك، ولا يمكن أن تُبتدأ بها الجملة.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لَيْتَ: للتمني.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لَعَلَّ: للترجي.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لا: النافية للجنس.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إن وأخواتها وكان وأخواتها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هناك فرقين أساسيين بين إن وأخواتها وكان وأخواتها وهما:</a:t>
            </a:r>
          </a:p>
          <a:p>
            <a:pPr algn="r"/>
            <a:endParaRPr lang="ar-IQ" dirty="0" smtClean="0">
              <a:solidFill>
                <a:schemeClr val="tx1"/>
              </a:solidFill>
            </a:endParaRP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إن وأخواتها حروف بينما كان وأخواتها أفعال.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إن وأخواتها تنصب المبتدأ ويُسمى اسمها وترفع الخبر ويُسمى خبرها بينما كان وأخواتها ترفع المبتدأ ويُسمى اسمها وتنصب الخبر ويُسمى خبرها.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أمثلة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إن العلمَ نورٌ.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3525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507288" cy="6552728"/>
          </a:xfrm>
        </p:spPr>
        <p:txBody>
          <a:bodyPr>
            <a:normAutofit fontScale="55000" lnSpcReduction="20000"/>
          </a:bodyPr>
          <a:lstStyle/>
          <a:p>
            <a:r>
              <a:rPr lang="ar-IQ" dirty="0" smtClean="0"/>
              <a:t>إن : حرف نصب واستقبال ومصدر مبني على الفتح يدخل على الجملة الاسمية فينصب المبتدأ اسما له ويرفع الخبر خبراً له </a:t>
            </a:r>
          </a:p>
          <a:p>
            <a:endParaRPr lang="ar-IQ" dirty="0" smtClean="0"/>
          </a:p>
          <a:p>
            <a:r>
              <a:rPr lang="ar-IQ" dirty="0" smtClean="0"/>
              <a:t>العلم : اسم إن منصوب وعلامة نصبه الفتحة الظاهرة. </a:t>
            </a:r>
          </a:p>
          <a:p>
            <a:r>
              <a:rPr lang="ar-IQ" dirty="0" smtClean="0"/>
              <a:t>نور : خبر إن مرفوع وعلامة رفعه الضمة الظاهرة.</a:t>
            </a:r>
          </a:p>
          <a:p>
            <a:endParaRPr lang="ar-IQ" dirty="0" smtClean="0"/>
          </a:p>
          <a:p>
            <a:r>
              <a:rPr lang="ar-IQ" dirty="0" smtClean="0"/>
              <a:t>كأن الجنديين أسدان.</a:t>
            </a:r>
          </a:p>
          <a:p>
            <a:r>
              <a:rPr lang="ar-IQ" dirty="0" smtClean="0"/>
              <a:t>كأن : حرف تشبيه و نصب مبني على الفتح.</a:t>
            </a:r>
          </a:p>
          <a:p>
            <a:r>
              <a:rPr lang="ar-IQ" dirty="0" smtClean="0"/>
              <a:t>الجنديين : اسم كأن منصوب وعلامة نصبه الياء لأنه مثنى.</a:t>
            </a:r>
          </a:p>
          <a:p>
            <a:r>
              <a:rPr lang="ar-IQ" dirty="0" smtClean="0"/>
              <a:t>أسدان : خبر كأن مرفوع وعلامة رفعه الألف لأنه مثنى.</a:t>
            </a:r>
          </a:p>
          <a:p>
            <a:endParaRPr lang="ar-IQ" dirty="0" smtClean="0"/>
          </a:p>
          <a:p>
            <a:r>
              <a:rPr lang="ar-IQ" dirty="0" smtClean="0"/>
              <a:t>ليت المدعوين مسرورون.</a:t>
            </a:r>
          </a:p>
          <a:p>
            <a:r>
              <a:rPr lang="ar-IQ" dirty="0" smtClean="0"/>
              <a:t>ليت : حرف ناسخ مبني على الفتح ينصب المبتدأ ويرفع الخبر.</a:t>
            </a:r>
          </a:p>
          <a:p>
            <a:r>
              <a:rPr lang="ar-IQ" dirty="0" smtClean="0"/>
              <a:t>المدعوين : اسم ليت منصوب وعلامة نصبه الياء ؛ لأنه جمع مذكر سالم.</a:t>
            </a:r>
          </a:p>
          <a:p>
            <a:r>
              <a:rPr lang="ar-IQ" dirty="0" smtClean="0"/>
              <a:t>مسرورون : خبر ليت مرفوع وعلامة رفعه الواو ؛ لأنه جمع مذكر سالم.</a:t>
            </a:r>
          </a:p>
          <a:p>
            <a:endParaRPr lang="ar-IQ" dirty="0" smtClean="0"/>
          </a:p>
          <a:p>
            <a:r>
              <a:rPr lang="ar-IQ" dirty="0" smtClean="0"/>
              <a:t>لا رجل خائن في الوطن.</a:t>
            </a:r>
          </a:p>
          <a:p>
            <a:r>
              <a:rPr lang="ar-IQ" dirty="0" smtClean="0"/>
              <a:t>لا : حرف ناسخ ينصب المبتدأ ويرفع الخبر.</a:t>
            </a:r>
          </a:p>
          <a:p>
            <a:r>
              <a:rPr lang="ar-IQ" dirty="0" smtClean="0"/>
              <a:t>رجل: اسم لا النافية للجنس منصوب وعلامة نصبه الفتحة الظاهرة ؛ لأنه لم يوجد إحدى حروف العلة.</a:t>
            </a:r>
          </a:p>
          <a:p>
            <a:r>
              <a:rPr lang="ar-IQ" dirty="0" smtClean="0"/>
              <a:t>خائن : خبر لا النافية للجنس مرفوع وعلامة رفعه الضمة</a:t>
            </a:r>
          </a:p>
          <a:p>
            <a:r>
              <a:rPr lang="ar-IQ" dirty="0" smtClean="0"/>
              <a:t>في : حرف الجر تفيد المكان.</a:t>
            </a:r>
          </a:p>
          <a:p>
            <a:r>
              <a:rPr lang="ar-IQ" dirty="0" smtClean="0"/>
              <a:t>الوطن: اسم المجرور وعلامة جره الكسرة الظاهرة.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4771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8640"/>
            <a:ext cx="8640960" cy="6513587"/>
          </a:xfrm>
        </p:spPr>
        <p:txBody>
          <a:bodyPr>
            <a:normAutofit fontScale="55000" lnSpcReduction="20000"/>
          </a:bodyPr>
          <a:lstStyle/>
          <a:p>
            <a:r>
              <a:rPr lang="ar-IQ" dirty="0" smtClean="0"/>
              <a:t>قواعد</a:t>
            </a:r>
          </a:p>
          <a:p>
            <a:r>
              <a:rPr lang="ar-IQ" dirty="0" smtClean="0"/>
              <a:t>دخول لام التوكيد</a:t>
            </a:r>
          </a:p>
          <a:p>
            <a:r>
              <a:rPr lang="ar-IQ" dirty="0" smtClean="0"/>
              <a:t>قد يقترن اسم إن أو خبرها بلام التوكيد المفتوحة بدون تأثير على الحالة الإعرابية لاسم إن أو خبرها. أمثلة:</a:t>
            </a:r>
          </a:p>
          <a:p>
            <a:endParaRPr lang="ar-IQ" dirty="0" smtClean="0"/>
          </a:p>
          <a:p>
            <a:r>
              <a:rPr lang="ar-IQ" dirty="0" smtClean="0"/>
              <a:t>"وإن الساعة لآتية" (سورة الحجر 85)</a:t>
            </a:r>
          </a:p>
          <a:p>
            <a:r>
              <a:rPr lang="ar-IQ" dirty="0" smtClean="0"/>
              <a:t>إن : حرف توكيد ونصب. الساعة : اسمها منصوب. لآتية : خبرها مرفوع، واللام للتوكيد.</a:t>
            </a:r>
          </a:p>
          <a:p>
            <a:endParaRPr lang="ar-IQ" dirty="0" smtClean="0"/>
          </a:p>
          <a:p>
            <a:r>
              <a:rPr lang="ar-IQ" dirty="0" smtClean="0"/>
              <a:t>"وإن عليكم لحافظين" (سورة الانفطار 10)</a:t>
            </a:r>
          </a:p>
          <a:p>
            <a:r>
              <a:rPr lang="ar-IQ" dirty="0" smtClean="0"/>
              <a:t>إن : حرف توكيد ونصب. عليكم : خبر إن شبه جملة مقدم. لحافظين : اسم إن منصوب بالياء لأنه جمع مذكر سالم، واللام للتوكيد.</a:t>
            </a:r>
          </a:p>
          <a:p>
            <a:endParaRPr lang="ar-IQ" dirty="0" smtClean="0"/>
          </a:p>
          <a:p>
            <a:r>
              <a:rPr lang="ar-IQ" dirty="0" smtClean="0"/>
              <a:t>دخول ما الكافّة</a:t>
            </a:r>
          </a:p>
          <a:p>
            <a:r>
              <a:rPr lang="ar-IQ" dirty="0" smtClean="0"/>
              <a:t>إذا دخلت ما على إن وأخواتها منعت عملها ما عدا : ليت فيجوز إهمالها أو العمل بها. أمثلة:</a:t>
            </a:r>
          </a:p>
          <a:p>
            <a:endParaRPr lang="ar-IQ" dirty="0" smtClean="0"/>
          </a:p>
          <a:p>
            <a:r>
              <a:rPr lang="ar-IQ" dirty="0" smtClean="0"/>
              <a:t>"إنما المؤمنون إخوة" (سورة الحجرات 10)</a:t>
            </a:r>
          </a:p>
          <a:p>
            <a:r>
              <a:rPr lang="ar-IQ" dirty="0" smtClean="0"/>
              <a:t>إنّما : كافة ومكفوفة. المؤمنون : مبتدأ مرفوع وعلامة رفعه الواو؛ لأنه جمع مذكر سالم. إخوة : خبر مرفوع وعلامة رفعه الضمة.</a:t>
            </a:r>
          </a:p>
          <a:p>
            <a:endParaRPr lang="ar-IQ" dirty="0" smtClean="0"/>
          </a:p>
          <a:p>
            <a:r>
              <a:rPr lang="ar-IQ" dirty="0" smtClean="0"/>
              <a:t>ليتما التلميذ ينجح</a:t>
            </a:r>
          </a:p>
          <a:p>
            <a:r>
              <a:rPr lang="ar-IQ" dirty="0" smtClean="0"/>
              <a:t>ليتما : حرف تمن ونصب وما زائدة. التلميذ : اسمها منصوب بالفتحة. ناجح : خبرها مرفوع بالضمة.</a:t>
            </a:r>
          </a:p>
          <a:p>
            <a:endParaRPr lang="ar-IQ" dirty="0" smtClean="0"/>
          </a:p>
          <a:p>
            <a:r>
              <a:rPr lang="ar-IQ" dirty="0" smtClean="0"/>
              <a:t>هذا في حالة إعمال ليت ، أما في حالة إهمالها فنعرب : التلميذُ : مبتدأ مرفوع بالضمة. ناجح : خبر مرفوع بالضم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14589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509</Words>
  <Application>Microsoft Office PowerPoint</Application>
  <PresentationFormat>On-screen Show (4:3)</PresentationFormat>
  <Paragraphs>62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المحاضرة الخامسة عشر( نواسخ الابتداء )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الخامسة عشر( نواسخ الابتداء )</dc:title>
  <dc:creator>مكتبة احمد</dc:creator>
  <cp:lastModifiedBy>مكتبة احمد</cp:lastModifiedBy>
  <cp:revision>1</cp:revision>
  <dcterms:created xsi:type="dcterms:W3CDTF">2019-02-03T07:40:15Z</dcterms:created>
  <dcterms:modified xsi:type="dcterms:W3CDTF">2019-02-03T07:42:10Z</dcterms:modified>
</cp:coreProperties>
</file>