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5" d="100"/>
          <a:sy n="85" d="100"/>
        </p:scale>
        <p:origin x="-152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6A412BCC-D575-47B7-B5D9-27A3691EBF2A}" type="datetimeFigureOut">
              <a:rPr lang="ar-IQ" smtClean="0"/>
              <a:t>28/05/1440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8CD70C5-4FB1-45D5-956E-0102A4380340}" type="slidenum">
              <a:rPr lang="ar-IQ" smtClean="0"/>
              <a:t>‹#›</a:t>
            </a:fld>
            <a:endParaRPr lang="ar-IQ"/>
          </a:p>
        </p:txBody>
      </p:sp>
    </p:spTree>
    <p:extLst>
      <p:ext uri="{BB962C8B-B14F-4D97-AF65-F5344CB8AC3E}">
        <p14:creationId xmlns:p14="http://schemas.microsoft.com/office/powerpoint/2010/main" val="521059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6A412BCC-D575-47B7-B5D9-27A3691EBF2A}" type="datetimeFigureOut">
              <a:rPr lang="ar-IQ" smtClean="0"/>
              <a:t>28/05/1440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8CD70C5-4FB1-45D5-956E-0102A4380340}" type="slidenum">
              <a:rPr lang="ar-IQ" smtClean="0"/>
              <a:t>‹#›</a:t>
            </a:fld>
            <a:endParaRPr lang="ar-IQ"/>
          </a:p>
        </p:txBody>
      </p:sp>
    </p:spTree>
    <p:extLst>
      <p:ext uri="{BB962C8B-B14F-4D97-AF65-F5344CB8AC3E}">
        <p14:creationId xmlns:p14="http://schemas.microsoft.com/office/powerpoint/2010/main" val="6151556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6A412BCC-D575-47B7-B5D9-27A3691EBF2A}" type="datetimeFigureOut">
              <a:rPr lang="ar-IQ" smtClean="0"/>
              <a:t>28/05/1440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8CD70C5-4FB1-45D5-956E-0102A4380340}" type="slidenum">
              <a:rPr lang="ar-IQ" smtClean="0"/>
              <a:t>‹#›</a:t>
            </a:fld>
            <a:endParaRPr lang="ar-IQ"/>
          </a:p>
        </p:txBody>
      </p:sp>
    </p:spTree>
    <p:extLst>
      <p:ext uri="{BB962C8B-B14F-4D97-AF65-F5344CB8AC3E}">
        <p14:creationId xmlns:p14="http://schemas.microsoft.com/office/powerpoint/2010/main" val="1103114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6A412BCC-D575-47B7-B5D9-27A3691EBF2A}" type="datetimeFigureOut">
              <a:rPr lang="ar-IQ" smtClean="0"/>
              <a:t>28/05/1440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8CD70C5-4FB1-45D5-956E-0102A4380340}" type="slidenum">
              <a:rPr lang="ar-IQ" smtClean="0"/>
              <a:t>‹#›</a:t>
            </a:fld>
            <a:endParaRPr lang="ar-IQ"/>
          </a:p>
        </p:txBody>
      </p:sp>
    </p:spTree>
    <p:extLst>
      <p:ext uri="{BB962C8B-B14F-4D97-AF65-F5344CB8AC3E}">
        <p14:creationId xmlns:p14="http://schemas.microsoft.com/office/powerpoint/2010/main" val="39828446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412BCC-D575-47B7-B5D9-27A3691EBF2A}" type="datetimeFigureOut">
              <a:rPr lang="ar-IQ" smtClean="0"/>
              <a:t>28/05/1440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8CD70C5-4FB1-45D5-956E-0102A4380340}" type="slidenum">
              <a:rPr lang="ar-IQ" smtClean="0"/>
              <a:t>‹#›</a:t>
            </a:fld>
            <a:endParaRPr lang="ar-IQ"/>
          </a:p>
        </p:txBody>
      </p:sp>
    </p:spTree>
    <p:extLst>
      <p:ext uri="{BB962C8B-B14F-4D97-AF65-F5344CB8AC3E}">
        <p14:creationId xmlns:p14="http://schemas.microsoft.com/office/powerpoint/2010/main" val="2912884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6A412BCC-D575-47B7-B5D9-27A3691EBF2A}" type="datetimeFigureOut">
              <a:rPr lang="ar-IQ" smtClean="0"/>
              <a:t>28/05/1440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8CD70C5-4FB1-45D5-956E-0102A4380340}" type="slidenum">
              <a:rPr lang="ar-IQ" smtClean="0"/>
              <a:t>‹#›</a:t>
            </a:fld>
            <a:endParaRPr lang="ar-IQ"/>
          </a:p>
        </p:txBody>
      </p:sp>
    </p:spTree>
    <p:extLst>
      <p:ext uri="{BB962C8B-B14F-4D97-AF65-F5344CB8AC3E}">
        <p14:creationId xmlns:p14="http://schemas.microsoft.com/office/powerpoint/2010/main" val="3938392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6A412BCC-D575-47B7-B5D9-27A3691EBF2A}" type="datetimeFigureOut">
              <a:rPr lang="ar-IQ" smtClean="0"/>
              <a:t>28/05/1440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A8CD70C5-4FB1-45D5-956E-0102A4380340}" type="slidenum">
              <a:rPr lang="ar-IQ" smtClean="0"/>
              <a:t>‹#›</a:t>
            </a:fld>
            <a:endParaRPr lang="ar-IQ"/>
          </a:p>
        </p:txBody>
      </p:sp>
    </p:spTree>
    <p:extLst>
      <p:ext uri="{BB962C8B-B14F-4D97-AF65-F5344CB8AC3E}">
        <p14:creationId xmlns:p14="http://schemas.microsoft.com/office/powerpoint/2010/main" val="3720618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6A412BCC-D575-47B7-B5D9-27A3691EBF2A}" type="datetimeFigureOut">
              <a:rPr lang="ar-IQ" smtClean="0"/>
              <a:t>28/05/1440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A8CD70C5-4FB1-45D5-956E-0102A4380340}" type="slidenum">
              <a:rPr lang="ar-IQ" smtClean="0"/>
              <a:t>‹#›</a:t>
            </a:fld>
            <a:endParaRPr lang="ar-IQ"/>
          </a:p>
        </p:txBody>
      </p:sp>
    </p:spTree>
    <p:extLst>
      <p:ext uri="{BB962C8B-B14F-4D97-AF65-F5344CB8AC3E}">
        <p14:creationId xmlns:p14="http://schemas.microsoft.com/office/powerpoint/2010/main" val="2353074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412BCC-D575-47B7-B5D9-27A3691EBF2A}" type="datetimeFigureOut">
              <a:rPr lang="ar-IQ" smtClean="0"/>
              <a:t>28/05/1440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A8CD70C5-4FB1-45D5-956E-0102A4380340}" type="slidenum">
              <a:rPr lang="ar-IQ" smtClean="0"/>
              <a:t>‹#›</a:t>
            </a:fld>
            <a:endParaRPr lang="ar-IQ"/>
          </a:p>
        </p:txBody>
      </p:sp>
    </p:spTree>
    <p:extLst>
      <p:ext uri="{BB962C8B-B14F-4D97-AF65-F5344CB8AC3E}">
        <p14:creationId xmlns:p14="http://schemas.microsoft.com/office/powerpoint/2010/main" val="25851279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412BCC-D575-47B7-B5D9-27A3691EBF2A}" type="datetimeFigureOut">
              <a:rPr lang="ar-IQ" smtClean="0"/>
              <a:t>28/05/1440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8CD70C5-4FB1-45D5-956E-0102A4380340}" type="slidenum">
              <a:rPr lang="ar-IQ" smtClean="0"/>
              <a:t>‹#›</a:t>
            </a:fld>
            <a:endParaRPr lang="ar-IQ"/>
          </a:p>
        </p:txBody>
      </p:sp>
    </p:spTree>
    <p:extLst>
      <p:ext uri="{BB962C8B-B14F-4D97-AF65-F5344CB8AC3E}">
        <p14:creationId xmlns:p14="http://schemas.microsoft.com/office/powerpoint/2010/main" val="1707503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412BCC-D575-47B7-B5D9-27A3691EBF2A}" type="datetimeFigureOut">
              <a:rPr lang="ar-IQ" smtClean="0"/>
              <a:t>28/05/1440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8CD70C5-4FB1-45D5-956E-0102A4380340}" type="slidenum">
              <a:rPr lang="ar-IQ" smtClean="0"/>
              <a:t>‹#›</a:t>
            </a:fld>
            <a:endParaRPr lang="ar-IQ"/>
          </a:p>
        </p:txBody>
      </p:sp>
    </p:spTree>
    <p:extLst>
      <p:ext uri="{BB962C8B-B14F-4D97-AF65-F5344CB8AC3E}">
        <p14:creationId xmlns:p14="http://schemas.microsoft.com/office/powerpoint/2010/main" val="1321611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A412BCC-D575-47B7-B5D9-27A3691EBF2A}" type="datetimeFigureOut">
              <a:rPr lang="ar-IQ" smtClean="0"/>
              <a:t>28/05/1440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8CD70C5-4FB1-45D5-956E-0102A4380340}" type="slidenum">
              <a:rPr lang="ar-IQ" smtClean="0"/>
              <a:t>‹#›</a:t>
            </a:fld>
            <a:endParaRPr lang="ar-IQ"/>
          </a:p>
        </p:txBody>
      </p:sp>
    </p:spTree>
    <p:extLst>
      <p:ext uri="{BB962C8B-B14F-4D97-AF65-F5344CB8AC3E}">
        <p14:creationId xmlns:p14="http://schemas.microsoft.com/office/powerpoint/2010/main" val="26632889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16633"/>
            <a:ext cx="7772400" cy="360040"/>
          </a:xfrm>
        </p:spPr>
        <p:txBody>
          <a:bodyPr>
            <a:noAutofit/>
          </a:bodyPr>
          <a:lstStyle/>
          <a:p>
            <a:r>
              <a:rPr lang="ar-IQ" sz="2800" dirty="0" smtClean="0"/>
              <a:t>المحاضرة الرابعة عشر  ( نواسخ الابتداء )</a:t>
            </a:r>
            <a:endParaRPr lang="ar-IQ" sz="2800" dirty="0"/>
          </a:p>
        </p:txBody>
      </p:sp>
      <p:sp>
        <p:nvSpPr>
          <p:cNvPr id="3" name="Subtitle 2"/>
          <p:cNvSpPr>
            <a:spLocks noGrp="1"/>
          </p:cNvSpPr>
          <p:nvPr>
            <p:ph type="subTitle" idx="1"/>
          </p:nvPr>
        </p:nvSpPr>
        <p:spPr>
          <a:xfrm>
            <a:off x="107504" y="692696"/>
            <a:ext cx="8856984" cy="6048672"/>
          </a:xfrm>
        </p:spPr>
        <p:txBody>
          <a:bodyPr>
            <a:normAutofit fontScale="55000" lnSpcReduction="20000"/>
          </a:bodyPr>
          <a:lstStyle/>
          <a:p>
            <a:pPr algn="r"/>
            <a:r>
              <a:rPr lang="ar-IQ" dirty="0" smtClean="0">
                <a:solidFill>
                  <a:schemeClr val="tx1"/>
                </a:solidFill>
              </a:rPr>
              <a:t>اولا : كان واخواتها</a:t>
            </a:r>
          </a:p>
          <a:p>
            <a:pPr algn="r"/>
            <a:r>
              <a:rPr lang="ar-IQ" dirty="0" smtClean="0">
                <a:solidFill>
                  <a:schemeClr val="tx1"/>
                </a:solidFill>
              </a:rPr>
              <a:t>ما هي كان وأخواتها</a:t>
            </a:r>
          </a:p>
          <a:p>
            <a:pPr algn="r"/>
            <a:r>
              <a:rPr lang="ar-IQ" dirty="0" smtClean="0">
                <a:solidFill>
                  <a:schemeClr val="tx1"/>
                </a:solidFill>
              </a:rPr>
              <a:t> تُعرَّف كان وأخواتها على أنَّها أفعالٌ ناسخةٌ، تُغيَّر في الاسم الذي تحتويه الجملة الاسمية وتُغير من حركة إعرابها، حيثُ تعملُ على رفع المبتدأ الذي يُسمى اسمها وتنصب الخبر الذي يُسمى خبرها، كما تُسمى أيضاً بالأفعال الناقصة حيثُ تدل كان وأخواتها على معنى مُختلف وناقص لا يُرفع كالفاعل إنّما يُنصب كالخبر.[١] أقسام كان وأخواتها </a:t>
            </a:r>
          </a:p>
          <a:p>
            <a:pPr algn="r"/>
            <a:r>
              <a:rPr lang="ar-IQ" dirty="0" smtClean="0">
                <a:solidFill>
                  <a:schemeClr val="tx1"/>
                </a:solidFill>
              </a:rPr>
              <a:t>تُقسم كان وأخواتها تِبعاً لشرط عملها إلى ما يلي:[٢] رفع الاسم ونصب الخبر دون أيِّ شروط، ويندرج تحت هذا النوع: كان، ليس، أمسى، أصبح، أضحى، ظل، بات، صار. رفع الاسم ونصب الخبر بشرط يتقدم فيه النفي أو شبهه عليه، ويندرج تحت هذا النوع: ما زال، ما برح، ما فتئ، ما انفك، حيثُ تدل هذه الأفعال على الالتصاق بالخبر للمخبر عنه بحسب الحال، ويَبطُلُ عملها إذا لازمت النفي. رفع الاسم ونصب الخبر بشرط تقدم (ما) الظرفية عليه، مثل: ما دام. </a:t>
            </a:r>
          </a:p>
          <a:p>
            <a:pPr algn="r"/>
            <a:r>
              <a:rPr lang="ar-IQ" dirty="0" smtClean="0">
                <a:solidFill>
                  <a:schemeClr val="tx1"/>
                </a:solidFill>
              </a:rPr>
              <a:t>أنواع خبر كان يأتي خبر كان بالأنواع التي سنذكرها فيما يلي:</a:t>
            </a:r>
          </a:p>
          <a:p>
            <a:pPr algn="r"/>
            <a:r>
              <a:rPr lang="ar-IQ" dirty="0" smtClean="0">
                <a:solidFill>
                  <a:schemeClr val="tx1"/>
                </a:solidFill>
              </a:rPr>
              <a:t>   1 -مفرد: ليس شبه جملة أو جملة، مثل: بات الحارس ساهراً. </a:t>
            </a:r>
          </a:p>
          <a:p>
            <a:pPr algn="r"/>
            <a:r>
              <a:rPr lang="ar-IQ" dirty="0" smtClean="0">
                <a:solidFill>
                  <a:schemeClr val="tx1"/>
                </a:solidFill>
              </a:rPr>
              <a:t>  2 -جملة اسمية: مثل: أمسى المريض حالته مطمئنة. </a:t>
            </a:r>
          </a:p>
          <a:p>
            <a:pPr algn="r"/>
            <a:r>
              <a:rPr lang="ar-IQ" dirty="0" smtClean="0">
                <a:solidFill>
                  <a:schemeClr val="tx1"/>
                </a:solidFill>
              </a:rPr>
              <a:t>  3 -جملة فعلية: مثل: ما فتئت الزيارة السكانية تُهدد التنمية.</a:t>
            </a:r>
          </a:p>
          <a:p>
            <a:pPr algn="r"/>
            <a:r>
              <a:rPr lang="ar-IQ" dirty="0" smtClean="0">
                <a:solidFill>
                  <a:schemeClr val="tx1"/>
                </a:solidFill>
              </a:rPr>
              <a:t>  4 - شبه جملة ظرفية: يكون خبر الجملة محذوف يقع في محل نصب، مثل: ما زالت الطائرة فوق السحاب. </a:t>
            </a:r>
          </a:p>
          <a:p>
            <a:pPr algn="r"/>
            <a:r>
              <a:rPr lang="ar-IQ" dirty="0" smtClean="0">
                <a:solidFill>
                  <a:schemeClr val="tx1"/>
                </a:solidFill>
              </a:rPr>
              <a:t> 5 - جار ومجرور: يكون خبر الجملة محذوف يقع في محل نصب، مثل: ما برحت الصناعة من أهم موارد الثروة.</a:t>
            </a:r>
          </a:p>
          <a:p>
            <a:pPr algn="r"/>
            <a:r>
              <a:rPr lang="ar-IQ" dirty="0" smtClean="0">
                <a:solidFill>
                  <a:schemeClr val="tx1"/>
                </a:solidFill>
              </a:rPr>
              <a:t> أقسام كان </a:t>
            </a:r>
          </a:p>
          <a:p>
            <a:pPr algn="r"/>
            <a:r>
              <a:rPr lang="ar-IQ" dirty="0" smtClean="0">
                <a:solidFill>
                  <a:schemeClr val="tx1"/>
                </a:solidFill>
              </a:rPr>
              <a:t>تأتي كان بثلاثة أنواع نذكرها فيما يلي</a:t>
            </a:r>
          </a:p>
          <a:p>
            <a:pPr algn="r"/>
            <a:r>
              <a:rPr lang="ar-IQ" dirty="0" smtClean="0">
                <a:solidFill>
                  <a:schemeClr val="tx1"/>
                </a:solidFill>
              </a:rPr>
              <a:t> 1 - كان التامة: تتطلبُ كان في هذه الحالة لمرفوع فقط، مثل قوله تعالى: (وَإِن كَانَ ذُو عُسْرَةٍ فَنَظِرَةٌ إِلَىٰ مَيْسَرَةٍ وَأَن تَصَدَّقُوا خَيْرٌ لَّكُمْ إِن كُنتُمْ تَعْلَمُونَ).</a:t>
            </a:r>
          </a:p>
          <a:p>
            <a:endParaRPr lang="ar-IQ" dirty="0"/>
          </a:p>
        </p:txBody>
      </p:sp>
    </p:spTree>
    <p:extLst>
      <p:ext uri="{BB962C8B-B14F-4D97-AF65-F5344CB8AC3E}">
        <p14:creationId xmlns:p14="http://schemas.microsoft.com/office/powerpoint/2010/main" val="497412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88640"/>
            <a:ext cx="8784976" cy="6480720"/>
          </a:xfrm>
        </p:spPr>
        <p:txBody>
          <a:bodyPr/>
          <a:lstStyle/>
          <a:p>
            <a:r>
              <a:rPr lang="ar-IQ" sz="2000" dirty="0" smtClean="0"/>
              <a:t>2 - كان الناقصة: تتطلبُ كان في هذه الحالة إلى مرفوع ومنصوب، مثل قوله الله تعالى: (فَأُولَـئِكَ عَسَى اللَّـهُ أَن يَعْفُوَ عَنْهُمْ وَكَانَ اللَّـهُ عَفُوًّا غَفُورًا).</a:t>
            </a:r>
          </a:p>
          <a:p>
            <a:r>
              <a:rPr lang="ar-IQ" sz="2000" dirty="0" smtClean="0"/>
              <a:t> 3-  كان الزائدة: تؤكد كان حديث الجملة ولا تحتاج مرفوعاً أو منصوباً، مثل: ما كان أحسن زيداً.</a:t>
            </a:r>
          </a:p>
          <a:p>
            <a:endParaRPr lang="ar-IQ" dirty="0" smtClean="0"/>
          </a:p>
          <a:p>
            <a:endParaRPr lang="ar-IQ" dirty="0"/>
          </a:p>
        </p:txBody>
      </p:sp>
    </p:spTree>
    <p:extLst>
      <p:ext uri="{BB962C8B-B14F-4D97-AF65-F5344CB8AC3E}">
        <p14:creationId xmlns:p14="http://schemas.microsoft.com/office/powerpoint/2010/main" val="3135918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383</Words>
  <Application>Microsoft Office PowerPoint</Application>
  <PresentationFormat>On-screen Show (4:3)</PresentationFormat>
  <Paragraphs>16</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المحاضرة الرابعة عشر  ( نواسخ الابتداء )</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الرابعة عشر  ( نواسخ الابتداء )</dc:title>
  <dc:creator>مكتبة احمد</dc:creator>
  <cp:lastModifiedBy>مكتبة احمد</cp:lastModifiedBy>
  <cp:revision>1</cp:revision>
  <dcterms:created xsi:type="dcterms:W3CDTF">2019-02-03T08:49:46Z</dcterms:created>
  <dcterms:modified xsi:type="dcterms:W3CDTF">2019-02-03T08:52:28Z</dcterms:modified>
</cp:coreProperties>
</file>