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5" d="100"/>
          <a:sy n="85" d="100"/>
        </p:scale>
        <p:origin x="-152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3FC6-D2D9-4E08-89FE-1C9316FB21EA}" type="datetimeFigureOut">
              <a:rPr lang="ar-IQ" smtClean="0"/>
              <a:t>28/05/1440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6C03-42BE-48E4-AD9B-1FC31692DF89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247492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3FC6-D2D9-4E08-89FE-1C9316FB21EA}" type="datetimeFigureOut">
              <a:rPr lang="ar-IQ" smtClean="0"/>
              <a:t>28/05/1440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6C03-42BE-48E4-AD9B-1FC31692DF89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345958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3FC6-D2D9-4E08-89FE-1C9316FB21EA}" type="datetimeFigureOut">
              <a:rPr lang="ar-IQ" smtClean="0"/>
              <a:t>28/05/1440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6C03-42BE-48E4-AD9B-1FC31692DF89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284537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3FC6-D2D9-4E08-89FE-1C9316FB21EA}" type="datetimeFigureOut">
              <a:rPr lang="ar-IQ" smtClean="0"/>
              <a:t>28/05/1440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6C03-42BE-48E4-AD9B-1FC31692DF89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230741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3FC6-D2D9-4E08-89FE-1C9316FB21EA}" type="datetimeFigureOut">
              <a:rPr lang="ar-IQ" smtClean="0"/>
              <a:t>28/05/1440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6C03-42BE-48E4-AD9B-1FC31692DF89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184208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3FC6-D2D9-4E08-89FE-1C9316FB21EA}" type="datetimeFigureOut">
              <a:rPr lang="ar-IQ" smtClean="0"/>
              <a:t>28/05/1440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6C03-42BE-48E4-AD9B-1FC31692DF89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36485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3FC6-D2D9-4E08-89FE-1C9316FB21EA}" type="datetimeFigureOut">
              <a:rPr lang="ar-IQ" smtClean="0"/>
              <a:t>28/05/1440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6C03-42BE-48E4-AD9B-1FC31692DF89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294147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3FC6-D2D9-4E08-89FE-1C9316FB21EA}" type="datetimeFigureOut">
              <a:rPr lang="ar-IQ" smtClean="0"/>
              <a:t>28/05/1440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6C03-42BE-48E4-AD9B-1FC31692DF89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898698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3FC6-D2D9-4E08-89FE-1C9316FB21EA}" type="datetimeFigureOut">
              <a:rPr lang="ar-IQ" smtClean="0"/>
              <a:t>28/05/1440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6C03-42BE-48E4-AD9B-1FC31692DF89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9788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3FC6-D2D9-4E08-89FE-1C9316FB21EA}" type="datetimeFigureOut">
              <a:rPr lang="ar-IQ" smtClean="0"/>
              <a:t>28/05/1440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6C03-42BE-48E4-AD9B-1FC31692DF89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6488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3FC6-D2D9-4E08-89FE-1C9316FB21EA}" type="datetimeFigureOut">
              <a:rPr lang="ar-IQ" smtClean="0"/>
              <a:t>28/05/1440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6C03-42BE-48E4-AD9B-1FC31692DF89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142711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33FC6-D2D9-4E08-89FE-1C9316FB21EA}" type="datetimeFigureOut">
              <a:rPr lang="ar-IQ" smtClean="0"/>
              <a:t>28/05/1440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66C03-42BE-48E4-AD9B-1FC31692DF89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61645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44625"/>
            <a:ext cx="7772400" cy="504056"/>
          </a:xfrm>
        </p:spPr>
        <p:txBody>
          <a:bodyPr>
            <a:noAutofit/>
          </a:bodyPr>
          <a:lstStyle/>
          <a:p>
            <a:r>
              <a:rPr lang="ar-IQ" sz="2800" dirty="0" smtClean="0"/>
              <a:t>المحاضرة </a:t>
            </a:r>
            <a:r>
              <a:rPr lang="ar-IQ" sz="2800" dirty="0" smtClean="0"/>
              <a:t>الثالث </a:t>
            </a:r>
            <a:r>
              <a:rPr lang="ar-IQ" sz="2800" dirty="0" smtClean="0"/>
              <a:t>عشر تكملة ابنية الافعال ( الجزء الثاني )</a:t>
            </a:r>
            <a:endParaRPr lang="ar-IQ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548680"/>
            <a:ext cx="8928992" cy="6192688"/>
          </a:xfrm>
        </p:spPr>
        <p:txBody>
          <a:bodyPr>
            <a:normAutofit/>
          </a:bodyPr>
          <a:lstStyle/>
          <a:p>
            <a:pPr algn="r"/>
            <a:r>
              <a:rPr lang="ar-IQ" sz="2200" dirty="0" smtClean="0">
                <a:solidFill>
                  <a:schemeClr val="tx1"/>
                </a:solidFill>
              </a:rPr>
              <a:t>3_ المزيد بثلاثة أحرف : وله أربعة أبنية :</a:t>
            </a:r>
          </a:p>
          <a:p>
            <a:pPr algn="r"/>
            <a:r>
              <a:rPr lang="ar-IQ" sz="2200" dirty="0" smtClean="0">
                <a:solidFill>
                  <a:schemeClr val="tx1"/>
                </a:solidFill>
              </a:rPr>
              <a:t>أ_ استفعل : وهو مزيد بالهمزة والسين والتاء نحو : استأجر واستخرج.....</a:t>
            </a:r>
          </a:p>
          <a:p>
            <a:pPr algn="r"/>
            <a:r>
              <a:rPr lang="ar-IQ" sz="2200" dirty="0" smtClean="0">
                <a:solidFill>
                  <a:schemeClr val="tx1"/>
                </a:solidFill>
              </a:rPr>
              <a:t>ب_ افعوعل : وهو مزيد بالهمزة والواو وتضعيف العين نحو : اعشوشب ، اخضوضر....</a:t>
            </a:r>
          </a:p>
          <a:p>
            <a:pPr algn="r"/>
            <a:r>
              <a:rPr lang="ar-IQ" sz="2200" dirty="0" smtClean="0">
                <a:solidFill>
                  <a:schemeClr val="tx1"/>
                </a:solidFill>
              </a:rPr>
              <a:t>ت_ افعوَّل : وهو مزيد بالهمزة والواو المضعَّفة نحو : اجلوَّذ (أسرع) ، اخروَّط (امتدَّ).....</a:t>
            </a:r>
          </a:p>
          <a:p>
            <a:pPr algn="r"/>
            <a:r>
              <a:rPr lang="ar-IQ" sz="2200" dirty="0" smtClean="0">
                <a:solidFill>
                  <a:schemeClr val="tx1"/>
                </a:solidFill>
              </a:rPr>
              <a:t>ث_ افعالَّ : وهو مزيد بالهمزة والألف والتضعيف نحو : ابياضَّ ، اخضارَّ ......</a:t>
            </a:r>
          </a:p>
          <a:p>
            <a:pPr algn="r"/>
            <a:endParaRPr lang="ar-IQ" sz="2200" dirty="0" smtClean="0">
              <a:solidFill>
                <a:schemeClr val="tx1"/>
              </a:solidFill>
            </a:endParaRPr>
          </a:p>
          <a:p>
            <a:pPr algn="r"/>
            <a:r>
              <a:rPr lang="ar-IQ" sz="2200" dirty="0" smtClean="0">
                <a:solidFill>
                  <a:schemeClr val="tx1"/>
                </a:solidFill>
              </a:rPr>
              <a:t>المزيد الرباعيّ : </a:t>
            </a:r>
          </a:p>
          <a:p>
            <a:pPr algn="r"/>
            <a:r>
              <a:rPr lang="ar-IQ" sz="2200" dirty="0" smtClean="0">
                <a:solidFill>
                  <a:schemeClr val="tx1"/>
                </a:solidFill>
              </a:rPr>
              <a:t>وهو على قسمين :</a:t>
            </a:r>
          </a:p>
          <a:p>
            <a:pPr algn="r"/>
            <a:r>
              <a:rPr lang="ar-IQ" sz="2200" dirty="0" smtClean="0">
                <a:solidFill>
                  <a:schemeClr val="tx1"/>
                </a:solidFill>
              </a:rPr>
              <a:t>1_ المزيد بحرف واحد : وله بناء واحد هو (تفعلل) المزيد بالتاء نحو : تبعثر ، تدحرج .....</a:t>
            </a:r>
          </a:p>
          <a:p>
            <a:pPr algn="r"/>
            <a:endParaRPr lang="ar-IQ" sz="2200" dirty="0" smtClean="0">
              <a:solidFill>
                <a:schemeClr val="tx1"/>
              </a:solidFill>
            </a:endParaRPr>
          </a:p>
          <a:p>
            <a:pPr algn="r"/>
            <a:r>
              <a:rPr lang="ar-IQ" sz="2200" dirty="0" smtClean="0">
                <a:solidFill>
                  <a:schemeClr val="tx1"/>
                </a:solidFill>
              </a:rPr>
              <a:t>2_ المزيد بحرفين : وله بناءان :</a:t>
            </a:r>
          </a:p>
          <a:p>
            <a:pPr algn="r"/>
            <a:r>
              <a:rPr lang="ar-IQ" sz="2200" dirty="0" smtClean="0">
                <a:solidFill>
                  <a:schemeClr val="tx1"/>
                </a:solidFill>
              </a:rPr>
              <a:t>أ_ افعنلل : وهو مزيد بالهمزة والنون نحو : اخرنطم (رفع أنفه) ، افرنقع (تنحَّى) ....</a:t>
            </a:r>
          </a:p>
          <a:p>
            <a:pPr algn="r"/>
            <a:r>
              <a:rPr lang="ar-IQ" sz="2200" dirty="0" smtClean="0">
                <a:solidFill>
                  <a:schemeClr val="tx1"/>
                </a:solidFill>
              </a:rPr>
              <a:t>ب_ افعللَّ : وهو مزيد بالهمزة والتضعيف نحو : اسمألَّ (تقلَّص) ، اشمأزَّ (نفر وانقبض)....</a:t>
            </a:r>
          </a:p>
          <a:p>
            <a:pPr algn="r"/>
            <a:endParaRPr lang="ar-IQ" sz="2200" dirty="0" smtClean="0">
              <a:solidFill>
                <a:schemeClr val="tx1"/>
              </a:solidFill>
            </a:endParaRPr>
          </a:p>
          <a:p>
            <a:pPr algn="r"/>
            <a:r>
              <a:rPr lang="ar-IQ" sz="2200" dirty="0" smtClean="0">
                <a:solidFill>
                  <a:schemeClr val="tx1"/>
                </a:solidFill>
              </a:rPr>
              <a:t>وأغلب الزيادات السابقة أدَّت معاني زائدة على معنى الفعل الأصليّ .</a:t>
            </a: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775183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173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المحاضرة الثالث عشر تكملة ابنية الافعال ( الجزء الثاني )</vt:lpstr>
    </vt:vector>
  </TitlesOfParts>
  <Company>Enjoy My Fine Releases.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الثالثة عشر تكملة ابنية الافعال ( الجزء الثاني )</dc:title>
  <dc:creator>مكتبة احمد</dc:creator>
  <cp:lastModifiedBy>مكتبة احمد</cp:lastModifiedBy>
  <cp:revision>2</cp:revision>
  <dcterms:created xsi:type="dcterms:W3CDTF">2019-02-03T07:35:03Z</dcterms:created>
  <dcterms:modified xsi:type="dcterms:W3CDTF">2019-02-03T08:48:17Z</dcterms:modified>
</cp:coreProperties>
</file>