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3B1A-B99F-4C7A-86EE-CD0E31D45CF0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90A7-FC3E-4A2E-B47E-F79F448382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9320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3B1A-B99F-4C7A-86EE-CD0E31D45CF0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90A7-FC3E-4A2E-B47E-F79F448382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86451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3B1A-B99F-4C7A-86EE-CD0E31D45CF0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90A7-FC3E-4A2E-B47E-F79F448382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1390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3B1A-B99F-4C7A-86EE-CD0E31D45CF0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90A7-FC3E-4A2E-B47E-F79F448382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250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3B1A-B99F-4C7A-86EE-CD0E31D45CF0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90A7-FC3E-4A2E-B47E-F79F448382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38364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3B1A-B99F-4C7A-86EE-CD0E31D45CF0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90A7-FC3E-4A2E-B47E-F79F448382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925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3B1A-B99F-4C7A-86EE-CD0E31D45CF0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90A7-FC3E-4A2E-B47E-F79F448382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6302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3B1A-B99F-4C7A-86EE-CD0E31D45CF0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90A7-FC3E-4A2E-B47E-F79F448382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292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3B1A-B99F-4C7A-86EE-CD0E31D45CF0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90A7-FC3E-4A2E-B47E-F79F448382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9527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3B1A-B99F-4C7A-86EE-CD0E31D45CF0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90A7-FC3E-4A2E-B47E-F79F448382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4103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3B1A-B99F-4C7A-86EE-CD0E31D45CF0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90A7-FC3E-4A2E-B47E-F79F448382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683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13B1A-B99F-4C7A-86EE-CD0E31D45CF0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D90A7-FC3E-4A2E-B47E-F79F4483825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0574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648072"/>
          </a:xfrm>
        </p:spPr>
        <p:txBody>
          <a:bodyPr>
            <a:noAutofit/>
          </a:bodyPr>
          <a:lstStyle/>
          <a:p>
            <a:r>
              <a:rPr lang="ar-IQ" sz="3200" dirty="0" smtClean="0"/>
              <a:t>المحاضرة الثانية عشرة : ابنية الافعال (الجزء الاول )</a:t>
            </a:r>
            <a:endParaRPr lang="ar-IQ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908720"/>
            <a:ext cx="8928992" cy="5832648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ar-IQ" dirty="0" smtClean="0">
                <a:solidFill>
                  <a:schemeClr val="tx1"/>
                </a:solidFill>
              </a:rPr>
              <a:t>يُقسم الفعل من حيث التجريد والزيادة على قسمين : مجرَّد ومزيد.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أوَّلا : الفعل المجرَّد :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وهو ما كانت جميع أحرفه أصليَّة بحيث إذا سقط حرف منها أخلَّ بالمعنى والمبنى ، نحو : كتب ، فتح ، دحرج ،فإذا حذفنا مثلا أحد أحرف الفعل الأوَّل وقلنا : كبَ أو كتَ أو تبَ ، فإنَّه لا يدلُّ على معنى الكتابة فضلا عن أنَّ مبناه قد تغيَّر.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وهو على قسمين : مجرَّد ثلاثيّ وهو ما تكوَّن من ثلاثة أحرف وكلُّها أصليّة نحو كتب و فتح ، ومجرَّد رباعيّ وهو ما تكوَّن من أربعة أحرف ، وكلُّها أصليَّة نحو بعثر ودحرج.</a:t>
            </a:r>
          </a:p>
          <a:p>
            <a:pPr algn="r"/>
            <a:endParaRPr lang="ar-IQ" dirty="0" smtClean="0">
              <a:solidFill>
                <a:schemeClr val="tx1"/>
              </a:solidFill>
            </a:endParaRP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ثانيا : الفعل المزيد :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قبل أن نعرّف الفعل المزيد لابدَّ أن نبدأ بتعريف الزيادة ، والزيادة عند الصرفيّين هي إلحاق الكلمة ما ليس فيها ، وقد استقرى النحويُّون أحرف الزيادة فوجدوها لا تتعدَّى في أيّ حال من الأحوال عشرة حروف هي (السين ، الهمزة ، اللام ، التاء ، الميم ، الواو ، النون ، الياء ، الهاء ، الألف ) ، وقد جُمعت في عبارات كثيرة منها (سألتمونيها) و (اليوم تنساه) وغيرهما.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وقد ذكر ابن جنّي أنَّ حروف الزيادة هذه لا تكون زائدة في كلّ موضع ، ولو كانت زائدة في كلّ موضع لما احتيج إلى تحديد مواضع زيادتها ، ولحُدّدت الحروف وحدها ، لذا ذكروا أنَّه ينبغي للدارس أن يعرف مواضع الزيادة ، وكيف وقعت في الكلام بالأدلّة الواضحة.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ولعلَّ أسهل سبيل إلى معرفة ذلك هو حذف الحرف المشكوك في كونه زائدا من الكلمة ، فإن بقيت الكلمة محافظة على معناها العامّ فالحرف زائد ، وإن فقدت هذا المعنى فالحرف أصليّ.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ومثال على ذلك الفعل (أكرم) ،إذ ثمَّة حرفان مشكوك في كونهما زائدين ، وهما الهمزة والميم ؛ لأنَّهما من الحروف العشرة السابقة ، ولمعرفة ما إذا كانا زائدين أو أصليّين نحذفهما وننظر في المعنى.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7930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856984" cy="6624736"/>
          </a:xfrm>
        </p:spPr>
        <p:txBody>
          <a:bodyPr>
            <a:normAutofit fontScale="90000"/>
          </a:bodyPr>
          <a:lstStyle/>
          <a:p>
            <a:pPr algn="r"/>
            <a:r>
              <a:rPr lang="ar-IQ" sz="2200" dirty="0" smtClean="0"/>
              <a:t/>
            </a:r>
            <a:br>
              <a:rPr lang="ar-IQ" sz="2200" dirty="0" smtClean="0"/>
            </a:br>
            <a:r>
              <a:rPr lang="ar-IQ" sz="2200" dirty="0"/>
              <a:t/>
            </a:r>
            <a:br>
              <a:rPr lang="ar-IQ" sz="2200" dirty="0"/>
            </a:br>
            <a:r>
              <a:rPr lang="ar-IQ" sz="2200" dirty="0" smtClean="0"/>
              <a:t/>
            </a:r>
            <a:br>
              <a:rPr lang="ar-IQ" sz="2200" dirty="0" smtClean="0"/>
            </a:br>
            <a:r>
              <a:rPr lang="ar-IQ" sz="2200" dirty="0"/>
              <a:t/>
            </a:r>
            <a:br>
              <a:rPr lang="ar-IQ" sz="2200" dirty="0"/>
            </a:br>
            <a:r>
              <a:rPr lang="ar-IQ" sz="2200" dirty="0" smtClean="0"/>
              <a:t>فإذا حذفنا الهمزة بقي الفعل (كرم) وهو يحتفظ بالمعنى العامّ وهو الكرم ما يدلُّ على أنَّ الهمزة زائدة في هذا الفعل ، أمّا إذا حذفنا الميم فإنّه يبقى من الكلمة (أكر) ، وهي لا تدلّ على المعنى العامّ للكرم ما يدلُّ على أنَّ الميم حرف أصليٌّ وإن كانت من العشرة. </a:t>
            </a:r>
            <a:br>
              <a:rPr lang="ar-IQ" sz="2200" dirty="0" smtClean="0"/>
            </a:br>
            <a:r>
              <a:rPr lang="ar-IQ" sz="2200" dirty="0" smtClean="0"/>
              <a:t>والزيادة على نوعين : زيادة لفظيّة الغاية منها إلحاق بناء كلمة معيّنة ببناء كلمة أخرى وتكون إمّا بزيادة حرف من أحرف الكلمة نحو : شمل وشملل ، جلب وجلبب ، فزيدت اللام ؛ لكي يُلحق الفعل ببناء فعل آخر وهو (فعلل) مثل دحرج و بعثر ، أو بزيادة حرف من حروف الزيادة ، نحو : جهر وجَهْور ، بطر و بَيْطر ، قلس و قلنس .</a:t>
            </a:r>
            <a:br>
              <a:rPr lang="ar-IQ" sz="2200" dirty="0" smtClean="0"/>
            </a:br>
            <a:r>
              <a:rPr lang="ar-IQ" sz="2200" dirty="0" smtClean="0"/>
              <a:t>أمّا النوع الآخر من الزيادة فهو الزيادة المعنويّة ، وتأتي لإحداث معنى جديد زائد على المعنى الأصليّ للفعل ، نحو كرُم و أكرم ، غلق و غلّق وغيرهما ، وسيأتي الكلام على أشهر معاني الزيادة في المحاضرات المقبلة .</a:t>
            </a:r>
            <a:br>
              <a:rPr lang="ar-IQ" sz="2200" dirty="0" smtClean="0"/>
            </a:br>
            <a:r>
              <a:rPr lang="ar-IQ" sz="2200" dirty="0" smtClean="0"/>
              <a:t>ومن هذا كلّه نستطيع أن نعرّف الفعل المزيد بأنَّه : ما كان فيه حرف أو أكثر من حروف الزيادة ، وهو على قسمين : مزيد ثلاثيّ ومزيد رباعيّ.</a:t>
            </a:r>
            <a:br>
              <a:rPr lang="ar-IQ" sz="2200" dirty="0" smtClean="0"/>
            </a:br>
            <a:r>
              <a:rPr lang="ar-IQ" sz="2200" dirty="0" smtClean="0"/>
              <a:t/>
            </a:r>
            <a:br>
              <a:rPr lang="ar-IQ" sz="2200" dirty="0" smtClean="0"/>
            </a:br>
            <a:r>
              <a:rPr lang="ar-IQ" sz="2200" dirty="0" smtClean="0"/>
              <a:t>المزيد الثلاثيّ :</a:t>
            </a:r>
            <a:br>
              <a:rPr lang="ar-IQ" sz="2200" dirty="0" smtClean="0"/>
            </a:br>
            <a:r>
              <a:rPr lang="ar-IQ" sz="2200" dirty="0" smtClean="0"/>
              <a:t>وهو إمّا أن يكون مزيدا بحرف وإمّا بحرفين وإمّا بثلاثة أحرف ولكلّ منها أبنية وهي :</a:t>
            </a:r>
            <a:br>
              <a:rPr lang="ar-IQ" sz="2200" dirty="0" smtClean="0"/>
            </a:br>
            <a:r>
              <a:rPr lang="ar-IQ" sz="2200" dirty="0" smtClean="0"/>
              <a:t/>
            </a:r>
            <a:br>
              <a:rPr lang="ar-IQ" sz="2200" dirty="0" smtClean="0"/>
            </a:br>
            <a:r>
              <a:rPr lang="ar-IQ" sz="2200" dirty="0" smtClean="0"/>
              <a:t>1_ المزيد بحرف واحد : وله ثلاثة أبنية :</a:t>
            </a:r>
            <a:br>
              <a:rPr lang="ar-IQ" sz="2200" dirty="0" smtClean="0"/>
            </a:br>
            <a:r>
              <a:rPr lang="ar-IQ" sz="2200" dirty="0" smtClean="0"/>
              <a:t/>
            </a:r>
            <a:br>
              <a:rPr lang="ar-IQ" sz="2200" dirty="0" smtClean="0"/>
            </a:br>
            <a:r>
              <a:rPr lang="ar-IQ" sz="2200" dirty="0" smtClean="0"/>
              <a:t>أ_ أفعل : وهو مزيد بالهمزة نحو : أكرم ، أدخل ، أنهر......</a:t>
            </a:r>
            <a:br>
              <a:rPr lang="ar-IQ" sz="2200" dirty="0" smtClean="0"/>
            </a:br>
            <a:r>
              <a:rPr lang="ar-IQ" sz="2200" dirty="0" smtClean="0"/>
              <a:t>ب_ فعَّل : وهو مزيد بالتضعيف نحو : كرَّم ، فسَّق ، غلَّق.....</a:t>
            </a:r>
            <a:br>
              <a:rPr lang="ar-IQ" sz="2200" dirty="0" smtClean="0"/>
            </a:br>
            <a:r>
              <a:rPr lang="ar-IQ" sz="2200" dirty="0" smtClean="0"/>
              <a:t>ت_ فاعَل : وهو مزيد بالألف نحو : شارك ، قاتل ، عاهد.....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85708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6624736"/>
          </a:xfrm>
        </p:spPr>
        <p:txBody>
          <a:bodyPr>
            <a:normAutofit/>
          </a:bodyPr>
          <a:lstStyle/>
          <a:p>
            <a:pPr algn="r"/>
            <a:r>
              <a:rPr lang="ar-IQ" sz="3100" dirty="0" smtClean="0"/>
              <a:t>2_ المزيد بحرفين : وله خمسة أبنية :</a:t>
            </a:r>
            <a:br>
              <a:rPr lang="ar-IQ" sz="3100" dirty="0" smtClean="0"/>
            </a:br>
            <a:r>
              <a:rPr lang="ar-IQ" sz="3100" dirty="0" smtClean="0"/>
              <a:t/>
            </a:r>
            <a:br>
              <a:rPr lang="ar-IQ" sz="3100" dirty="0" smtClean="0"/>
            </a:br>
            <a:r>
              <a:rPr lang="ar-IQ" sz="3100" dirty="0" smtClean="0"/>
              <a:t>أ_ انفعل : وهو مزيد بالهمزة والنون نحو : انكسر ، انصرف.....</a:t>
            </a:r>
            <a:br>
              <a:rPr lang="ar-IQ" sz="3100" dirty="0" smtClean="0"/>
            </a:br>
            <a:r>
              <a:rPr lang="ar-IQ" sz="3100" dirty="0" smtClean="0"/>
              <a:t>ب_ افتعل : وهو مزيد بالهمزة والتاء نحو : ابتعد ، ابتدأ......</a:t>
            </a:r>
            <a:br>
              <a:rPr lang="ar-IQ" sz="3100" dirty="0" smtClean="0"/>
            </a:br>
            <a:r>
              <a:rPr lang="ar-IQ" sz="3100" dirty="0" smtClean="0"/>
              <a:t>ت_ تفعَّل : وهو مزيد بالتاء والتضعيف نحو : تألَّف ، تبرَّع.....</a:t>
            </a:r>
            <a:br>
              <a:rPr lang="ar-IQ" sz="3100" dirty="0" smtClean="0"/>
            </a:br>
            <a:r>
              <a:rPr lang="ar-IQ" sz="3100" dirty="0" smtClean="0"/>
              <a:t>ث_ تفاعل : وهو مزيد بالتاء والألف نحو : تقاتل ، تسامح.....</a:t>
            </a:r>
            <a:br>
              <a:rPr lang="ar-IQ" sz="3100" dirty="0" smtClean="0"/>
            </a:br>
            <a:r>
              <a:rPr lang="ar-IQ" sz="3100" dirty="0" smtClean="0"/>
              <a:t>ج_ افعلَّ : وهو مزيد بالهمزة والتضعيف نحو : اسمرَّ ، اغبرَّ....</a:t>
            </a:r>
            <a:br>
              <a:rPr lang="ar-IQ" sz="3100" dirty="0" smtClean="0"/>
            </a:br>
            <a:r>
              <a:rPr lang="ar-IQ" sz="3100" dirty="0" smtClean="0"/>
              <a:t/>
            </a:r>
            <a:br>
              <a:rPr lang="ar-IQ" sz="3100" dirty="0" smtClean="0"/>
            </a:br>
            <a:r>
              <a:rPr lang="ar-IQ" sz="3100" dirty="0" smtClean="0"/>
              <a:t>3_ المزيد بثلاثة أحرف : وله أربعة أبنية :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53780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المحاضرة الثانية عشرة : ابنية الافعال (الجزء الاول )</vt:lpstr>
      <vt:lpstr>    فإذا حذفنا الهمزة بقي الفعل (كرم) وهو يحتفظ بالمعنى العامّ وهو الكرم ما يدلُّ على أنَّ الهمزة زائدة في هذا الفعل ، أمّا إذا حذفنا الميم فإنّه يبقى من الكلمة (أكر) ، وهي لا تدلّ على المعنى العامّ للكرم ما يدلُّ على أنَّ الميم حرف أصليٌّ وإن كانت من العشرة.  والزيادة على نوعين : زيادة لفظيّة الغاية منها إلحاق بناء كلمة معيّنة ببناء كلمة أخرى وتكون إمّا بزيادة حرف من أحرف الكلمة نحو : شمل وشملل ، جلب وجلبب ، فزيدت اللام ؛ لكي يُلحق الفعل ببناء فعل آخر وهو (فعلل) مثل دحرج و بعثر ، أو بزيادة حرف من حروف الزيادة ، نحو : جهر وجَهْور ، بطر و بَيْطر ، قلس و قلنس . أمّا النوع الآخر من الزيادة فهو الزيادة المعنويّة ، وتأتي لإحداث معنى جديد زائد على المعنى الأصليّ للفعل ، نحو كرُم و أكرم ، غلق و غلّق وغيرهما ، وسيأتي الكلام على أشهر معاني الزيادة في المحاضرات المقبلة . ومن هذا كلّه نستطيع أن نعرّف الفعل المزيد بأنَّه : ما كان فيه حرف أو أكثر من حروف الزيادة ، وهو على قسمين : مزيد ثلاثيّ ومزيد رباعيّ.  المزيد الثلاثيّ : وهو إمّا أن يكون مزيدا بحرف وإمّا بحرفين وإمّا بثلاثة أحرف ولكلّ منها أبنية وهي :  1_ المزيد بحرف واحد : وله ثلاثة أبنية :  أ_ أفعل : وهو مزيد بالهمزة نحو : أكرم ، أدخل ، أنهر...... ب_ فعَّل : وهو مزيد بالتضعيف نحو : كرَّم ، فسَّق ، غلَّق..... ت_ فاعَل : وهو مزيد بالألف نحو : شارك ، قاتل ، عاهد.....  </vt:lpstr>
      <vt:lpstr>2_ المزيد بحرفين : وله خمسة أبنية :  أ_ انفعل : وهو مزيد بالهمزة والنون نحو : انكسر ، انصرف..... ب_ افتعل : وهو مزيد بالهمزة والتاء نحو : ابتعد ، ابتدأ...... ت_ تفعَّل : وهو مزيد بالتاء والتضعيف نحو : تألَّف ، تبرَّع..... ث_ تفاعل : وهو مزيد بالتاء والألف نحو : تقاتل ، تسامح..... ج_ افعلَّ : وهو مزيد بالهمزة والتضعيف نحو : اسمرَّ ، اغبرَّ....  3_ المزيد بثلاثة أحرف : وله أربعة أبنية :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 عشرة : ابنية الافعال (الجزء الاول )</dc:title>
  <dc:creator>مكتبة احمد</dc:creator>
  <cp:lastModifiedBy>مكتبة احمد</cp:lastModifiedBy>
  <cp:revision>1</cp:revision>
  <dcterms:created xsi:type="dcterms:W3CDTF">2019-02-03T06:51:15Z</dcterms:created>
  <dcterms:modified xsi:type="dcterms:W3CDTF">2019-02-03T06:56:21Z</dcterms:modified>
</cp:coreProperties>
</file>