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3DC4BCF-D3FF-4628-B8F7-1179524C05F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238728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DC4BCF-D3FF-4628-B8F7-1179524C05F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377811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DC4BCF-D3FF-4628-B8F7-1179524C05F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268084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DC4BCF-D3FF-4628-B8F7-1179524C05F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100389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DC4BCF-D3FF-4628-B8F7-1179524C05F9}"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3128700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3DC4BCF-D3FF-4628-B8F7-1179524C05F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202205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3DC4BCF-D3FF-4628-B8F7-1179524C05F9}"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110075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3DC4BCF-D3FF-4628-B8F7-1179524C05F9}"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373175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C4BCF-D3FF-4628-B8F7-1179524C05F9}"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288303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C4BCF-D3FF-4628-B8F7-1179524C05F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232820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DC4BCF-D3FF-4628-B8F7-1179524C05F9}"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A627A17-DAE0-476F-B00B-D5FE22B206CE}" type="slidenum">
              <a:rPr lang="ar-IQ" smtClean="0"/>
              <a:t>‹#›</a:t>
            </a:fld>
            <a:endParaRPr lang="ar-IQ"/>
          </a:p>
        </p:txBody>
      </p:sp>
    </p:spTree>
    <p:extLst>
      <p:ext uri="{BB962C8B-B14F-4D97-AF65-F5344CB8AC3E}">
        <p14:creationId xmlns:p14="http://schemas.microsoft.com/office/powerpoint/2010/main" val="3881931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DC4BCF-D3FF-4628-B8F7-1179524C05F9}"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627A17-DAE0-476F-B00B-D5FE22B206CE}" type="slidenum">
              <a:rPr lang="ar-IQ" smtClean="0"/>
              <a:t>‹#›</a:t>
            </a:fld>
            <a:endParaRPr lang="ar-IQ"/>
          </a:p>
        </p:txBody>
      </p:sp>
    </p:spTree>
    <p:extLst>
      <p:ext uri="{BB962C8B-B14F-4D97-AF65-F5344CB8AC3E}">
        <p14:creationId xmlns:p14="http://schemas.microsoft.com/office/powerpoint/2010/main" val="1590902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6633"/>
            <a:ext cx="7772400" cy="432048"/>
          </a:xfrm>
        </p:spPr>
        <p:txBody>
          <a:bodyPr>
            <a:noAutofit/>
          </a:bodyPr>
          <a:lstStyle/>
          <a:p>
            <a:r>
              <a:rPr lang="ar-IQ" sz="3200" dirty="0" smtClean="0"/>
              <a:t>المحاضرة الحادية عشرة تكملة ابنية الاسماء</a:t>
            </a:r>
            <a:endParaRPr lang="ar-IQ" sz="3200" dirty="0"/>
          </a:p>
        </p:txBody>
      </p:sp>
      <p:sp>
        <p:nvSpPr>
          <p:cNvPr id="3" name="Subtitle 2"/>
          <p:cNvSpPr>
            <a:spLocks noGrp="1"/>
          </p:cNvSpPr>
          <p:nvPr>
            <p:ph type="subTitle" idx="1"/>
          </p:nvPr>
        </p:nvSpPr>
        <p:spPr>
          <a:xfrm>
            <a:off x="179512" y="764704"/>
            <a:ext cx="8784976" cy="5976664"/>
          </a:xfrm>
        </p:spPr>
        <p:txBody>
          <a:bodyPr>
            <a:normAutofit fontScale="55000" lnSpcReduction="20000"/>
          </a:bodyPr>
          <a:lstStyle/>
          <a:p>
            <a:pPr algn="r"/>
            <a:r>
              <a:rPr lang="ar-IQ" dirty="0">
                <a:solidFill>
                  <a:schemeClr val="tx1"/>
                </a:solidFill>
              </a:rPr>
              <a:t>مواضع الزيادة</a:t>
            </a:r>
            <a:endParaRPr lang="en-US" dirty="0">
              <a:solidFill>
                <a:schemeClr val="tx1"/>
              </a:solidFill>
            </a:endParaRPr>
          </a:p>
          <a:p>
            <a:pPr algn="r"/>
            <a:r>
              <a:rPr lang="ar-IQ" dirty="0">
                <a:solidFill>
                  <a:schemeClr val="tx1"/>
                </a:solidFill>
              </a:rPr>
              <a:t>تكون أحرف (سألتمونيها) زائدة في المواضع الآتية:</a:t>
            </a:r>
            <a:endParaRPr lang="en-US" dirty="0">
              <a:solidFill>
                <a:schemeClr val="tx1"/>
              </a:solidFill>
            </a:endParaRPr>
          </a:p>
          <a:p>
            <a:pPr algn="r"/>
            <a:r>
              <a:rPr lang="ar-IQ" dirty="0">
                <a:solidFill>
                  <a:schemeClr val="tx1"/>
                </a:solidFill>
              </a:rPr>
              <a:t>الهمزة: تكون زائدة في أَول الكلمة إذا تلاها ثلاثة أُصول مثل: أَعرج، أَفضل، أَذهبُ، أُقرِئُ</a:t>
            </a:r>
            <a:endParaRPr lang="en-US" dirty="0">
              <a:solidFill>
                <a:schemeClr val="tx1"/>
              </a:solidFill>
            </a:endParaRPr>
          </a:p>
          <a:p>
            <a:pPr algn="r"/>
            <a:r>
              <a:rPr lang="ar-IQ" dirty="0">
                <a:solidFill>
                  <a:schemeClr val="tx1"/>
                </a:solidFill>
              </a:rPr>
              <a:t>وتكون زائدة في آخر الكلمة بعد أَلف ساكنة مسبوقة بثلاثة أُصول فأَكثر مثل: علماءُ، أَنبياءُ، قُرْفُصاءُ، رُتَيْلاء.</a:t>
            </a:r>
            <a:endParaRPr lang="en-US" dirty="0">
              <a:solidFill>
                <a:schemeClr val="tx1"/>
              </a:solidFill>
            </a:endParaRPr>
          </a:p>
          <a:p>
            <a:pPr algn="r"/>
            <a:r>
              <a:rPr lang="ar-IQ" dirty="0">
                <a:solidFill>
                  <a:schemeClr val="tx1"/>
                </a:solidFill>
              </a:rPr>
              <a:t>وعلى هذا تكون أصلية في الكلمات الآتية وأمثالها:</a:t>
            </a:r>
            <a:endParaRPr lang="en-US" dirty="0">
              <a:solidFill>
                <a:schemeClr val="tx1"/>
              </a:solidFill>
            </a:endParaRPr>
          </a:p>
          <a:p>
            <a:pPr algn="r"/>
            <a:r>
              <a:rPr lang="ar-IQ" dirty="0">
                <a:solidFill>
                  <a:schemeClr val="tx1"/>
                </a:solidFill>
              </a:rPr>
              <a:t>أكْل، أمسْ، (لأن معها أصلين فقط)، أيْطل، أمان، أكيل ((لأن معها ثلاثة أحرف أحدها زائد))، إصطبل، إصطخر ((معها أربعة أصول))، كساء، ماء، وفاء ((لأن قبل الألف أصلين فقط، لذا فهي إما أصل وإما منقلبة عن أصل)).</a:t>
            </a:r>
            <a:endParaRPr lang="en-US" dirty="0">
              <a:solidFill>
                <a:schemeClr val="tx1"/>
              </a:solidFill>
            </a:endParaRPr>
          </a:p>
          <a:p>
            <a:pPr algn="r"/>
            <a:r>
              <a:rPr lang="ar-IQ" dirty="0">
                <a:solidFill>
                  <a:schemeClr val="tx1"/>
                </a:solidFill>
              </a:rPr>
              <a:t> </a:t>
            </a:r>
            <a:endParaRPr lang="en-US" dirty="0">
              <a:solidFill>
                <a:schemeClr val="tx1"/>
              </a:solidFill>
            </a:endParaRPr>
          </a:p>
          <a:p>
            <a:pPr algn="r"/>
            <a:r>
              <a:rPr lang="ar-IQ" dirty="0">
                <a:solidFill>
                  <a:schemeClr val="tx1"/>
                </a:solidFill>
              </a:rPr>
              <a:t>الألف: تكون زائدة حين تكون مع ثلاثة أُصول فأكثر مثل: قائل، قاتل، سحاب، حُبلى، قرطاس، انطلاق، ارعوى، قبعثرى، خُبَّازى، اسرنْدى (اعتلى).</a:t>
            </a:r>
            <a:endParaRPr lang="en-US" dirty="0">
              <a:solidFill>
                <a:schemeClr val="tx1"/>
              </a:solidFill>
            </a:endParaRPr>
          </a:p>
          <a:p>
            <a:pPr algn="r"/>
            <a:r>
              <a:rPr lang="ar-IQ" dirty="0">
                <a:solidFill>
                  <a:schemeClr val="tx1"/>
                </a:solidFill>
              </a:rPr>
              <a:t> </a:t>
            </a:r>
            <a:endParaRPr lang="en-US" dirty="0">
              <a:solidFill>
                <a:schemeClr val="tx1"/>
              </a:solidFill>
            </a:endParaRPr>
          </a:p>
          <a:p>
            <a:pPr algn="r"/>
            <a:r>
              <a:rPr lang="ar-IQ" dirty="0">
                <a:solidFill>
                  <a:schemeClr val="tx1"/>
                </a:solidFill>
              </a:rPr>
              <a:t>ولا تزاد سابعة إلا في الأَسماءِ مثل: أُربُعاوى (جلسة المتربع) [فإذا كان معها حرفان فقط كانت منقلبة عن أَصل مثل: قال، دعا، باب، ناب].</a:t>
            </a:r>
            <a:endParaRPr lang="en-US" dirty="0">
              <a:solidFill>
                <a:schemeClr val="tx1"/>
              </a:solidFill>
            </a:endParaRPr>
          </a:p>
          <a:p>
            <a:pPr algn="r"/>
            <a:r>
              <a:rPr lang="ar-IQ" dirty="0">
                <a:solidFill>
                  <a:schemeClr val="tx1"/>
                </a:solidFill>
              </a:rPr>
              <a:t> </a:t>
            </a:r>
            <a:endParaRPr lang="en-US" dirty="0">
              <a:solidFill>
                <a:schemeClr val="tx1"/>
              </a:solidFill>
            </a:endParaRPr>
          </a:p>
          <a:p>
            <a:pPr algn="r"/>
            <a:r>
              <a:rPr lang="ar-IQ" dirty="0">
                <a:solidFill>
                  <a:schemeClr val="tx1"/>
                </a:solidFill>
              </a:rPr>
              <a:t>الواو: لا تزاد في الأَول مطلقاً؛ فإن صحبت أَكثر من أَصلين كانت زائدة مثل: عوسج، حوقل (ضعيف)، جدول، عجوز، ترقوة، عنفوان، معشوشب، قلنسوة، منجنون (دولاب)، أربعاوى، اعلوّط (ركب).</a:t>
            </a:r>
            <a:endParaRPr lang="en-US" dirty="0">
              <a:solidFill>
                <a:schemeClr val="tx1"/>
              </a:solidFill>
            </a:endParaRPr>
          </a:p>
          <a:p>
            <a:pPr algn="r"/>
            <a:r>
              <a:rPr lang="ar-IQ" dirty="0">
                <a:solidFill>
                  <a:schemeClr val="tx1"/>
                </a:solidFill>
              </a:rPr>
              <a:t> </a:t>
            </a:r>
            <a:endParaRPr lang="en-US" dirty="0">
              <a:solidFill>
                <a:schemeClr val="tx1"/>
              </a:solidFill>
            </a:endParaRPr>
          </a:p>
          <a:p>
            <a:pPr algn="r"/>
            <a:r>
              <a:rPr lang="ar-IQ" dirty="0">
                <a:solidFill>
                  <a:schemeClr val="tx1"/>
                </a:solidFill>
              </a:rPr>
              <a:t>الياء: تكون زائدة إذا كان معها أكثر من أصلين مثل: اليلْمع (السراب)، يضرب، ضَيْغم، سيطر، عِثْيَر، رغيف، رهْيأ (اضطرب)، حِذْرية (الأَكمة الغليظة)، سلقيته (رميته على قفاه)، بُلَهْنية = رفاهية، تقلْسَيْت، مغناطيس، اسلنقيْت.</a:t>
            </a:r>
            <a:endParaRPr lang="en-US" dirty="0">
              <a:solidFill>
                <a:schemeClr val="tx1"/>
              </a:solidFill>
            </a:endParaRPr>
          </a:p>
          <a:p>
            <a:pPr algn="r"/>
            <a:r>
              <a:rPr lang="ar-IQ" b="1" dirty="0">
                <a:solidFill>
                  <a:schemeClr val="tx1"/>
                </a:solidFill>
              </a:rPr>
              <a:t> </a:t>
            </a:r>
            <a:endParaRPr lang="en-US" dirty="0">
              <a:solidFill>
                <a:schemeClr val="tx1"/>
              </a:solidFill>
            </a:endParaRPr>
          </a:p>
          <a:p>
            <a:endParaRPr lang="ar-IQ" dirty="0"/>
          </a:p>
        </p:txBody>
      </p:sp>
    </p:spTree>
    <p:extLst>
      <p:ext uri="{BB962C8B-B14F-4D97-AF65-F5344CB8AC3E}">
        <p14:creationId xmlns:p14="http://schemas.microsoft.com/office/powerpoint/2010/main" val="2580348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552728"/>
          </a:xfrm>
        </p:spPr>
        <p:txBody>
          <a:bodyPr>
            <a:normAutofit fontScale="62500" lnSpcReduction="20000"/>
          </a:bodyPr>
          <a:lstStyle/>
          <a:p>
            <a:r>
              <a:rPr lang="ar-IQ" dirty="0" smtClean="0"/>
              <a:t>ولا تقع الياءُ سابعة إلا في الأَسماء مثل الـخُنْزُوانية (الكبر). وهي أصل في مثل (يوم وليلة وبيع ورمي).</a:t>
            </a:r>
          </a:p>
          <a:p>
            <a:r>
              <a:rPr lang="ar-IQ" dirty="0" smtClean="0"/>
              <a:t>ملاحظة: إذا وقعت أولاً ومعها أربعة أصول فهي أصلية، ومثلوا لذلك بكلمة (اليَسْتَعور) ومعناها: الباطل، الكساء على عجز البعير، شجر مساويكه في غاية الجودة.</a:t>
            </a:r>
          </a:p>
          <a:p>
            <a:r>
              <a:rPr lang="ar-IQ" dirty="0" smtClean="0"/>
              <a:t>التاء: تزاد اطراداً في الأَفعال حرفَ مضارعة (تكتب)، ودالةً على المشاركة (تخاصموا، احتربوا) وعلى المطاوعة (تكسَّر) وفي مصادر هذه الأفعال، وفي مصدر (فعَّل) والمصادر الدالة على المبالغة مثل: تَسْيار.</a:t>
            </a:r>
          </a:p>
          <a:p>
            <a:r>
              <a:rPr lang="ar-IQ" dirty="0" smtClean="0"/>
              <a:t>وتزاد آخراً للدلالة على التأْنيث (قائمة قامتْ)، أَو المبالغة (رجل داهية)، أَو النسبة (المغاربة)، أَو الجمع (الشافعية، الحنفية).</a:t>
            </a:r>
          </a:p>
          <a:p>
            <a:r>
              <a:rPr lang="ar-IQ" dirty="0" smtClean="0"/>
              <a:t>وكذلك يطرد زيادتها حشواً في تصاريف (افتعل، استفعل) ومصادرهما. وزيدت في غير ما تقدم سماعاً مثل: التِجفاف (الدرع)، والتمثال وملكوت وعنكبوت وتَنْصُب (شجر).</a:t>
            </a:r>
          </a:p>
          <a:p>
            <a:r>
              <a:rPr lang="ar-IQ" dirty="0" smtClean="0"/>
              <a:t>السين: تزاد اطراداً في صيغة (استفعل).</a:t>
            </a:r>
          </a:p>
          <a:p>
            <a:r>
              <a:rPr lang="ar-IQ" dirty="0" smtClean="0"/>
              <a:t>اللام: تزاد اطراداً مع أَسماءِ الإِشارة (ذلك، تلك، أُولالِك، هنالك) وسماعاً في (زيْدل وعبْدل).</a:t>
            </a:r>
          </a:p>
          <a:p>
            <a:r>
              <a:rPr lang="ar-IQ" dirty="0" smtClean="0"/>
              <a:t>الميم: لا تزاد في الأَفعال. وتطرد زيادتها في أول الأَسماء في المواضع المقيسة من المصادر الميمية وأَسماء الفاعل والمفعول والزمان والمكان والآلة.</a:t>
            </a:r>
          </a:p>
          <a:p>
            <a:r>
              <a:rPr lang="ar-IQ" dirty="0" smtClean="0"/>
              <a:t>وقلَّ أَن تزاد حشواً في مثل هِرْماس (ولد النمر)، ودَلامص (برَّاق)، وزُرْقُم (أَزرق) وشُدْقُم (واسع الفم).</a:t>
            </a:r>
          </a:p>
          <a:p>
            <a:r>
              <a:rPr lang="ar-IQ" dirty="0" smtClean="0"/>
              <a:t>النون: تطرد زيادتها في الأَول حرف مضارعة للمتكلم مع غيره (نكتب)، وتزاد حشواً في صيغ المطاوعة (انكسر، احرنجم) غالباً، وفي مثل (فَعَنْلَل) كجحنْفل وشرنْبث وعقنْقل. وتزاد آخراً بعد أَلف قبلها ثلاثة أصول مثل: سكران، عثمان، شبعان، عفَّان.</a:t>
            </a:r>
          </a:p>
          <a:p>
            <a:endParaRPr lang="ar-IQ" dirty="0" smtClean="0"/>
          </a:p>
          <a:p>
            <a:r>
              <a:rPr lang="ar-IQ" dirty="0" smtClean="0"/>
              <a:t>[وفي غير ذلك تكون أصلية مثل (أمان وعنقود ونهشل وخِرْنَوْب)].</a:t>
            </a:r>
          </a:p>
          <a:p>
            <a:endParaRPr lang="ar-IQ" dirty="0" smtClean="0"/>
          </a:p>
          <a:p>
            <a:endParaRPr lang="ar-IQ" dirty="0"/>
          </a:p>
        </p:txBody>
      </p:sp>
    </p:spTree>
    <p:extLst>
      <p:ext uri="{BB962C8B-B14F-4D97-AF65-F5344CB8AC3E}">
        <p14:creationId xmlns:p14="http://schemas.microsoft.com/office/powerpoint/2010/main" val="2510805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rmAutofit/>
          </a:bodyPr>
          <a:lstStyle/>
          <a:p>
            <a:r>
              <a:rPr lang="ar-IQ" sz="2000" dirty="0" smtClean="0"/>
              <a:t>ولابدّ مع ذلك من ملاحظة الدليل والمعنى في الزيادة أَو الأَصالة، فقد حكموا بزيادتها في بُلَهْنِية، وعَنْسل (ناقة سريعة)، وعَنْس (أسد)؛ وحسّان وعفَّان (لمنعهما الصرف).</a:t>
            </a:r>
          </a:p>
          <a:p>
            <a:r>
              <a:rPr lang="ar-IQ" sz="2000" dirty="0" smtClean="0"/>
              <a:t>الهاء: تزاد اطراداً هاءٌ للسكت لبيان حركة آخر الكلمة أو حرف المد حين الوقف مثل: لمه؟ عمهْ؟ {يا لَيْتَنِي لَمْ أُوتَ كِتابِيَهْ}، {وَما أَدْراكَ ما هِيَهْ}. وسمع زيادتها في الفعل (أَراق) وما اشتق منه فقالوا: أَهراق يُهَريق، دم مُهراق. وزادوها سماعاً في جمع (أُم) فقالوا: أُمهات.</a:t>
            </a:r>
          </a:p>
          <a:p>
            <a:r>
              <a:rPr lang="ar-IQ" sz="2000" dirty="0" smtClean="0"/>
              <a:t>عودة إلى موضع الحاشية الجعفر النهر الصغير، القرمز الأحمر، القِمطر محفظة الكتب.</a:t>
            </a:r>
          </a:p>
          <a:p>
            <a:r>
              <a:rPr lang="ar-IQ" sz="2000" dirty="0" smtClean="0"/>
              <a:t>عودة إلى موضع الحاشية القذعمل: الجمل الضخم، والجحمرش العجوز، والجردحل الوادي.</a:t>
            </a:r>
          </a:p>
          <a:p>
            <a:r>
              <a:rPr lang="ar-IQ" sz="2000" dirty="0" smtClean="0"/>
              <a:t>عودة إلى موضع الحاشية أما مثل (عدة) مصدر (وعَد)، فليست التاء زائدة، لكنها أتي بها للتعويض عن فاء الكلمة وهو الواو، إذ الأصل (وعد وعْداً) فلما حذفنا الأول عوضنا منه تاء في الآخر، فالتاء حرف عوض غير زائد.</a:t>
            </a:r>
          </a:p>
          <a:p>
            <a:pPr marL="0" indent="0">
              <a:buNone/>
            </a:pPr>
            <a:endParaRPr lang="ar-IQ" dirty="0"/>
          </a:p>
        </p:txBody>
      </p:sp>
    </p:spTree>
    <p:extLst>
      <p:ext uri="{BB962C8B-B14F-4D97-AF65-F5344CB8AC3E}">
        <p14:creationId xmlns:p14="http://schemas.microsoft.com/office/powerpoint/2010/main" val="1788458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595</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المحاضرة الحادية عشرة تكملة ابنية الاسماء</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الحادية عشرة تكملة ابنية الاسماء</dc:title>
  <dc:creator>مكتبة احمد</dc:creator>
  <cp:lastModifiedBy>مكتبة احمد</cp:lastModifiedBy>
  <cp:revision>1</cp:revision>
  <dcterms:created xsi:type="dcterms:W3CDTF">2019-02-03T07:29:25Z</dcterms:created>
  <dcterms:modified xsi:type="dcterms:W3CDTF">2019-02-03T07:32:38Z</dcterms:modified>
</cp:coreProperties>
</file>