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A4AE412-0A99-44EC-B8B7-31367140B64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1680154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A4AE412-0A99-44EC-B8B7-31367140B64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1157991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A4AE412-0A99-44EC-B8B7-31367140B64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256179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A4AE412-0A99-44EC-B8B7-31367140B64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4204669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4AE412-0A99-44EC-B8B7-31367140B64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4129154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A4AE412-0A99-44EC-B8B7-31367140B649}"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2741990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A4AE412-0A99-44EC-B8B7-31367140B649}" type="datetimeFigureOut">
              <a:rPr lang="ar-IQ" smtClean="0"/>
              <a:t>28/05/1440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4190542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A4AE412-0A99-44EC-B8B7-31367140B649}" type="datetimeFigureOut">
              <a:rPr lang="ar-IQ" smtClean="0"/>
              <a:t>28/05/1440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3012948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4AE412-0A99-44EC-B8B7-31367140B649}" type="datetimeFigureOut">
              <a:rPr lang="ar-IQ" smtClean="0"/>
              <a:t>28/05/1440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1437648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4AE412-0A99-44EC-B8B7-31367140B649}"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3600520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4AE412-0A99-44EC-B8B7-31367140B649}"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203C8DE-88C8-49F4-AFB8-A9E71C35B757}" type="slidenum">
              <a:rPr lang="ar-IQ" smtClean="0"/>
              <a:t>‹#›</a:t>
            </a:fld>
            <a:endParaRPr lang="ar-IQ"/>
          </a:p>
        </p:txBody>
      </p:sp>
    </p:spTree>
    <p:extLst>
      <p:ext uri="{BB962C8B-B14F-4D97-AF65-F5344CB8AC3E}">
        <p14:creationId xmlns:p14="http://schemas.microsoft.com/office/powerpoint/2010/main" val="338618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A4AE412-0A99-44EC-B8B7-31367140B649}" type="datetimeFigureOut">
              <a:rPr lang="ar-IQ" smtClean="0"/>
              <a:t>28/05/1440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203C8DE-88C8-49F4-AFB8-A9E71C35B757}" type="slidenum">
              <a:rPr lang="ar-IQ" smtClean="0"/>
              <a:t>‹#›</a:t>
            </a:fld>
            <a:endParaRPr lang="ar-IQ"/>
          </a:p>
        </p:txBody>
      </p:sp>
    </p:spTree>
    <p:extLst>
      <p:ext uri="{BB962C8B-B14F-4D97-AF65-F5344CB8AC3E}">
        <p14:creationId xmlns:p14="http://schemas.microsoft.com/office/powerpoint/2010/main" val="233199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Autofit/>
          </a:bodyPr>
          <a:lstStyle/>
          <a:p>
            <a:r>
              <a:rPr lang="ar-IQ" sz="2800" dirty="0" smtClean="0"/>
              <a:t>المحاضرة العاشرة : المجرد والمزيد من الاسماء</a:t>
            </a:r>
            <a:endParaRPr lang="ar-IQ" sz="2800" dirty="0"/>
          </a:p>
        </p:txBody>
      </p:sp>
      <p:sp>
        <p:nvSpPr>
          <p:cNvPr id="3" name="Content Placeholder 2"/>
          <p:cNvSpPr>
            <a:spLocks noGrp="1"/>
          </p:cNvSpPr>
          <p:nvPr>
            <p:ph idx="1"/>
          </p:nvPr>
        </p:nvSpPr>
        <p:spPr>
          <a:xfrm>
            <a:off x="179512" y="908720"/>
            <a:ext cx="8784976" cy="5760640"/>
          </a:xfrm>
        </p:spPr>
        <p:txBody>
          <a:bodyPr>
            <a:normAutofit fontScale="62500" lnSpcReduction="20000"/>
          </a:bodyPr>
          <a:lstStyle/>
          <a:p>
            <a:r>
              <a:rPr lang="ar-IQ" dirty="0" smtClean="0"/>
              <a:t>أ- الاسم الخالي من حرف زائد على أُصوله هو الاسم المجرد، وهو ثلاثة:</a:t>
            </a:r>
          </a:p>
          <a:p>
            <a:r>
              <a:rPr lang="ar-IQ" dirty="0" smtClean="0"/>
              <a:t>1- المجرد الثلاثي مثل رجُل وفتى وله عشرة أوزان هذه أَمثلتها: ظَبْي، حَمَل، رَجُل، كتِف، قفل، زُحَل، عُنق، حِصْن، عِنب، إِبل. أَما وزن (فُعِل) فقليل جداً مثل (دُئِل) اسم قبيلة، ووزن (فِعُل) يكاد لا يوجد.</a:t>
            </a:r>
          </a:p>
          <a:p>
            <a:endParaRPr lang="ar-IQ" dirty="0" smtClean="0"/>
          </a:p>
          <a:p>
            <a:r>
              <a:rPr lang="ar-IQ" dirty="0" smtClean="0"/>
              <a:t>2- المجرد الرباعي أَوزانه ستة وأَمثلتها:</a:t>
            </a:r>
          </a:p>
          <a:p>
            <a:r>
              <a:rPr lang="ar-IQ" dirty="0" smtClean="0"/>
              <a:t>جَعْفَر، بُرْقع، قِرمِز، طُحْلَب، دِرْهَم، قِمَطْرانتقل إلى الحاشية.</a:t>
            </a:r>
          </a:p>
          <a:p>
            <a:endParaRPr lang="ar-IQ" dirty="0" smtClean="0"/>
          </a:p>
          <a:p>
            <a:r>
              <a:rPr lang="ar-IQ" dirty="0" smtClean="0"/>
              <a:t>3- المجرد الخماسي هذه أَمثلة أَوزانه الأَربعة: سفَرْجَل، قُذَعْمِل، جَحْمَرشِ، جِرْدَحْلانتقل إلى الحاشية.</a:t>
            </a:r>
          </a:p>
          <a:p>
            <a:r>
              <a:rPr lang="ar-IQ" dirty="0" smtClean="0"/>
              <a:t>ب- والاسم المزيد هو ما أُضيف إلى أُصوله حرف أَو أكثرانتقل إلى الحاشية: والزيادة على نوعين:</a:t>
            </a:r>
          </a:p>
          <a:p>
            <a:endParaRPr lang="ar-IQ" dirty="0" smtClean="0"/>
          </a:p>
          <a:p>
            <a:r>
              <a:rPr lang="ar-IQ" dirty="0" smtClean="0"/>
              <a:t>1- الأَول يكون بتكرار حرف من حروفه الأصلية مثل: سُلَّم، جلْباب، قُعْدُد، صمحْمح انتقل إلى الحاشية، (وأُصول هذه الكلمات: سلم، جلب، قعد، صمح).</a:t>
            </a:r>
          </a:p>
          <a:p>
            <a:r>
              <a:rPr lang="ar-IQ" dirty="0" smtClean="0"/>
              <a:t>2- الثاني يكون بإضافة أَحد أَحرف الزيادة العشرة المجموعة في قولك (سأَلتمونيها) مثل: تكريم، اجتماع، مستنكف، متدحرج... إلخ أُصول هذه الكلمات: كرم، جمع، نكف، دحرج.</a:t>
            </a:r>
          </a:p>
          <a:p>
            <a:r>
              <a:rPr lang="ar-IQ" dirty="0" smtClean="0"/>
              <a:t>وقد يجتمع نوعا الزيادة في الكلمة مثل (مُعظَّم) ففيها الميم من أَحرف الزيادة وفيها تكرار الظاءِ الأَصلية. وكذلك (مُحْدَوْدب) فيها زيادة الميم والواو وتكرار الدال ((أُصولها أحرف حدب))، ومَرْمريس بمعنى الداهية والشديد، فيها الياءُ زائدة وتكرار الفاءِ والعين ((أُصولها أَحرف مرس)).</a:t>
            </a:r>
          </a:p>
          <a:p>
            <a:endParaRPr lang="ar-IQ" dirty="0" smtClean="0"/>
          </a:p>
          <a:p>
            <a:r>
              <a:rPr lang="ar-IQ" dirty="0" smtClean="0"/>
              <a:t>وأَوزان المزيد كثيرة جداً، ولا يحكم بزيادة حرف إلا بعد استيفاءِ الكلمة ثلاثة أَحرف أَصلية على الأقل.</a:t>
            </a:r>
          </a:p>
          <a:p>
            <a:endParaRPr lang="ar-IQ" dirty="0"/>
          </a:p>
        </p:txBody>
      </p:sp>
    </p:spTree>
    <p:extLst>
      <p:ext uri="{BB962C8B-B14F-4D97-AF65-F5344CB8AC3E}">
        <p14:creationId xmlns:p14="http://schemas.microsoft.com/office/powerpoint/2010/main" val="2601494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856984" cy="6552728"/>
          </a:xfrm>
        </p:spPr>
        <p:txBody>
          <a:bodyPr>
            <a:normAutofit fontScale="62500" lnSpcReduction="20000"/>
          </a:bodyPr>
          <a:lstStyle/>
          <a:p>
            <a:r>
              <a:rPr lang="ar-IQ" dirty="0" smtClean="0"/>
              <a:t>أدلة الزيادة</a:t>
            </a:r>
          </a:p>
          <a:p>
            <a:r>
              <a:rPr lang="ar-IQ" dirty="0" smtClean="0"/>
              <a:t>يدل على زيادة الحرف في الكلمة أَدلة أَربعة:</a:t>
            </a:r>
          </a:p>
          <a:p>
            <a:r>
              <a:rPr lang="ar-IQ" dirty="0" smtClean="0"/>
              <a:t>1- سقوط الحرف الزائد في بعض أُسرة الكلمة ((أصلها أَو فرعها)) فالهمزة في (إِكرام) غير موجودة في (كرم)، ونون (الحنظل) غير موجودة في (حظِلت الإِبل = إذا أَكلت الحنظل فتأَذَّت).</a:t>
            </a:r>
          </a:p>
          <a:p>
            <a:r>
              <a:rPr lang="ar-IQ" dirty="0" smtClean="0"/>
              <a:t>2- أَن يدل الحرف الزائد على معنى ليس في أصل الكلمة، فالأَلف في (عامِل) زيدت للدلالة على الفاعل، والهمزة من إِكرام تدل على التعدية، والسين والتاءُ في مستفهم يدلان على الطلب.</a:t>
            </a:r>
          </a:p>
          <a:p>
            <a:r>
              <a:rPr lang="ar-IQ" dirty="0" smtClean="0"/>
              <a:t>3- أَن يكون في عد الحرف أَصلياً خروجٌ على الأَوزان المعروفة في الأَسماءِ فالتاءُ الأُولى في (تَنْفُل) وهو من أَسماءِ الثعلب زائدة لعدم وجود هذا الوزن في الأسماءِ.</a:t>
            </a:r>
          </a:p>
          <a:p>
            <a:r>
              <a:rPr lang="ar-IQ" dirty="0" smtClean="0"/>
              <a:t>4- أَن تطرد أَو تكثر زيادة مثل هذا الحرف في المشتق المماثل للكلمة الجامدة: فقد حكموا على نون (شَرنْبَث = غليظ الكفين والرجلين) بالزيادة، لأَن هذه النون بعد حرفين أصليين تكون زائدة في أَمثال هذه الكلمة من المشتقات مثل: (جحنْفَل = غليظ الشفة) فهي مأخوذة من جَحفَلَة الفرس وغيرها من ذوات الحافر وهي الشفة.</a:t>
            </a:r>
          </a:p>
          <a:p>
            <a:r>
              <a:rPr lang="ar-IQ" dirty="0" smtClean="0"/>
              <a:t>أغراض الزيادة</a:t>
            </a:r>
          </a:p>
          <a:p>
            <a:r>
              <a:rPr lang="ar-IQ" dirty="0" smtClean="0"/>
              <a:t>ذكروا لها الأغراض الآتية:</a:t>
            </a:r>
          </a:p>
          <a:p>
            <a:r>
              <a:rPr lang="ar-IQ" dirty="0" smtClean="0"/>
              <a:t>1- مد الصوت بأَحد أَحرف العلة مثل: سحاب، عمود، رحيل.</a:t>
            </a:r>
          </a:p>
          <a:p>
            <a:r>
              <a:rPr lang="ar-IQ" dirty="0" smtClean="0"/>
              <a:t>2- تكثير الحروف مثل (قَبَعْثَرى = جمل ضخم)، و(كنَهْبَل = شجر ضخم السنبلة).</a:t>
            </a:r>
          </a:p>
          <a:p>
            <a:r>
              <a:rPr lang="ar-IQ" dirty="0" smtClean="0"/>
              <a:t>3- إفادة معنى جديد، فزيادة الأَلف في (ضارب) لتدل على الذات الفاعلة، وزيادة الميم والواو في (مضروب) ليدل على الذات التي وقع عليها الفعل، والتاءُ والأَلف في (التماوت) لتدل على إِظهار غير الحقيقة. وهذا أَهم أَغراض الزيادة.</a:t>
            </a:r>
          </a:p>
          <a:p>
            <a:r>
              <a:rPr lang="ar-IQ" dirty="0" smtClean="0"/>
              <a:t>4- التعويض عن محذوف: إما عن فاءِ الكلمة مثل (عدة) زيدت التاءُ آخراً لتعوض الواو المحذوفة من أَولها (وعْد)، وإما عن عين الكلمة مثل تاءُ (إقامة) فهي عوض من الواو التي هي عين الكلمة إِذ الأَصل (إقوام)، وإما لام الكلمة مثل أَلف (ابن) فهي عوض عن لام الكلمة التي هي الواو إذ الأصل (بنَوٌ)، ومثل مصدر </a:t>
            </a:r>
            <a:endParaRPr lang="ar-IQ" dirty="0"/>
          </a:p>
        </p:txBody>
      </p:sp>
    </p:spTree>
    <p:extLst>
      <p:ext uri="{BB962C8B-B14F-4D97-AF65-F5344CB8AC3E}">
        <p14:creationId xmlns:p14="http://schemas.microsoft.com/office/powerpoint/2010/main" val="2560252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856984" cy="6624736"/>
          </a:xfrm>
        </p:spPr>
        <p:txBody>
          <a:bodyPr>
            <a:normAutofit/>
          </a:bodyPr>
          <a:lstStyle/>
          <a:p>
            <a:r>
              <a:rPr lang="ar-IQ" sz="2000" dirty="0" smtClean="0"/>
              <a:t>(زكَّى) فالقياس أَن يأْتي على وزن (تفعيل: تزكيياً) فحذفوا الياءَ الأولى التي قبل لام الكلمة وعوضوا منها التاء فقالوا: تزكية.</a:t>
            </a:r>
          </a:p>
          <a:p>
            <a:r>
              <a:rPr lang="ar-IQ" sz="2000" dirty="0" smtClean="0"/>
              <a:t>5- الإِلحاق، وهي موازنة كلمة بكلمة لتأْخذ حكمها في التصريف مثل: (خَفَيْفَد) الملحق بـ(سفرجل)، و(أَرطىً) الملحق بـ(جعفر)، و(قُعْدُد) الملحق بوزن (بُرْقُع)انتقل إلى الحاشية.</a:t>
            </a:r>
          </a:p>
          <a:p>
            <a:r>
              <a:rPr lang="ar-IQ" sz="2000" dirty="0" smtClean="0"/>
              <a:t>هذا وبين الزيادة للإلحاق والزيادة لغيره فروق:</a:t>
            </a:r>
          </a:p>
          <a:p>
            <a:r>
              <a:rPr lang="ar-IQ" sz="2000" dirty="0" smtClean="0"/>
              <a:t>1- يبقى معنى الكلمة بعد زيادة الإلحاق على ما كان عليه غالباً.</a:t>
            </a:r>
          </a:p>
          <a:p>
            <a:r>
              <a:rPr lang="ar-IQ" sz="2000" dirty="0" smtClean="0"/>
              <a:t>2- لا يشترط في زيادة الإلحاق أن تكون من أحرف (سألتمونيها).</a:t>
            </a:r>
          </a:p>
          <a:p>
            <a:r>
              <a:rPr lang="ar-IQ" sz="2000" dirty="0" smtClean="0"/>
              <a:t>3- لا تدغم زيادة الإلحاق في مثلها على حين يجب ذلك في نظيرها، فالدالان في (خفيفد) و(قعدد) لا يجوز إدغامهما بينما يجب الإدغام في (مَرْدَد وأشدْد) لتصبحا (مردّ) و(أشدّ)، كذلك الباءان في (جلبب) لا تدغمان ويجب إدغام مثلهما في (أطبباء) لتصبح: </a:t>
            </a:r>
            <a:r>
              <a:rPr lang="ar-IQ" sz="2000" smtClean="0"/>
              <a:t>أطبّاء.</a:t>
            </a:r>
          </a:p>
          <a:p>
            <a:endParaRPr lang="ar-IQ" sz="2000" dirty="0" smtClean="0"/>
          </a:p>
          <a:p>
            <a:endParaRPr lang="ar-IQ" dirty="0"/>
          </a:p>
        </p:txBody>
      </p:sp>
    </p:spTree>
    <p:extLst>
      <p:ext uri="{BB962C8B-B14F-4D97-AF65-F5344CB8AC3E}">
        <p14:creationId xmlns:p14="http://schemas.microsoft.com/office/powerpoint/2010/main" val="1449430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760</Words>
  <Application>Microsoft Office PowerPoint</Application>
  <PresentationFormat>On-screen Show (4:3)</PresentationFormat>
  <Paragraphs>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المحاضرة العاشرة : المجرد والمزيد من الاسماء</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العاشرة : المجرد والمزيد من الاسماء</dc:title>
  <dc:creator>مكتبة احمد</dc:creator>
  <cp:lastModifiedBy>مكتبة احمد</cp:lastModifiedBy>
  <cp:revision>1</cp:revision>
  <dcterms:created xsi:type="dcterms:W3CDTF">2019-02-03T07:26:05Z</dcterms:created>
  <dcterms:modified xsi:type="dcterms:W3CDTF">2019-02-03T07:28:59Z</dcterms:modified>
</cp:coreProperties>
</file>