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564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977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2640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150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217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454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339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229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599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989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168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6B33-CD12-4B8E-AF13-D637A505376A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0FF57-B315-4CDB-A7F9-28CD6CE045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003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576064"/>
          </a:xfrm>
        </p:spPr>
        <p:txBody>
          <a:bodyPr>
            <a:noAutofit/>
          </a:bodyPr>
          <a:lstStyle/>
          <a:p>
            <a:r>
              <a:rPr lang="ar-IQ" sz="3200" dirty="0" smtClean="0"/>
              <a:t>المحاضرة التاسعة : النسب ( الجزء الثاني )</a:t>
            </a: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ar-IQ" dirty="0" smtClean="0">
                <a:solidFill>
                  <a:schemeClr val="tx1"/>
                </a:solidFill>
              </a:rPr>
              <a:t>نماذج من النسب، ما بين قياسيّ وغير قياسيّ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     تنبيه على قاعدة كليّة: [لا نسبة إلا بعد حذف التاء] (اِحذفْ ثم انسبْ)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     1- الداعِيْ: النسبةإليه: [الداعِيّ]. وذلك أن الاسم المنتهي بياء تُحذَف ياؤه إذا كانت رابعة. وقد حُذِفت هنا؛ والياء المشدّدة التي تراها في آخره، إنما هي ياء النسب.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     هذا؛ على أن من الجائز أيضاً قلب يائه واواً. وبناءً على هذا الجواز يصحّ أن يقال: [الداعَوِيّ]. وقس عليه القاضي والساعي والرامي... إذ تقول في النسبة إليها: [القاضَوِيّ - الساعَوِيّ - الرامَوِيّ]، كما تقول أيضاً: [القاضِيّ - الساعِيّ - الرامِيّ].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     2- بَدَوِيّ: نسبةٌ غير قياسية إلى: [البادية]، إذ القياس: بادِيّ أو بادَوِيّ، كما رأيت آنفاً. يقول ابن يعيش في عدم قياسيتها: [كأنهم بنَوا من لفظه اسماً على (فَعَلٍ) حملوه على ضده وهو: الحَضَر]. وقال الرضيّ: [القياس إسكان العين لكونه منسوباً إلى البَدْو].</a:t>
            </a:r>
          </a:p>
          <a:p>
            <a:pPr algn="r"/>
            <a:endParaRPr lang="ar-IQ" dirty="0" smtClean="0">
              <a:solidFill>
                <a:schemeClr val="tx1"/>
              </a:solidFill>
            </a:endParaRP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     3- المستَمْلِيْ: اسم فاعل من الفعل: [استملَى - يستملِي]، والنسبة إليه [مستملِيّ]، وذلك بناءً على أن الاسم المنتهي بياء تُحذف ياؤه، إذا كانت رابعة فصاعداً، وقد جاءت هنا سادسة، فحُذفت. وأما الياء المشددة في آخره فهي ياء النسب.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     4- السماء: النسبة إليها [سمائيّ]، وهي نسبة قياسية. وذلك أن الاسم الممدود، إذا كانت همزته منقلبة عن أصل - وهذا متحقق في كلمة سماء - إذ أصل همزتها الواو، لأنها من [سما - يسمو]، بقيت همزةً على حالها.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     هذا؛ على أن من الجائز أيضاً قلبَ همزته واواً. وبناءً على هذا الجواز يصح أن يقال: [سماوِيّ]. وقس عليه نحو: [كساء - رداء - قضاء]... إذ يقال في النسبة إليها: [كسائيّ - ردائيّ - قضائيّ] ويجوز أن يقال أيضاً: [كساويّ - رداويّ - قضاويّ].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5484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579296" cy="6669360"/>
          </a:xfrm>
        </p:spPr>
        <p:txBody>
          <a:bodyPr>
            <a:normAutofit fontScale="62500" lnSpcReduction="20000"/>
          </a:bodyPr>
          <a:lstStyle/>
          <a:p>
            <a:r>
              <a:rPr lang="ar-IQ" dirty="0" smtClean="0"/>
              <a:t> 5- النساء: جمع، واحدُه [نِسوة]. ولقد كانت كتب النحو من قبلُ، تُوجِب أن تكون النسبة إلى المفرد، وتمنع النسب إلى الجمع، وبناءً على هذا،كانوا يقولون إن النسبة إلى [النساء] هي [نِسْوِيّ]، لأن المفرد نِسوَة.</a:t>
            </a:r>
          </a:p>
          <a:p>
            <a:endParaRPr lang="ar-IQ" dirty="0" smtClean="0"/>
          </a:p>
          <a:p>
            <a:r>
              <a:rPr lang="ar-IQ" dirty="0" smtClean="0"/>
              <a:t>     وكان المساكين من أبناء الأمة يرون في ذلك صعوبة، فينسبون إلى الجمع - على السليقة - فيقولون: [نسائيّ]، فيهدَّدون بهُوْلةٍ بَصْرِيّة، تأبى إلا أن النسبة إلى الجمع غلط!! فإذا تيمم المساكين ما يظنونه صواباً،لم يقولوا [نِسْوِيّ]، بل قالوا: [نَسَوِيّ]!! فيقهقه رافعو الهُوْلة ويخزى الدراويش الخائفون!!</a:t>
            </a:r>
          </a:p>
          <a:p>
            <a:endParaRPr lang="ar-IQ" dirty="0" smtClean="0"/>
          </a:p>
          <a:p>
            <a:r>
              <a:rPr lang="ar-IQ" dirty="0" smtClean="0"/>
              <a:t>     ولقد (فكّها الله)، إذ أصدر مجمع اللغة العربية بالقاهرة قراراً يُجيز النسبة إلى جمع التكسير، وعلى ذلك يصحّ أن تقول: [نِسْوِيّ] ناسباً إلى المفرد، و[نسائيّ]، ناسباً إلى الجمع.</a:t>
            </a:r>
          </a:p>
          <a:p>
            <a:endParaRPr lang="ar-IQ" dirty="0" smtClean="0"/>
          </a:p>
          <a:p>
            <a:r>
              <a:rPr lang="ar-IQ" dirty="0" smtClean="0"/>
              <a:t>     6- الشتاء: أجاز العلماء أن يقال في النسبة إلى الشتاء: [شَتَوِيّ وشَتْوِيّ]، فكلاهما جائزٌ صحيح. وقد نصّ الجوهريّ في الصحاح على ذلك فقال: [وجمع الشتاء أَشْتِيَة، والنسبة إليها: شَتْوِيٌّ وشَتَوِيٌّ].</a:t>
            </a:r>
          </a:p>
          <a:p>
            <a:endParaRPr lang="ar-IQ" dirty="0" smtClean="0"/>
          </a:p>
          <a:p>
            <a:r>
              <a:rPr lang="ar-IQ" dirty="0" smtClean="0"/>
              <a:t>     7- غَنيّ: النسبة إليه: غنَويّ، وهي نسبة قياسية. وذلك أن الياء المشددة إذا سبقها حرفان، فُكّ تشديد الياء، وحُذفت الياء الأولى وقُلبت الياء الثانية واواً. ومثله: نبيّ - عليّ - قصيّ فإن النسبة إليها: نبويّ - علويّ - قصويّ... وأوجز من هذا أن يقال: نجعل الحرف الثالث واواً ثم ننسب.</a:t>
            </a:r>
          </a:p>
          <a:p>
            <a:endParaRPr lang="ar-IQ" dirty="0" smtClean="0"/>
          </a:p>
          <a:p>
            <a:r>
              <a:rPr lang="ar-IQ" dirty="0" smtClean="0"/>
              <a:t>     8- طائِيّ: نسبة غير قياسية إلى [طَيِّئ]، إذ القياس عندهم [طَيْئِيّ]. قال سيبويه: [لا أظنهم قالوا: طائيّ إلا فراراً من طيْئِيّ]. وقال ابن يعيش: [جعلوا مكان الياء ألفاً تخفيفاً].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0838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6552728"/>
          </a:xfrm>
        </p:spPr>
        <p:txBody>
          <a:bodyPr>
            <a:normAutofit fontScale="62500" lnSpcReduction="20000"/>
          </a:bodyPr>
          <a:lstStyle/>
          <a:p>
            <a:r>
              <a:rPr lang="ar-IQ" dirty="0" smtClean="0"/>
              <a:t>9- شَفَهِيّ وشَفَوِيّ أيضاً: نسبة إلى [شَفَة]، وإنما جاز فيها وجهان، لاعتقاد أن الأصل هو: شفهة، فالنسبة إليه إذاً [شَفَهِيّ]، أو أنه: شَفَوَة، فالنسبة إليه إذاً [شَفَوِيّ]. وبين الرأيين جاز الوجهان.</a:t>
            </a:r>
          </a:p>
          <a:p>
            <a:endParaRPr lang="ar-IQ" dirty="0" smtClean="0"/>
          </a:p>
          <a:p>
            <a:r>
              <a:rPr lang="ar-IQ" dirty="0" smtClean="0"/>
              <a:t>     10- الوَحدة: النسبة إليها [وَحْدِيّ]، ولكن أبناء الأمة جميعاً جَرَوا على أن يقولوا: [وَحْدَوِيّ]، حتى استقر هذا الاستعمال في الأذهان، ودار على الألسنة دون سواه.</a:t>
            </a:r>
          </a:p>
          <a:p>
            <a:endParaRPr lang="ar-IQ" dirty="0" smtClean="0"/>
          </a:p>
          <a:p>
            <a:r>
              <a:rPr lang="ar-IQ" dirty="0" smtClean="0"/>
              <a:t>     والذي يُلاحَظ في نسبتهم هذه، أنهم يَجلبون قبل ياء النسب، واواً من الفراغ. وهذا غير وارد في النسب!! فالعربي حين ينسب مثلاً إلى [حمراء] فيقول: [حمراويّ]، إنما يقلب الهمزة واواً، ولا يأتي بالواو من الفراغ. وكذلك الأمر إذ يَنْسب إلى [القاضي] فيقول: [قاضويّ]، فإن هذه الواو، قد كانت في الأصل ياءً، ثم قُلِبت واواً، وهكذا...</a:t>
            </a:r>
          </a:p>
          <a:p>
            <a:endParaRPr lang="ar-IQ" dirty="0" smtClean="0"/>
          </a:p>
          <a:p>
            <a:r>
              <a:rPr lang="ar-IQ" dirty="0" smtClean="0"/>
              <a:t>     وقد يقول قائل: إن [وحدويّ] نسبةٌ إلى [وحدات]، والنسبة إلى [وحدات] هو: [وحدويّ]. وذلك أن مما يُجيزون في الجمع، أن تُحذَف التاء فقط، وتُقلب الألف واواً. ومنه قولهم: [ثورويّ] في النسبة إلى [ثورات].</a:t>
            </a:r>
          </a:p>
          <a:p>
            <a:r>
              <a:rPr lang="ar-IQ" dirty="0" smtClean="0"/>
              <a:t>     وفي الجواب يقال: هذا يصح في تخريج [ثورويّ]، لأن الثورات تتعدد، ولكنه لا يصح في تخريج [وحدوي]، ذاك أن الأمة لا تسعى إلى وحدات!! وإنما تسعى إلى وحدة واحدة!! فإذا لم يُنْظَر إلى هذا، جاز أن يقال: [وحدوي].</a:t>
            </a:r>
          </a:p>
          <a:p>
            <a:r>
              <a:rPr lang="ar-IQ" dirty="0" smtClean="0"/>
              <a:t>     11- سقاية: النسبة إليها [سقائيّ]؛ ويقول سيبويه في تعليل ذلك ونحوه: [لأنك حذفت الهاء (أي: التاء المربوطة) ولم تكن الياء لتثبت بعد الألف (أي: لا يقال: سقاي) فأبدلت الهمزة مكانها](12).</a:t>
            </a:r>
          </a:p>
          <a:p>
            <a:endParaRPr lang="ar-IQ" dirty="0" smtClean="0"/>
          </a:p>
          <a:p>
            <a:r>
              <a:rPr lang="ar-IQ" dirty="0" smtClean="0"/>
              <a:t>     وقس على هذا ما ينتهي بياء قبلها ألف زائدة، نحو: [بداية - دعاية - غاية - نهاية - وقاية...]، فإن النسبة إليها: [بدائيّ - دعائيّ - غائيّ - نهائيّ - وقائيّ...].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3113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579296" cy="6552728"/>
          </a:xfrm>
        </p:spPr>
        <p:txBody>
          <a:bodyPr>
            <a:normAutofit fontScale="55000" lnSpcReduction="20000"/>
          </a:bodyPr>
          <a:lstStyle/>
          <a:p>
            <a:r>
              <a:rPr lang="ar-IQ" dirty="0" smtClean="0"/>
              <a:t>- التربية: النسبة إليها [تربويّ]، وهي نسبة قياسية. وذلك أنها اسمٌ ثانيه ساكن ورابعه ياء. وما كان كذلك، أجازوا حذف يائه ثم النسب، أي [تربيّ] كما أجازوا قلب يائه واواً. فيقال مثلاً في النسبة إلى: راعية - قاضية - رامية - تصفية - تعبية - تنمية: [راعيّ - قاضيّ...] كما يقال: [راعويّ - قاضويّ - رامويّ - تصفويّ - تعبويّ - تنمويّ...].</a:t>
            </a:r>
          </a:p>
          <a:p>
            <a:endParaRPr lang="ar-IQ" dirty="0" smtClean="0"/>
          </a:p>
          <a:p>
            <a:r>
              <a:rPr lang="ar-IQ" dirty="0" smtClean="0"/>
              <a:t>     13- الأعمى: النسبة إليه [أَعْمَوِيّ]، وهي نسبة قياسية. وذلك أنه اسم مختوم بألف، ثانيه ساكن وألفه رابعة. وما كان كذلك يجوز في النسبة إليه أن تَحذف ألفَه، فتقول: أعمِيّ، وأن تقلبها واواً، فتقول: أعْمَوِيّ، وأعماويّ أيضاً.</a:t>
            </a:r>
          </a:p>
          <a:p>
            <a:endParaRPr lang="ar-IQ" dirty="0" smtClean="0"/>
          </a:p>
          <a:p>
            <a:r>
              <a:rPr lang="ar-IQ" dirty="0" smtClean="0"/>
              <a:t>     14- ذو القلب العَمِي (أي: الجاهل): النسبة إلى [العَمِي] هي [عَمَوِيّ]. وهي نسبة قياسية. وذاك أنه اسم ثلاثي منتهٍ بياء، وما كان كذلك فمنهاج النسبة إليه قلبُ حرفه الأخير واواً، مهما يكن أصل هذا الحرف الأخير. وعلى ذلك تنسب إلى [الشَّجِيْ] فتقول: [شَجَوِيّ]، وهذا أصل حرفه الأخير واو، إذ هو من الشجو، على حين نسبتَ إلى العَمِيْ فقلت: عَمَويّ، وهذا أصل حرفه الأخير ياء.</a:t>
            </a:r>
          </a:p>
          <a:p>
            <a:endParaRPr lang="ar-IQ" dirty="0" smtClean="0"/>
          </a:p>
          <a:p>
            <a:r>
              <a:rPr lang="ar-IQ" dirty="0" smtClean="0"/>
              <a:t>     15- الشِّيَة: العلامة، وهي الوشي، ولكن حذفت واوها. والنسبة إليها [وشْيِيّ]. وهي النسبة التي اختارها الأخفش، مخالفاً بذلك ما ذهب إليه سيبويه من أن النسبة إليها [وِشَوِيّ].</a:t>
            </a:r>
          </a:p>
          <a:p>
            <a:endParaRPr lang="ar-IQ" dirty="0" smtClean="0"/>
          </a:p>
          <a:p>
            <a:r>
              <a:rPr lang="ar-IQ" dirty="0" smtClean="0"/>
              <a:t>     وإذ قد كان قول كليهما حجة، فقد أخذنا في كتابنا برأي الأخفش، لسهولة ما يذهب إليه، إذ هو الأصل في اللفظ.</a:t>
            </a:r>
          </a:p>
          <a:p>
            <a:endParaRPr lang="ar-IQ" dirty="0" smtClean="0"/>
          </a:p>
          <a:p>
            <a:r>
              <a:rPr lang="ar-IQ" dirty="0" smtClean="0"/>
              <a:t>     ومثل ذلك أن تنسب إلى [الدِّيَة] فتقول: [ودْيِيّ]، إذ الأصل [الودْي].</a:t>
            </a:r>
          </a:p>
          <a:p>
            <a:endParaRPr lang="ar-IQ" dirty="0" smtClean="0"/>
          </a:p>
          <a:p>
            <a:r>
              <a:rPr lang="ar-IQ" dirty="0" smtClean="0"/>
              <a:t>     16- عشواء: صفة مؤنثة. والنسبة القياسية إليها: [عشواويّ]. إذ كل اسم ينتهي بألف ممدودة للتأنيث، تقلب همزته واواً عند النسب؛ من ذلك: حمراء -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84961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 fontScale="62500" lnSpcReduction="20000"/>
          </a:bodyPr>
          <a:lstStyle/>
          <a:p>
            <a:r>
              <a:rPr lang="ar-IQ" dirty="0" smtClean="0"/>
              <a:t>زرقاء - بيضاء، فإن النسبة إليها: [حمراويّ - زرقاويّ - بيضاويّ...]. غير أن المستقر في أذهان الناس، والدائر على ألسنتهم، هو: [عشوائيّ]، خلافاً للقياس.</a:t>
            </a:r>
          </a:p>
          <a:p>
            <a:endParaRPr lang="ar-IQ" dirty="0" smtClean="0"/>
          </a:p>
          <a:p>
            <a:r>
              <a:rPr lang="ar-IQ" dirty="0" smtClean="0"/>
              <a:t>     وأظن ذلك هو السبب في أنْ نظر مجمع اللغة العربية بالقاهرة في صحة استعمال [عشوائيّ]؛ وقد أقرّ ذلك، لما فيه من الخفة، إذا قيس إلى ما في لفظ عشواويّ من الثقل، ثم لأن مِن العرب مَن كان يُثبت الهمزة في نحو هذا فيقول مثلاً: حمرائيّ كما يثبتها في التثنية فيقول: حمراءان.</a:t>
            </a:r>
          </a:p>
          <a:p>
            <a:endParaRPr lang="ar-IQ" dirty="0" smtClean="0"/>
          </a:p>
          <a:p>
            <a:r>
              <a:rPr lang="ar-IQ" dirty="0" smtClean="0"/>
              <a:t>     17- رئيس ورئيسيّ: تناول أستاذ لغويّ مسألة النسبة إلى كلمة [رئيس]، منذ نحو ثلاثين عاماً، فعاب استعمالَها. قال: [قل: هو الأمر الرئيس بين الأمور، وهي القضية الرئيسة بين القضايا. ولا تقل: الأمر الرئيسيّ والقضية الرئيسية].</a:t>
            </a:r>
          </a:p>
          <a:p>
            <a:endParaRPr lang="ar-IQ" dirty="0" smtClean="0"/>
          </a:p>
          <a:p>
            <a:r>
              <a:rPr lang="ar-IQ" dirty="0" smtClean="0"/>
              <a:t>     ولقد بحث مجمع اللغة العربية بالقاهرة في المسألة، ثم أصدر قراراً ينص على صحة استعمال كلمة [رئيسيّ] في النسب، وبيّن الفرق بين أن يوصَف الأمر بأنه [رئيس]، وبين أن يوصَف بأنه [رئيسيّ]، وأن هذا غير ذاك. وعلى ذلك، يكون كلاهما صحيحاً تبعاً لموضعه من العبارة، ومحله منها.</a:t>
            </a:r>
          </a:p>
          <a:p>
            <a:endParaRPr lang="ar-IQ" dirty="0" smtClean="0"/>
          </a:p>
          <a:p>
            <a:r>
              <a:rPr lang="ar-IQ" dirty="0" smtClean="0"/>
              <a:t>     18- نورانيّ: نسبة إلى [النور]، على غير قياس، إذ القياس: [نُورِيّ]. وقدسُمِعتْ زيادةُ الألف والنون في كلمات بعينها، منها: صيدلانيّ - طبرانيّ - فوقانيّ - تحتانيّ - وحدانيّ - ربّانيّ- صمدانيّ - بَرّانيّ... وللأئمة آراء مختلفة في هذه الزيادة. فالرازي يقول إن النون تبدل من الهمزة، في نحو: [صنعاء - صنعانيّ]، وابن منظور يقول: [والنون من زيادات النسب... وليس من قديم الكلام وفصيحه]، وابن الأثير يقول في النهاية: [وزيادة الألف والنون للتأكيد]. ويرى سيبويه هذه الزيادة للتخصيص، قال [وشعراني ولحياني ورقباني إذا خُصّ بكثرة الشعر وطول اللحية وغلظ الرقبة].</a:t>
            </a:r>
          </a:p>
          <a:p>
            <a:endParaRPr lang="ar-IQ" dirty="0" smtClean="0"/>
          </a:p>
          <a:p>
            <a:r>
              <a:rPr lang="ar-IQ" dirty="0" smtClean="0"/>
              <a:t>     ومهما يدُر الأمر، فإن زيادة الألف والنون للنسبة، ليست قياسية. </a:t>
            </a:r>
            <a:r>
              <a:rPr lang="ar-IQ" smtClean="0"/>
              <a:t>فيُحفظ ما جاء من ذلك ويستعمل، ولكن لا يقاس عليه.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3189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1645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المحاضرة التاسعة : النسب ( الجزء الثاني )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التاسعة : النسب ( الجزء الثاني )</dc:title>
  <dc:creator>مكتبة احمد</dc:creator>
  <cp:lastModifiedBy>مكتبة احمد</cp:lastModifiedBy>
  <cp:revision>1</cp:revision>
  <dcterms:created xsi:type="dcterms:W3CDTF">2019-02-03T07:22:37Z</dcterms:created>
  <dcterms:modified xsi:type="dcterms:W3CDTF">2019-02-03T07:25:50Z</dcterms:modified>
</cp:coreProperties>
</file>