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195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327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138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504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482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407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697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563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952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040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444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E3707-84FB-40E0-887A-89B9D219A4BB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879EC-4E56-4011-B2DF-11C370C4135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68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504056"/>
          </a:xfrm>
        </p:spPr>
        <p:txBody>
          <a:bodyPr>
            <a:noAutofit/>
          </a:bodyPr>
          <a:lstStyle/>
          <a:p>
            <a:r>
              <a:rPr lang="ar-IQ" sz="3200" dirty="0" smtClean="0"/>
              <a:t>المحاضرة الثامنة : النسب  (الجزء الاول)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8856984" cy="576064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النسب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إذا قلت: [خالد صَحَفِيّ]، فقد نسبته إلى الصحيفة. والنحاة يقولون: [صَحَفِيّ] منسوب، و[الصحيفة] منسوب إليه  ويلحق آخرَ المنسوب ياءٌ مشدّدة، مكسورٌ ما قبلها،كما رأيت في كلمة [صحفِيّ].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تُحذف تاء التأنيث في النسب، قولاً واحداً، فيقال في نحو: [فاطمة وطلحة]: [فاطميّ وطلحيّ]. قال ابن يعيش: [إذا نسبت إلى اسم في آخره تاء التأنيث حذفتها، لا يجوز غير ذلك].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الأحكام:</a:t>
            </a:r>
          </a:p>
          <a:p>
            <a:pPr algn="r"/>
            <a:endParaRPr lang="ar-IQ" sz="2900" dirty="0" smtClean="0">
              <a:solidFill>
                <a:schemeClr val="tx1"/>
              </a:solidFill>
            </a:endParaRP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1- إذا نسبت إلى اسم مختوم بألف ممدودة: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فإن كانت الهمزة زائدة للتأنيث، قُلبتْ واواً(1). ففي نحو: [حمراء وبيضاء وزرقاء] تقول: [حمراويّ وبيضاويّ وزرقاويّ]. وفيما عدا ذلك، تَبقى الهمزة همزةً، على حالها. ففي: [كساء ورداء وحرباء] تقول: [كِسائيّ ورِدائيّ وحِربائيّ](2)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ويدخل في هذا نحو: [سقاية - بناية - غاية] ففي النسب إليها يقال: [سقائيّ - بنائيّ - غائيّ](3).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2- إذا نسبت إلى اسم مختوم بألف:</a:t>
            </a:r>
          </a:p>
          <a:p>
            <a:pPr algn="r"/>
            <a:endParaRPr lang="ar-IQ" sz="2900" dirty="0" smtClean="0">
              <a:solidFill>
                <a:schemeClr val="tx1"/>
              </a:solidFill>
            </a:endParaRP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           ¨  فإن كانت ثالثة، قُلِبت واواً مهما يكن أصلها. ففي نحو: [عصا وفتى] تنسب فتقول: [عَصَوِيّ وفَتَوِيّ].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           ¨  وإن كانت رابعة فصاعداً، حُذِفت. ففي النسبة إلى: [ملْهى وحُبلْى وبَرَدى وجَمَزَى (سير سريع) ومصطفى وجمادى ومستشفى...]، تَحْذف الألف فتقول: [مَلْهِيّ وحُبْلِيّ(4) وبَرَدِيّ وجَمَزِيّ ومُصْطَفِيّ وجُمادِيّ ومستشفِيّ...].</a:t>
            </a:r>
          </a:p>
          <a:p>
            <a:pPr algn="r"/>
            <a:endParaRPr lang="ar-IQ" sz="2900" dirty="0" smtClean="0">
              <a:solidFill>
                <a:schemeClr val="tx1"/>
              </a:solidFill>
            </a:endParaRP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3- إذا نسبت إلى ما ينتهي بياء:</a:t>
            </a:r>
          </a:p>
          <a:p>
            <a:pPr algn="r"/>
            <a:r>
              <a:rPr lang="ar-IQ" sz="2900" dirty="0" smtClean="0">
                <a:solidFill>
                  <a:schemeClr val="tx1"/>
                </a:solidFill>
              </a:rPr>
              <a:t>                ¨  فإن كانت ياؤه ثالثة، نحو: [الشَّجِيْ](5)، و[العَمِيْ] قُلِبت واواً، فيقال: [شَجَوِيّ وعَمَوِيّ].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49493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6552728"/>
          </a:xfrm>
        </p:spPr>
        <p:txBody>
          <a:bodyPr>
            <a:normAutofit fontScale="55000" lnSpcReduction="20000"/>
          </a:bodyPr>
          <a:lstStyle/>
          <a:p>
            <a:r>
              <a:rPr lang="ar-IQ" dirty="0" smtClean="0"/>
              <a:t> ¨  وإن كانت رابعة فصاعداً، حُذِفت. ففي النسبة إلى: [القاضي والمعتدي والمستعلي والزاوية]، تقول: [القاضِيّ(6) والمعتدِيّ والمستعلِيّ والزاويّ].</a:t>
            </a:r>
          </a:p>
          <a:p>
            <a:endParaRPr lang="ar-IQ" dirty="0" smtClean="0"/>
          </a:p>
          <a:p>
            <a:r>
              <a:rPr lang="ar-IQ" dirty="0" smtClean="0"/>
              <a:t>     4- إذا كان الاسم مما يُحذف أوّله أو آخره: فأَعِد المحذوف ثم انسب.</a:t>
            </a:r>
          </a:p>
          <a:p>
            <a:endParaRPr lang="ar-IQ" dirty="0" smtClean="0"/>
          </a:p>
          <a:p>
            <a:r>
              <a:rPr lang="ar-IQ" dirty="0" smtClean="0"/>
              <a:t>     ففي نحو: [عِدَة - صفة - زِنَة - شِيَة - دِيَة]، تعيد المحذوف ثم تنسب فتقول: [وَعْدِيّ - وَصْفِيّ - وَزْنِيّ - وَشْيِيّ - وَدْيِيّ].</a:t>
            </a:r>
          </a:p>
          <a:p>
            <a:endParaRPr lang="ar-IQ" dirty="0" smtClean="0"/>
          </a:p>
          <a:p>
            <a:r>
              <a:rPr lang="ar-IQ" dirty="0" smtClean="0"/>
              <a:t>     وفي نحو: [ابن(7)، وبنت أيضاً -  أخ، وأخت أيضاً - أب - سنة - مئة - لغة -  يد - دم - شفة...] تعيد المحذوف، ثم تنسب فتقول: [بنويّ -    أخويّ - أبويّ - سنويّ - مئويّ - لغويّ - يدويّ - دمويّ - شفويّ، وشفهيّ أيضاً].</a:t>
            </a:r>
          </a:p>
          <a:p>
            <a:endParaRPr lang="ar-IQ" dirty="0" smtClean="0"/>
          </a:p>
          <a:p>
            <a:r>
              <a:rPr lang="ar-IQ" dirty="0" smtClean="0"/>
              <a:t>     5- في حالة النسب إلى اسم ثلاثي مكسور ثانيه، نحو: [إبِل ونمِر...]: يُترك اللفظ على حاله، فيقال: [إبلِيّ ونَمِرِيّ]. أو يفتح الثاني فيقال: [إبَلِيّ ونَمَرِيّ].</a:t>
            </a:r>
          </a:p>
          <a:p>
            <a:endParaRPr lang="ar-IQ" dirty="0" smtClean="0"/>
          </a:p>
          <a:p>
            <a:r>
              <a:rPr lang="ar-IQ" dirty="0" smtClean="0"/>
              <a:t>     6- وفي حالة النسب إلى اسم قبل آخره ياءٌ مشدّدة مكسورة، نحو: [هيِّن - ليِّن - ميِّت...]، يُترَك اللفظ على حاله فيقال: [هَيِّنِيّ - لَيِّنِيّ - مَيِّتِيّ...]. أو يُخفف التشديد فيقال: [هَيْنِيّ - لَيْنِيّ - مَيْتِيّ...].</a:t>
            </a:r>
          </a:p>
          <a:p>
            <a:r>
              <a:rPr lang="ar-IQ" dirty="0" smtClean="0"/>
              <a:t>     7- النسبة إلى المختوم بياء مشددة:</a:t>
            </a:r>
          </a:p>
          <a:p>
            <a:endParaRPr lang="ar-IQ" dirty="0" smtClean="0"/>
          </a:p>
          <a:p>
            <a:r>
              <a:rPr lang="ar-IQ" dirty="0" smtClean="0"/>
              <a:t>                ¨  إن كان قبل الياء المشددة حرف واحد، نحو: [طيّ وحيّ] رددت الياء إلى أصلها، ونسبت فقلت: [طَوَوِيّ وحَيَوِيّ](8).</a:t>
            </a:r>
          </a:p>
          <a:p>
            <a:r>
              <a:rPr lang="ar-IQ" dirty="0" smtClean="0"/>
              <a:t>                ¨  فإن كان قبل الياء المشددة حرفان، جعلت الحرف الثالث واواً ثم تنسب، ففي نحو:[عَلِيّ ونَبيّ وعَدِيّ وقُصَيّ] تقول: [عَلَويّ ونَبَويّ وعَدَويّ وقُصَويّ](9).</a:t>
            </a:r>
          </a:p>
          <a:p>
            <a:r>
              <a:rPr lang="ar-IQ" dirty="0" smtClean="0"/>
              <a:t>                ¨  وإن كان قبل الياء المشددة ثلاثة أحرف فصاعداً، نحو: [الكرسيّ والشافعيّ] تركت اللفظ على حاله. فالنسبة إلى الكرسيّ: كرسيّ، والنسبة إلى الشافعيّ: شافعيّ. ومن سياق الكلام يتبين المراد.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4523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624"/>
            <a:ext cx="8507288" cy="6813376"/>
          </a:xfrm>
        </p:spPr>
        <p:txBody>
          <a:bodyPr>
            <a:normAutofit fontScale="25000" lnSpcReduction="20000"/>
          </a:bodyPr>
          <a:lstStyle/>
          <a:p>
            <a:r>
              <a:rPr lang="ar-IQ" dirty="0" smtClean="0"/>
              <a:t> </a:t>
            </a:r>
            <a:r>
              <a:rPr lang="ar-IQ" sz="7200" dirty="0" smtClean="0"/>
              <a:t>8- النسبة إلى المثنى والجمع:</a:t>
            </a:r>
          </a:p>
          <a:p>
            <a:r>
              <a:rPr lang="ar-IQ" sz="7200" dirty="0" smtClean="0"/>
              <a:t>     إذا نسبت إلى المثنى والجمع، فانسب إلى مفردهما. فكتابان وزَيدان ومعلِّمون وأقلام وزينبات، تَنسب إليها فتقول: [كتابيّ وزّيديّ ومعلّميّ وقلميّ وزَينبيّ...].</a:t>
            </a:r>
          </a:p>
          <a:p>
            <a:r>
              <a:rPr lang="ar-IQ" sz="7200" dirty="0" smtClean="0"/>
              <a:t>     أما ما يُنقَل من المثنى والجمع فيُجعَل اسم علَم، ومن ذلك مثلاً: [زَيدان وحَسَنان وعابِدون وخَلدون]، فأسهل ما تفعله عند النسبة إليه، أن تبقيه على لفظه، فتقول: [زَيدانيّ وحسَنانيّ وعابِدُونيّ وخَلْدونيّ...].</a:t>
            </a:r>
          </a:p>
          <a:p>
            <a:r>
              <a:rPr lang="ar-IQ" sz="7200" dirty="0" smtClean="0"/>
              <a:t>     كان بين الأئمة اختلاف في جواز النسبة إلى جمع التكسير، فمنهم مانع ومُجيز، حتى كان عصرنا هذا، فحَسَمَ ذلك مجمعُ اللغة العربية بالقاهرة، فأجاز النسبة إلى جمع التكسير، إذ قال: [ويرى المجمع أن يُنْسَب إلى لفظ الجمع عند الحاجة...]. وعلى ذلك، يجوز لك أن تقول في النسبة إلى البساتين والدُوَل والحقوق والأنصار: [بساتينيّ ودُوَلِيّ وحقوقيّ وأنصاريّ...]. وذلك إذا أردت تجنُّبَ اللبس، وبيانَ أنك إنما تريد النسبة إلى الجمع، لا إلى المفرد(10).</a:t>
            </a:r>
          </a:p>
          <a:p>
            <a:r>
              <a:rPr lang="ar-IQ" sz="7200" dirty="0" smtClean="0"/>
              <a:t>     أخيراً، إذا دعت الحاجة إلى النسبة إلى جمع المؤنث السالم، وكان الثاني ساكناً وألف الجمع رابعة، جاز حذف تاء الجمع وقلب الألف واواً، نحو:</a:t>
            </a:r>
          </a:p>
          <a:p>
            <a:endParaRPr lang="ar-IQ" sz="7200" dirty="0" smtClean="0"/>
          </a:p>
          <a:p>
            <a:r>
              <a:rPr lang="ar-IQ" sz="7200" dirty="0" smtClean="0"/>
              <a:t>بيضة - بيضات - بيضويّ،</a:t>
            </a:r>
          </a:p>
          <a:p>
            <a:r>
              <a:rPr lang="ar-IQ" sz="7200" dirty="0" smtClean="0"/>
              <a:t>وحدة - وحدات - وحدويّ،</a:t>
            </a:r>
          </a:p>
          <a:p>
            <a:r>
              <a:rPr lang="ar-IQ" sz="7200" dirty="0" smtClean="0"/>
              <a:t>ثورة - ثورات - ثورويّ</a:t>
            </a:r>
          </a:p>
          <a:p>
            <a:endParaRPr lang="ar-IQ" sz="7200" dirty="0" smtClean="0"/>
          </a:p>
          <a:p>
            <a:r>
              <a:rPr lang="ar-IQ" sz="7200" dirty="0" smtClean="0"/>
              <a:t>     9- إذا نسبت إلى العلم المركّب، فانسب إلى أي طرفيه يكون أوضح لمرادك، ففي نحو: [عبد المطلب وابن عباس وأبي بكر وأم كلثوم...] تنسب إلى الطرف الثاني فتقول: [مطَّلبيّ وعباسيّ وبكريّ وكلثوميّ...] لأنك لو نسبت إلى [عبد وابن وأب وأمّ] لما تبين قصدك.</a:t>
            </a:r>
          </a:p>
          <a:p>
            <a:r>
              <a:rPr lang="ar-IQ" sz="7200" dirty="0" smtClean="0"/>
              <a:t>     فإن كان العلم مركّباً تركيباً مزجيّاً، نحو: بعلبكّ وحضرموت... جاز لك أن تبقيه على حاله، فتقول: [بعلبكّيّ وحضرموتيّ...].</a:t>
            </a:r>
          </a:p>
          <a:p>
            <a:r>
              <a:rPr lang="ar-IQ" sz="7200" dirty="0" smtClean="0"/>
              <a:t>     10- النسبة إلى ذي الحرفين:</a:t>
            </a:r>
          </a:p>
          <a:p>
            <a:r>
              <a:rPr lang="ar-IQ" sz="7200" dirty="0" smtClean="0"/>
              <a:t>     من استقصاءات كتب الصناعة، بحثُها في النسبة إلى الكلمات ذوات الحرفين، وقولها: النسبة إلى [لَوْ: لَوِّيّ] و[لا: لائيّ] و[كم: كَمِّيّ (بالتشديد) وكَمِيّ (بالتخفيف)].</a:t>
            </a:r>
          </a:p>
          <a:p>
            <a:r>
              <a:rPr lang="ar-IQ" sz="7200" dirty="0" smtClean="0"/>
              <a:t>     11- النسبة إلى الأوزان الأربعة: [فَعِيل وفَعِيلة] و[فُعَيْل وفُعَيْلَة]:</a:t>
            </a:r>
            <a:endParaRPr lang="ar-IQ" sz="7200" dirty="0"/>
          </a:p>
        </p:txBody>
      </p:sp>
    </p:spTree>
    <p:extLst>
      <p:ext uri="{BB962C8B-B14F-4D97-AF65-F5344CB8AC3E}">
        <p14:creationId xmlns:p14="http://schemas.microsoft.com/office/powerpoint/2010/main" val="95889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507288" cy="6624736"/>
          </a:xfrm>
        </p:spPr>
        <p:txBody>
          <a:bodyPr>
            <a:normAutofit/>
          </a:bodyPr>
          <a:lstStyle/>
          <a:p>
            <a:r>
              <a:rPr lang="ar-IQ" sz="2000" dirty="0" smtClean="0"/>
              <a:t> يصحّ لك إذا نسبت إلى هذه الأوزان الأربعة، أن تُبْقِي لفظها على حاله(11). ودونك نماذج من ذلك:</a:t>
            </a:r>
          </a:p>
          <a:p>
            <a:r>
              <a:rPr lang="ar-IQ" sz="2000" dirty="0" smtClean="0"/>
              <a:t>فَعِيل :  عَقِيل - جميل - أمير – كريم       عَقِيليّ - جميليّ- أميريّ-كريميّ</a:t>
            </a:r>
          </a:p>
          <a:p>
            <a:endParaRPr lang="ar-IQ" sz="2000" dirty="0" smtClean="0"/>
          </a:p>
          <a:p>
            <a:r>
              <a:rPr lang="ar-IQ" sz="2000" dirty="0" smtClean="0"/>
              <a:t>فُعَيْل :عُقَيل - نُمَير- أُوَيس- كُلَيب               عُقَيليّ- نُمَيريّ- أُوَيسيّ- كُلَيبيّ</a:t>
            </a:r>
          </a:p>
          <a:p>
            <a:endParaRPr lang="ar-IQ" sz="2000" dirty="0" smtClean="0"/>
          </a:p>
          <a:p>
            <a:r>
              <a:rPr lang="ar-IQ" sz="2000" dirty="0" smtClean="0"/>
              <a:t>فَعِيلَة : طبيعة - بديهة - سليقة – جليلة          طبيعيّ - بديهيّ - سليقيّ - جليليّ</a:t>
            </a:r>
          </a:p>
          <a:p>
            <a:endParaRPr lang="ar-IQ" sz="2000" dirty="0" smtClean="0"/>
          </a:p>
          <a:p>
            <a:r>
              <a:rPr lang="ar-IQ" sz="2000" dirty="0" smtClean="0"/>
              <a:t>فُعَيْلة: رُدَيْنَة - نُوَيْرَة - أُمَيْمَة – حُمَيْمَة          رُدَيْنِيّ - نُوَيْرِيّ - أُمَيْمِيّ - حُمَيْمِيّ</a:t>
            </a:r>
          </a:p>
          <a:p>
            <a:endParaRPr lang="ar-IQ" sz="2000" dirty="0" smtClean="0"/>
          </a:p>
          <a:p>
            <a:r>
              <a:rPr lang="ar-IQ" sz="2000" dirty="0" smtClean="0"/>
              <a:t> ويلحق بهذه الأوزان الأربعة - من ناحية جواز إبقاء اللفظ على حاله عند النسب - وزنان هما: [فَعُول وفَعُولَة]، ففي النسبة إلى: [سَلول وحَلوب وحَمولة]، تقول: [سَلُولِيّ وحَلُوبيّ وحَمُوليّ...].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420521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1087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المحاضرة الثامنة : النسب  (الجزء الاول)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الثامنة : النسب  (الجزء الاول)</dc:title>
  <dc:creator>مكتبة احمد</dc:creator>
  <cp:lastModifiedBy>مكتبة احمد</cp:lastModifiedBy>
  <cp:revision>1</cp:revision>
  <dcterms:created xsi:type="dcterms:W3CDTF">2019-02-03T07:18:30Z</dcterms:created>
  <dcterms:modified xsi:type="dcterms:W3CDTF">2019-02-03T07:22:24Z</dcterms:modified>
</cp:coreProperties>
</file>