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52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B57E2D1A-CC19-44FF-8BC6-555AD717D2D9}"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B61DEE3-8DBD-4A5B-BB91-24B95F361B35}" type="slidenum">
              <a:rPr lang="ar-IQ" smtClean="0"/>
              <a:t>‹#›</a:t>
            </a:fld>
            <a:endParaRPr lang="ar-IQ"/>
          </a:p>
        </p:txBody>
      </p:sp>
    </p:spTree>
    <p:extLst>
      <p:ext uri="{BB962C8B-B14F-4D97-AF65-F5344CB8AC3E}">
        <p14:creationId xmlns:p14="http://schemas.microsoft.com/office/powerpoint/2010/main" val="1217743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57E2D1A-CC19-44FF-8BC6-555AD717D2D9}"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B61DEE3-8DBD-4A5B-BB91-24B95F361B35}" type="slidenum">
              <a:rPr lang="ar-IQ" smtClean="0"/>
              <a:t>‹#›</a:t>
            </a:fld>
            <a:endParaRPr lang="ar-IQ"/>
          </a:p>
        </p:txBody>
      </p:sp>
    </p:spTree>
    <p:extLst>
      <p:ext uri="{BB962C8B-B14F-4D97-AF65-F5344CB8AC3E}">
        <p14:creationId xmlns:p14="http://schemas.microsoft.com/office/powerpoint/2010/main" val="256714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57E2D1A-CC19-44FF-8BC6-555AD717D2D9}"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B61DEE3-8DBD-4A5B-BB91-24B95F361B35}" type="slidenum">
              <a:rPr lang="ar-IQ" smtClean="0"/>
              <a:t>‹#›</a:t>
            </a:fld>
            <a:endParaRPr lang="ar-IQ"/>
          </a:p>
        </p:txBody>
      </p:sp>
    </p:spTree>
    <p:extLst>
      <p:ext uri="{BB962C8B-B14F-4D97-AF65-F5344CB8AC3E}">
        <p14:creationId xmlns:p14="http://schemas.microsoft.com/office/powerpoint/2010/main" val="3194633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57E2D1A-CC19-44FF-8BC6-555AD717D2D9}"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B61DEE3-8DBD-4A5B-BB91-24B95F361B35}" type="slidenum">
              <a:rPr lang="ar-IQ" smtClean="0"/>
              <a:t>‹#›</a:t>
            </a:fld>
            <a:endParaRPr lang="ar-IQ"/>
          </a:p>
        </p:txBody>
      </p:sp>
    </p:spTree>
    <p:extLst>
      <p:ext uri="{BB962C8B-B14F-4D97-AF65-F5344CB8AC3E}">
        <p14:creationId xmlns:p14="http://schemas.microsoft.com/office/powerpoint/2010/main" val="295750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7E2D1A-CC19-44FF-8BC6-555AD717D2D9}"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B61DEE3-8DBD-4A5B-BB91-24B95F361B35}" type="slidenum">
              <a:rPr lang="ar-IQ" smtClean="0"/>
              <a:t>‹#›</a:t>
            </a:fld>
            <a:endParaRPr lang="ar-IQ"/>
          </a:p>
        </p:txBody>
      </p:sp>
    </p:spTree>
    <p:extLst>
      <p:ext uri="{BB962C8B-B14F-4D97-AF65-F5344CB8AC3E}">
        <p14:creationId xmlns:p14="http://schemas.microsoft.com/office/powerpoint/2010/main" val="3530016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B57E2D1A-CC19-44FF-8BC6-555AD717D2D9}" type="datetimeFigureOut">
              <a:rPr lang="ar-IQ" smtClean="0"/>
              <a:t>28/05/1440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B61DEE3-8DBD-4A5B-BB91-24B95F361B35}" type="slidenum">
              <a:rPr lang="ar-IQ" smtClean="0"/>
              <a:t>‹#›</a:t>
            </a:fld>
            <a:endParaRPr lang="ar-IQ"/>
          </a:p>
        </p:txBody>
      </p:sp>
    </p:spTree>
    <p:extLst>
      <p:ext uri="{BB962C8B-B14F-4D97-AF65-F5344CB8AC3E}">
        <p14:creationId xmlns:p14="http://schemas.microsoft.com/office/powerpoint/2010/main" val="2625440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B57E2D1A-CC19-44FF-8BC6-555AD717D2D9}" type="datetimeFigureOut">
              <a:rPr lang="ar-IQ" smtClean="0"/>
              <a:t>28/05/1440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1B61DEE3-8DBD-4A5B-BB91-24B95F361B35}" type="slidenum">
              <a:rPr lang="ar-IQ" smtClean="0"/>
              <a:t>‹#›</a:t>
            </a:fld>
            <a:endParaRPr lang="ar-IQ"/>
          </a:p>
        </p:txBody>
      </p:sp>
    </p:spTree>
    <p:extLst>
      <p:ext uri="{BB962C8B-B14F-4D97-AF65-F5344CB8AC3E}">
        <p14:creationId xmlns:p14="http://schemas.microsoft.com/office/powerpoint/2010/main" val="1525386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B57E2D1A-CC19-44FF-8BC6-555AD717D2D9}" type="datetimeFigureOut">
              <a:rPr lang="ar-IQ" smtClean="0"/>
              <a:t>28/05/1440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1B61DEE3-8DBD-4A5B-BB91-24B95F361B35}" type="slidenum">
              <a:rPr lang="ar-IQ" smtClean="0"/>
              <a:t>‹#›</a:t>
            </a:fld>
            <a:endParaRPr lang="ar-IQ"/>
          </a:p>
        </p:txBody>
      </p:sp>
    </p:spTree>
    <p:extLst>
      <p:ext uri="{BB962C8B-B14F-4D97-AF65-F5344CB8AC3E}">
        <p14:creationId xmlns:p14="http://schemas.microsoft.com/office/powerpoint/2010/main" val="3106696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7E2D1A-CC19-44FF-8BC6-555AD717D2D9}" type="datetimeFigureOut">
              <a:rPr lang="ar-IQ" smtClean="0"/>
              <a:t>28/05/1440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1B61DEE3-8DBD-4A5B-BB91-24B95F361B35}" type="slidenum">
              <a:rPr lang="ar-IQ" smtClean="0"/>
              <a:t>‹#›</a:t>
            </a:fld>
            <a:endParaRPr lang="ar-IQ"/>
          </a:p>
        </p:txBody>
      </p:sp>
    </p:spTree>
    <p:extLst>
      <p:ext uri="{BB962C8B-B14F-4D97-AF65-F5344CB8AC3E}">
        <p14:creationId xmlns:p14="http://schemas.microsoft.com/office/powerpoint/2010/main" val="529314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7E2D1A-CC19-44FF-8BC6-555AD717D2D9}" type="datetimeFigureOut">
              <a:rPr lang="ar-IQ" smtClean="0"/>
              <a:t>28/05/1440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B61DEE3-8DBD-4A5B-BB91-24B95F361B35}" type="slidenum">
              <a:rPr lang="ar-IQ" smtClean="0"/>
              <a:t>‹#›</a:t>
            </a:fld>
            <a:endParaRPr lang="ar-IQ"/>
          </a:p>
        </p:txBody>
      </p:sp>
    </p:spTree>
    <p:extLst>
      <p:ext uri="{BB962C8B-B14F-4D97-AF65-F5344CB8AC3E}">
        <p14:creationId xmlns:p14="http://schemas.microsoft.com/office/powerpoint/2010/main" val="1673381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7E2D1A-CC19-44FF-8BC6-555AD717D2D9}" type="datetimeFigureOut">
              <a:rPr lang="ar-IQ" smtClean="0"/>
              <a:t>28/05/1440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B61DEE3-8DBD-4A5B-BB91-24B95F361B35}" type="slidenum">
              <a:rPr lang="ar-IQ" smtClean="0"/>
              <a:t>‹#›</a:t>
            </a:fld>
            <a:endParaRPr lang="ar-IQ"/>
          </a:p>
        </p:txBody>
      </p:sp>
    </p:spTree>
    <p:extLst>
      <p:ext uri="{BB962C8B-B14F-4D97-AF65-F5344CB8AC3E}">
        <p14:creationId xmlns:p14="http://schemas.microsoft.com/office/powerpoint/2010/main" val="49731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57E2D1A-CC19-44FF-8BC6-555AD717D2D9}" type="datetimeFigureOut">
              <a:rPr lang="ar-IQ" smtClean="0"/>
              <a:t>28/05/1440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B61DEE3-8DBD-4A5B-BB91-24B95F361B35}" type="slidenum">
              <a:rPr lang="ar-IQ" smtClean="0"/>
              <a:t>‹#›</a:t>
            </a:fld>
            <a:endParaRPr lang="ar-IQ"/>
          </a:p>
        </p:txBody>
      </p:sp>
    </p:spTree>
    <p:extLst>
      <p:ext uri="{BB962C8B-B14F-4D97-AF65-F5344CB8AC3E}">
        <p14:creationId xmlns:p14="http://schemas.microsoft.com/office/powerpoint/2010/main" val="3729937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16633"/>
            <a:ext cx="7772400" cy="576064"/>
          </a:xfrm>
        </p:spPr>
        <p:txBody>
          <a:bodyPr>
            <a:noAutofit/>
          </a:bodyPr>
          <a:lstStyle/>
          <a:p>
            <a:r>
              <a:rPr lang="ar-IQ" sz="3200" dirty="0" smtClean="0"/>
              <a:t>المحاضرة السابعة : التصغير</a:t>
            </a:r>
            <a:endParaRPr lang="ar-IQ" sz="3200" dirty="0"/>
          </a:p>
        </p:txBody>
      </p:sp>
      <p:sp>
        <p:nvSpPr>
          <p:cNvPr id="3" name="Subtitle 2"/>
          <p:cNvSpPr>
            <a:spLocks noGrp="1"/>
          </p:cNvSpPr>
          <p:nvPr>
            <p:ph type="subTitle" idx="1"/>
          </p:nvPr>
        </p:nvSpPr>
        <p:spPr>
          <a:xfrm>
            <a:off x="0" y="764704"/>
            <a:ext cx="9036496" cy="5976664"/>
          </a:xfrm>
        </p:spPr>
        <p:txBody>
          <a:bodyPr>
            <a:normAutofit fontScale="70000" lnSpcReduction="20000"/>
          </a:bodyPr>
          <a:lstStyle/>
          <a:p>
            <a:pPr algn="r"/>
            <a:r>
              <a:rPr lang="ar-IQ" dirty="0" smtClean="0">
                <a:solidFill>
                  <a:schemeClr val="tx1"/>
                </a:solidFill>
              </a:rPr>
              <a:t>التصغير وأحكامه</a:t>
            </a:r>
          </a:p>
          <a:p>
            <a:pPr algn="r"/>
            <a:r>
              <a:rPr lang="ar-IQ" dirty="0" smtClean="0">
                <a:solidFill>
                  <a:schemeClr val="tx1"/>
                </a:solidFill>
              </a:rPr>
              <a:t>الاسم المحوّل إلى صيغة ((فُعَيْل)) أًو ((فُعَيْعِل)) أَو ((فُعَيْعيل)) يقال له الاسم المصغر.</a:t>
            </a:r>
          </a:p>
          <a:p>
            <a:pPr algn="r"/>
            <a:r>
              <a:rPr lang="ar-IQ" dirty="0" smtClean="0">
                <a:solidFill>
                  <a:schemeClr val="tx1"/>
                </a:solidFill>
              </a:rPr>
              <a:t>أغراض التصغير: يصغر الاسم لأحد الأَغراض الآتية:</a:t>
            </a:r>
          </a:p>
          <a:p>
            <a:pPr algn="r"/>
            <a:r>
              <a:rPr lang="ar-IQ" dirty="0" smtClean="0">
                <a:solidFill>
                  <a:schemeClr val="tx1"/>
                </a:solidFill>
              </a:rPr>
              <a:t>1- الدلالة على صغر حجمه مثل (كُلَيْب) و(كُتَيِّب) و(لُقَيْمة)</a:t>
            </a:r>
          </a:p>
          <a:p>
            <a:pPr algn="r"/>
            <a:r>
              <a:rPr lang="ar-IQ" dirty="0" smtClean="0">
                <a:solidFill>
                  <a:schemeClr val="tx1"/>
                </a:solidFill>
              </a:rPr>
              <a:t>2- الدلالة على تقليل عدده مثل (وُريْقات) و(دُرَيْهمات) و(لُقَيْمات).</a:t>
            </a:r>
          </a:p>
          <a:p>
            <a:pPr algn="r"/>
            <a:r>
              <a:rPr lang="ar-IQ" dirty="0" smtClean="0">
                <a:solidFill>
                  <a:schemeClr val="tx1"/>
                </a:solidFill>
              </a:rPr>
              <a:t>3- الدلالة على قرب زمانه مثل (سافر قُبَيْل العشاء)، أو قرب مكانه مثل (الحقيبة دُوَيْن الرف).</a:t>
            </a:r>
          </a:p>
          <a:p>
            <a:pPr algn="r"/>
            <a:r>
              <a:rPr lang="ar-IQ" dirty="0" smtClean="0">
                <a:solidFill>
                  <a:schemeClr val="tx1"/>
                </a:solidFill>
              </a:rPr>
              <a:t>5- الدلالة على التحقير: أَأَلهاك هذا الشويعر؟</a:t>
            </a:r>
          </a:p>
          <a:p>
            <a:pPr algn="r"/>
            <a:endParaRPr lang="ar-IQ" dirty="0" smtClean="0">
              <a:solidFill>
                <a:schemeClr val="tx1"/>
              </a:solidFill>
            </a:endParaRPr>
          </a:p>
          <a:p>
            <a:pPr algn="r"/>
            <a:r>
              <a:rPr lang="ar-IQ" dirty="0" smtClean="0">
                <a:solidFill>
                  <a:schemeClr val="tx1"/>
                </a:solidFill>
              </a:rPr>
              <a:t>4- للدلالة على التعظيم: أَصابتهم دُوَيْهية أَذهلتهم.</a:t>
            </a:r>
          </a:p>
          <a:p>
            <a:pPr algn="r"/>
            <a:endParaRPr lang="ar-IQ" dirty="0" smtClean="0">
              <a:solidFill>
                <a:schemeClr val="tx1"/>
              </a:solidFill>
            </a:endParaRPr>
          </a:p>
          <a:p>
            <a:pPr algn="r"/>
            <a:r>
              <a:rPr lang="ar-IQ" dirty="0" smtClean="0">
                <a:solidFill>
                  <a:schemeClr val="tx1"/>
                </a:solidFill>
              </a:rPr>
              <a:t>6- الدلالة على التحبيب مثل: في دارك جُوَيْرية كالغُزيّل.</a:t>
            </a:r>
          </a:p>
          <a:p>
            <a:pPr algn="r"/>
            <a:r>
              <a:rPr lang="ar-IQ" dirty="0" smtClean="0">
                <a:solidFill>
                  <a:schemeClr val="tx1"/>
                </a:solidFill>
              </a:rPr>
              <a:t>صورة التصغير:</a:t>
            </a:r>
          </a:p>
          <a:p>
            <a:pPr algn="r"/>
            <a:r>
              <a:rPr lang="ar-IQ" dirty="0" smtClean="0">
                <a:solidFill>
                  <a:schemeClr val="tx1"/>
                </a:solidFill>
              </a:rPr>
              <a:t>يضم أَول الاسم المراد تصغيره ويفتح الثاني وتزاد ياءٌ بعده مثل: رُجَيْل وكُلَيْب، فإِن زاد الاسم على ثلاثة أحرف كسر الحرف الذي يليياءَ التصغير مثل: (دُرَيْهِم) أَو (عُصَيْفير).</a:t>
            </a:r>
          </a:p>
          <a:p>
            <a:pPr algn="r"/>
            <a:r>
              <a:rPr lang="ar-IQ" dirty="0" smtClean="0">
                <a:solidFill>
                  <a:schemeClr val="tx1"/>
                </a:solidFill>
              </a:rPr>
              <a:t>فللثلاثي وزن ((فُعَيْل))، ولما فوقه وزن ((فُعَيْعِل)) مثل ((دُرَيْهم وسُفَيْرج)) تصغير درهم وسفرجل، و((فُعَيْعيل)) لمثل ((مِنهاج وعصفور)): مُنَيْهيج وعصيفير.</a:t>
            </a:r>
          </a:p>
          <a:p>
            <a:pPr algn="r"/>
            <a:r>
              <a:rPr lang="ar-IQ" dirty="0" smtClean="0">
                <a:solidFill>
                  <a:schemeClr val="tx1"/>
                </a:solidFill>
              </a:rPr>
              <a:t>ويلاحظ أَن التصغير كالتكسير فكما قلنا في تكسير الكلمات السابقة دارهم وسفارج ومناهِج وعصافير قلنا في تصغيرها دُرَيْهم وسُفَيْرج ومُنَيْهيج وعُصيْفير، فحذفنا </a:t>
            </a:r>
            <a:endParaRPr lang="ar-IQ" dirty="0">
              <a:solidFill>
                <a:schemeClr val="tx1"/>
              </a:solidFill>
            </a:endParaRPr>
          </a:p>
        </p:txBody>
      </p:sp>
    </p:spTree>
    <p:extLst>
      <p:ext uri="{BB962C8B-B14F-4D97-AF65-F5344CB8AC3E}">
        <p14:creationId xmlns:p14="http://schemas.microsoft.com/office/powerpoint/2010/main" val="1258785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579296" cy="6552728"/>
          </a:xfrm>
        </p:spPr>
        <p:txBody>
          <a:bodyPr>
            <a:normAutofit fontScale="62500" lnSpcReduction="20000"/>
          </a:bodyPr>
          <a:lstStyle/>
          <a:p>
            <a:r>
              <a:rPr lang="ar-IQ" dirty="0" smtClean="0"/>
              <a:t>في الطرفين لام سفرجل وقلبنا حرف العلة الذي قبل الآخر ياءً في التصغير والتكسير.</a:t>
            </a:r>
          </a:p>
          <a:p>
            <a:r>
              <a:rPr lang="ar-IQ" dirty="0" smtClean="0"/>
              <a:t>ملاحظة: جرت العرب في التصغير دون التكسير على عدم الاعتداد بتاء التأنيث ولا بألفها المقصورة ولا بألفها الممدودة، ولا بالألف والنون المزيدين في الآخر ولا بياء النسب، ولا بألف مثل (كلمة أصحاب)، فيجرون التصغير على ما قبلها فيقولون في تصغير (ورقة وفُضلى وصحراء وخضراء وعطشان وأصحاب): (وُرَيْقة وفُضَيْلى وصُحَيْراء وخُضَيراء وعُطيَشان وأُصَيْحاب) دون كسر ما بعد ياء التصغير كأنها لا تزال ثلاثية، ويقولون في تصغير مثل (حنظلة وأربعاء وعبقري وزعفران): (حُنَيْظِلة وأُرَيْبِعاء وعُبَيْقري، وزُعَفِران) دون أن يحذفوا في تصغيرها ما كانوا حذفوا في تكسيرها حين قالوا (حناظل وعباقر وزعافير).</a:t>
            </a:r>
          </a:p>
          <a:p>
            <a:r>
              <a:rPr lang="ar-IQ" dirty="0" smtClean="0"/>
              <a:t>أَما فيما عدا ما تقدم فالتصغير كالتكسير يرد الأَشياء إِلى أُصولها ولابدَّ من الانتباه إلى ما يلي:</a:t>
            </a:r>
          </a:p>
          <a:p>
            <a:endParaRPr lang="ar-IQ" dirty="0" smtClean="0"/>
          </a:p>
          <a:p>
            <a:r>
              <a:rPr lang="ar-IQ" dirty="0" smtClean="0"/>
              <a:t>1- الاسم الثلاثي المؤنث تأْنيثاً معنوياً مثل: شمس وأَرض ودعد تزاد في آخره تاءُ حين التصغير فنقول: شُمَيْسة وأُرَيْضة ودعيْدة.</a:t>
            </a:r>
          </a:p>
          <a:p>
            <a:endParaRPr lang="ar-IQ" dirty="0" smtClean="0"/>
          </a:p>
          <a:p>
            <a:r>
              <a:rPr lang="ar-IQ" dirty="0" smtClean="0"/>
              <a:t>2- الاسم المحذوف منه حرف يرد إِليه المحذوف حين التصغير كما هو الشأْن في التكسير، فكما نقول في تكسير دم وعدة وابن وأَب وأُخت ويد (دماءٌ ووعود وأَبناءٌ، وآباءٌ وأَخوات والأَيدي) نقول في تصغيرها: (دُمَيّ، ووُعَيْد، وبُنَيّ وأُبيّ وأُخَيّه، ويُدَيَّة).</a:t>
            </a:r>
          </a:p>
          <a:p>
            <a:endParaRPr lang="ar-IQ" dirty="0" smtClean="0"/>
          </a:p>
          <a:p>
            <a:r>
              <a:rPr lang="ar-IQ" dirty="0" smtClean="0"/>
              <a:t>3- إِذا كان ثاني الاسم حرف علة منقلباً عن غيره رُدَّ إلى أصله كما يردُّ حين التكسير، فكما نقول في تكسير (ميزان ودينار وباب وناب): (موازين ودنانير وأَبواب وأَنياب) نقول في التصغير: (مويْزين ودُنَيْنير، وبُوَيْب ونُييْب).</a:t>
            </a:r>
          </a:p>
          <a:p>
            <a:endParaRPr lang="ar-IQ" dirty="0" smtClean="0"/>
          </a:p>
          <a:p>
            <a:r>
              <a:rPr lang="ar-IQ" dirty="0" smtClean="0"/>
              <a:t>تنبيهان: 1- الأَلف الزائدة في اسم الفاعل، والمنقلبة عن همزة مثل (آدم) والمجهولة الأَصل كالتي في (عاج) تقلب جميعاً واواً في التصغير فنقول: شُويْعِر وأُوَيْدِم، وعُوَيْج.</a:t>
            </a:r>
          </a:p>
          <a:p>
            <a:endParaRPr lang="ar-IQ" dirty="0"/>
          </a:p>
        </p:txBody>
      </p:sp>
    </p:spTree>
    <p:extLst>
      <p:ext uri="{BB962C8B-B14F-4D97-AF65-F5344CB8AC3E}">
        <p14:creationId xmlns:p14="http://schemas.microsoft.com/office/powerpoint/2010/main" val="4281993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579296" cy="6624736"/>
          </a:xfrm>
        </p:spPr>
        <p:txBody>
          <a:bodyPr/>
          <a:lstStyle/>
          <a:p>
            <a:r>
              <a:rPr lang="ar-IQ" sz="2000" dirty="0" smtClean="0"/>
              <a:t>2- يختص التصغير بالأَسماء المعربة، وورد عن العرب شذوذاً تصغير بعض أسماءِ الإِشارة والأَسماء الموصولة مثل ((اللذيا واللتيّا، تصغير الذي والتي))، وذَيّا تصغير ((ذا)) وهؤليّاءِ في تصغير هؤلاء، وتصغير بعض أَفعال التعجب مثل (ما أُمَيْلح الغزال) فيقتصر في ذلك على ما سمع ولا يقاس عليه.</a:t>
            </a:r>
          </a:p>
          <a:p>
            <a:pPr marL="0" indent="0">
              <a:buNone/>
            </a:pPr>
            <a:endParaRPr lang="ar-IQ" dirty="0" smtClean="0"/>
          </a:p>
        </p:txBody>
      </p:sp>
    </p:spTree>
    <p:extLst>
      <p:ext uri="{BB962C8B-B14F-4D97-AF65-F5344CB8AC3E}">
        <p14:creationId xmlns:p14="http://schemas.microsoft.com/office/powerpoint/2010/main" val="10870243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550</Words>
  <Application>Microsoft Office PowerPoint</Application>
  <PresentationFormat>On-screen Show (4:3)</PresentationFormat>
  <Paragraphs>28</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المحاضرة السابعة : التصغير</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السابعة : التصغير</dc:title>
  <dc:creator>مكتبة احمد</dc:creator>
  <cp:lastModifiedBy>مكتبة احمد</cp:lastModifiedBy>
  <cp:revision>1</cp:revision>
  <dcterms:created xsi:type="dcterms:W3CDTF">2019-02-03T07:15:47Z</dcterms:created>
  <dcterms:modified xsi:type="dcterms:W3CDTF">2019-02-03T07:18:06Z</dcterms:modified>
</cp:coreProperties>
</file>