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8C91E6C-441E-478C-B8FA-C2F8C314D87E}"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5F1902B-BF17-490F-8BAD-E3298D70BD0D}" type="slidenum">
              <a:rPr lang="ar-IQ" smtClean="0"/>
              <a:t>‹#›</a:t>
            </a:fld>
            <a:endParaRPr lang="ar-IQ"/>
          </a:p>
        </p:txBody>
      </p:sp>
    </p:spTree>
    <p:extLst>
      <p:ext uri="{BB962C8B-B14F-4D97-AF65-F5344CB8AC3E}">
        <p14:creationId xmlns:p14="http://schemas.microsoft.com/office/powerpoint/2010/main" val="1516485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8C91E6C-441E-478C-B8FA-C2F8C314D87E}"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5F1902B-BF17-490F-8BAD-E3298D70BD0D}" type="slidenum">
              <a:rPr lang="ar-IQ" smtClean="0"/>
              <a:t>‹#›</a:t>
            </a:fld>
            <a:endParaRPr lang="ar-IQ"/>
          </a:p>
        </p:txBody>
      </p:sp>
    </p:spTree>
    <p:extLst>
      <p:ext uri="{BB962C8B-B14F-4D97-AF65-F5344CB8AC3E}">
        <p14:creationId xmlns:p14="http://schemas.microsoft.com/office/powerpoint/2010/main" val="3292519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8C91E6C-441E-478C-B8FA-C2F8C314D87E}"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5F1902B-BF17-490F-8BAD-E3298D70BD0D}" type="slidenum">
              <a:rPr lang="ar-IQ" smtClean="0"/>
              <a:t>‹#›</a:t>
            </a:fld>
            <a:endParaRPr lang="ar-IQ"/>
          </a:p>
        </p:txBody>
      </p:sp>
    </p:spTree>
    <p:extLst>
      <p:ext uri="{BB962C8B-B14F-4D97-AF65-F5344CB8AC3E}">
        <p14:creationId xmlns:p14="http://schemas.microsoft.com/office/powerpoint/2010/main" val="758900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8C91E6C-441E-478C-B8FA-C2F8C314D87E}"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5F1902B-BF17-490F-8BAD-E3298D70BD0D}" type="slidenum">
              <a:rPr lang="ar-IQ" smtClean="0"/>
              <a:t>‹#›</a:t>
            </a:fld>
            <a:endParaRPr lang="ar-IQ"/>
          </a:p>
        </p:txBody>
      </p:sp>
    </p:spTree>
    <p:extLst>
      <p:ext uri="{BB962C8B-B14F-4D97-AF65-F5344CB8AC3E}">
        <p14:creationId xmlns:p14="http://schemas.microsoft.com/office/powerpoint/2010/main" val="419706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C91E6C-441E-478C-B8FA-C2F8C314D87E}"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5F1902B-BF17-490F-8BAD-E3298D70BD0D}" type="slidenum">
              <a:rPr lang="ar-IQ" smtClean="0"/>
              <a:t>‹#›</a:t>
            </a:fld>
            <a:endParaRPr lang="ar-IQ"/>
          </a:p>
        </p:txBody>
      </p:sp>
    </p:spTree>
    <p:extLst>
      <p:ext uri="{BB962C8B-B14F-4D97-AF65-F5344CB8AC3E}">
        <p14:creationId xmlns:p14="http://schemas.microsoft.com/office/powerpoint/2010/main" val="170166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8C91E6C-441E-478C-B8FA-C2F8C314D87E}"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5F1902B-BF17-490F-8BAD-E3298D70BD0D}" type="slidenum">
              <a:rPr lang="ar-IQ" smtClean="0"/>
              <a:t>‹#›</a:t>
            </a:fld>
            <a:endParaRPr lang="ar-IQ"/>
          </a:p>
        </p:txBody>
      </p:sp>
    </p:spTree>
    <p:extLst>
      <p:ext uri="{BB962C8B-B14F-4D97-AF65-F5344CB8AC3E}">
        <p14:creationId xmlns:p14="http://schemas.microsoft.com/office/powerpoint/2010/main" val="391198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8C91E6C-441E-478C-B8FA-C2F8C314D87E}" type="datetimeFigureOut">
              <a:rPr lang="ar-IQ" smtClean="0"/>
              <a:t>28/05/1440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5F1902B-BF17-490F-8BAD-E3298D70BD0D}" type="slidenum">
              <a:rPr lang="ar-IQ" smtClean="0"/>
              <a:t>‹#›</a:t>
            </a:fld>
            <a:endParaRPr lang="ar-IQ"/>
          </a:p>
        </p:txBody>
      </p:sp>
    </p:spTree>
    <p:extLst>
      <p:ext uri="{BB962C8B-B14F-4D97-AF65-F5344CB8AC3E}">
        <p14:creationId xmlns:p14="http://schemas.microsoft.com/office/powerpoint/2010/main" val="3035200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8C91E6C-441E-478C-B8FA-C2F8C314D87E}" type="datetimeFigureOut">
              <a:rPr lang="ar-IQ" smtClean="0"/>
              <a:t>28/05/1440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5F1902B-BF17-490F-8BAD-E3298D70BD0D}" type="slidenum">
              <a:rPr lang="ar-IQ" smtClean="0"/>
              <a:t>‹#›</a:t>
            </a:fld>
            <a:endParaRPr lang="ar-IQ"/>
          </a:p>
        </p:txBody>
      </p:sp>
    </p:spTree>
    <p:extLst>
      <p:ext uri="{BB962C8B-B14F-4D97-AF65-F5344CB8AC3E}">
        <p14:creationId xmlns:p14="http://schemas.microsoft.com/office/powerpoint/2010/main" val="713906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91E6C-441E-478C-B8FA-C2F8C314D87E}" type="datetimeFigureOut">
              <a:rPr lang="ar-IQ" smtClean="0"/>
              <a:t>28/05/1440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5F1902B-BF17-490F-8BAD-E3298D70BD0D}" type="slidenum">
              <a:rPr lang="ar-IQ" smtClean="0"/>
              <a:t>‹#›</a:t>
            </a:fld>
            <a:endParaRPr lang="ar-IQ"/>
          </a:p>
        </p:txBody>
      </p:sp>
    </p:spTree>
    <p:extLst>
      <p:ext uri="{BB962C8B-B14F-4D97-AF65-F5344CB8AC3E}">
        <p14:creationId xmlns:p14="http://schemas.microsoft.com/office/powerpoint/2010/main" val="269256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91E6C-441E-478C-B8FA-C2F8C314D87E}"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5F1902B-BF17-490F-8BAD-E3298D70BD0D}" type="slidenum">
              <a:rPr lang="ar-IQ" smtClean="0"/>
              <a:t>‹#›</a:t>
            </a:fld>
            <a:endParaRPr lang="ar-IQ"/>
          </a:p>
        </p:txBody>
      </p:sp>
    </p:spTree>
    <p:extLst>
      <p:ext uri="{BB962C8B-B14F-4D97-AF65-F5344CB8AC3E}">
        <p14:creationId xmlns:p14="http://schemas.microsoft.com/office/powerpoint/2010/main" val="2305627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91E6C-441E-478C-B8FA-C2F8C314D87E}"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5F1902B-BF17-490F-8BAD-E3298D70BD0D}" type="slidenum">
              <a:rPr lang="ar-IQ" smtClean="0"/>
              <a:t>‹#›</a:t>
            </a:fld>
            <a:endParaRPr lang="ar-IQ"/>
          </a:p>
        </p:txBody>
      </p:sp>
    </p:spTree>
    <p:extLst>
      <p:ext uri="{BB962C8B-B14F-4D97-AF65-F5344CB8AC3E}">
        <p14:creationId xmlns:p14="http://schemas.microsoft.com/office/powerpoint/2010/main" val="3548920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8C91E6C-441E-478C-B8FA-C2F8C314D87E}" type="datetimeFigureOut">
              <a:rPr lang="ar-IQ" smtClean="0"/>
              <a:t>28/05/1440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5F1902B-BF17-490F-8BAD-E3298D70BD0D}" type="slidenum">
              <a:rPr lang="ar-IQ" smtClean="0"/>
              <a:t>‹#›</a:t>
            </a:fld>
            <a:endParaRPr lang="ar-IQ"/>
          </a:p>
        </p:txBody>
      </p:sp>
    </p:spTree>
    <p:extLst>
      <p:ext uri="{BB962C8B-B14F-4D97-AF65-F5344CB8AC3E}">
        <p14:creationId xmlns:p14="http://schemas.microsoft.com/office/powerpoint/2010/main" val="4228175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3"/>
            <a:ext cx="7772400" cy="504056"/>
          </a:xfrm>
        </p:spPr>
        <p:txBody>
          <a:bodyPr>
            <a:noAutofit/>
          </a:bodyPr>
          <a:lstStyle/>
          <a:p>
            <a:r>
              <a:rPr lang="ar-IQ" sz="3200" dirty="0" smtClean="0"/>
              <a:t>المحاضرة السادسة : تكملة جموع التكسير ومنتهى الجموع</a:t>
            </a:r>
            <a:endParaRPr lang="ar-IQ" sz="3200" dirty="0"/>
          </a:p>
        </p:txBody>
      </p:sp>
      <p:sp>
        <p:nvSpPr>
          <p:cNvPr id="3" name="Subtitle 2"/>
          <p:cNvSpPr>
            <a:spLocks noGrp="1"/>
          </p:cNvSpPr>
          <p:nvPr>
            <p:ph type="subTitle" idx="1"/>
          </p:nvPr>
        </p:nvSpPr>
        <p:spPr>
          <a:xfrm>
            <a:off x="107504" y="980728"/>
            <a:ext cx="8856984" cy="5688632"/>
          </a:xfrm>
        </p:spPr>
        <p:txBody>
          <a:bodyPr>
            <a:normAutofit fontScale="55000" lnSpcReduction="20000"/>
          </a:bodyPr>
          <a:lstStyle/>
          <a:p>
            <a:pPr algn="r"/>
            <a:r>
              <a:rPr lang="ar-IQ" dirty="0" smtClean="0">
                <a:solidFill>
                  <a:schemeClr val="tx1"/>
                </a:solidFill>
              </a:rPr>
              <a:t>13- فِعْلان: جمع للأَسماء التي على:</a:t>
            </a:r>
          </a:p>
          <a:p>
            <a:pPr algn="r"/>
            <a:endParaRPr lang="ar-IQ" dirty="0" smtClean="0">
              <a:solidFill>
                <a:schemeClr val="tx1"/>
              </a:solidFill>
            </a:endParaRPr>
          </a:p>
          <a:p>
            <a:pPr algn="r"/>
            <a:r>
              <a:rPr lang="ar-IQ" dirty="0" smtClean="0">
                <a:solidFill>
                  <a:schemeClr val="tx1"/>
                </a:solidFill>
              </a:rPr>
              <a:t>1- فُعال مثل: غلام وغِلمان وغراب وغِربان، وصؤاب وصِئْبان.</a:t>
            </a:r>
          </a:p>
          <a:p>
            <a:pPr algn="r"/>
            <a:endParaRPr lang="ar-IQ" dirty="0" smtClean="0">
              <a:solidFill>
                <a:schemeClr val="tx1"/>
              </a:solidFill>
            </a:endParaRPr>
          </a:p>
          <a:p>
            <a:pPr algn="r"/>
            <a:r>
              <a:rPr lang="ar-IQ" dirty="0" smtClean="0">
                <a:solidFill>
                  <a:schemeClr val="tx1"/>
                </a:solidFill>
              </a:rPr>
              <a:t>2- فُعَل مثل: جُرذ وجرذان، وصُرَد وصِردان.</a:t>
            </a:r>
          </a:p>
          <a:p>
            <a:pPr algn="r"/>
            <a:endParaRPr lang="ar-IQ" dirty="0" smtClean="0">
              <a:solidFill>
                <a:schemeClr val="tx1"/>
              </a:solidFill>
            </a:endParaRPr>
          </a:p>
          <a:p>
            <a:pPr algn="r"/>
            <a:r>
              <a:rPr lang="ar-IQ" dirty="0" smtClean="0">
                <a:solidFill>
                  <a:schemeClr val="tx1"/>
                </a:solidFill>
              </a:rPr>
              <a:t>3- فُعْل عينه واو مثل حوت وحيتان، عود وعيدان، كوز وكيزان، نور ونيران.</a:t>
            </a:r>
          </a:p>
          <a:p>
            <a:pPr algn="r"/>
            <a:endParaRPr lang="ar-IQ" dirty="0" smtClean="0">
              <a:solidFill>
                <a:schemeClr val="tx1"/>
              </a:solidFill>
            </a:endParaRPr>
          </a:p>
          <a:p>
            <a:pPr algn="r"/>
            <a:r>
              <a:rPr lang="ar-IQ" dirty="0" smtClean="0">
                <a:solidFill>
                  <a:schemeClr val="tx1"/>
                </a:solidFill>
              </a:rPr>
              <a:t>4- فَعَل عينه واو مثل: باب وبيبان، وتاج وتيجان، وجار وجيران، ونار ونيران.</a:t>
            </a:r>
          </a:p>
          <a:p>
            <a:pPr algn="r"/>
            <a:endParaRPr lang="ar-IQ" dirty="0" smtClean="0">
              <a:solidFill>
                <a:schemeClr val="tx1"/>
              </a:solidFill>
            </a:endParaRPr>
          </a:p>
          <a:p>
            <a:pPr algn="r"/>
            <a:r>
              <a:rPr lang="ar-IQ" dirty="0" smtClean="0">
                <a:solidFill>
                  <a:schemeClr val="tx1"/>
                </a:solidFill>
              </a:rPr>
              <a:t>ومما ورد على غير هذا القياس: صِنْو وصنوان، وغزال وغِزْلان، وخروف وخِرفان، وضيف وضيفان، وصبي وصبيان.</a:t>
            </a:r>
          </a:p>
          <a:p>
            <a:pPr algn="r"/>
            <a:endParaRPr lang="ar-IQ" dirty="0" smtClean="0">
              <a:solidFill>
                <a:schemeClr val="tx1"/>
              </a:solidFill>
            </a:endParaRPr>
          </a:p>
          <a:p>
            <a:pPr algn="r"/>
            <a:r>
              <a:rPr lang="ar-IQ" dirty="0" smtClean="0">
                <a:solidFill>
                  <a:schemeClr val="tx1"/>
                </a:solidFill>
              </a:rPr>
              <a:t>14 - فُعْلان: جمع الأسماء التي على:</a:t>
            </a:r>
          </a:p>
          <a:p>
            <a:pPr algn="r"/>
            <a:endParaRPr lang="ar-IQ" dirty="0" smtClean="0">
              <a:solidFill>
                <a:schemeClr val="tx1"/>
              </a:solidFill>
            </a:endParaRPr>
          </a:p>
          <a:p>
            <a:pPr algn="r"/>
            <a:r>
              <a:rPr lang="ar-IQ" dirty="0" smtClean="0">
                <a:solidFill>
                  <a:schemeClr val="tx1"/>
                </a:solidFill>
              </a:rPr>
              <a:t>1- فعيل مثل قضيب وقُضبان، وكثيب وكثبان، ورغيف ورُغفان.</a:t>
            </a:r>
          </a:p>
          <a:p>
            <a:pPr algn="r"/>
            <a:endParaRPr lang="ar-IQ" dirty="0" smtClean="0">
              <a:solidFill>
                <a:schemeClr val="tx1"/>
              </a:solidFill>
            </a:endParaRPr>
          </a:p>
          <a:p>
            <a:pPr algn="r"/>
            <a:r>
              <a:rPr lang="ar-IQ" dirty="0" smtClean="0">
                <a:solidFill>
                  <a:schemeClr val="tx1"/>
                </a:solidFill>
              </a:rPr>
              <a:t>2- فَعَل صحيح العين مثل: حمل وحُملان، وذكر وذُكْران.</a:t>
            </a:r>
          </a:p>
          <a:p>
            <a:pPr algn="r"/>
            <a:endParaRPr lang="ar-IQ" dirty="0" smtClean="0">
              <a:solidFill>
                <a:schemeClr val="tx1"/>
              </a:solidFill>
            </a:endParaRPr>
          </a:p>
          <a:p>
            <a:pPr algn="r"/>
            <a:r>
              <a:rPr lang="ar-IQ" dirty="0" smtClean="0">
                <a:solidFill>
                  <a:schemeClr val="tx1"/>
                </a:solidFill>
              </a:rPr>
              <a:t>3- فَعْل صحيح العين مثل: ظهر وظُهران، وعبد وعُبدان، وركْب ورُكْبان.</a:t>
            </a:r>
          </a:p>
          <a:p>
            <a:endParaRPr lang="ar-IQ" dirty="0"/>
          </a:p>
        </p:txBody>
      </p:sp>
    </p:spTree>
    <p:extLst>
      <p:ext uri="{BB962C8B-B14F-4D97-AF65-F5344CB8AC3E}">
        <p14:creationId xmlns:p14="http://schemas.microsoft.com/office/powerpoint/2010/main" val="1593764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12968" cy="6336704"/>
          </a:xfrm>
        </p:spPr>
        <p:txBody>
          <a:bodyPr>
            <a:normAutofit fontScale="55000" lnSpcReduction="20000"/>
          </a:bodyPr>
          <a:lstStyle/>
          <a:p>
            <a:r>
              <a:rPr lang="ar-IQ" dirty="0" smtClean="0"/>
              <a:t>وورد على غير القياس مثل: جُدران، وُحدان، ذؤْبان، رُعيان، شجعان، سودان، بيضان، عُوران، عُميان.</a:t>
            </a:r>
          </a:p>
          <a:p>
            <a:endParaRPr lang="ar-IQ" dirty="0" smtClean="0"/>
          </a:p>
          <a:p>
            <a:r>
              <a:rPr lang="ar-IQ" dirty="0" smtClean="0"/>
              <a:t>15- فُعَلاءُ: 1- جمع صفة مذكر عاقل على وزن فعيل دالة على سجية مثل: نبيه ونبهاء، كريم وكُرماء، أَو مشاركة مثل: جُلَساء، وشُركاء وعُشَراء ونُدَماء.</a:t>
            </a:r>
          </a:p>
          <a:p>
            <a:endParaRPr lang="ar-IQ" dirty="0" smtClean="0"/>
          </a:p>
          <a:p>
            <a:r>
              <a:rPr lang="ar-IQ" dirty="0" smtClean="0"/>
              <a:t>2- جمع صفة مذكر عاقل على فاعل مثل: عُلَماء وصلحاء، ((شذَّ جُبَناءُ)).</a:t>
            </a:r>
          </a:p>
          <a:p>
            <a:endParaRPr lang="ar-IQ" dirty="0" smtClean="0"/>
          </a:p>
          <a:p>
            <a:r>
              <a:rPr lang="ar-IQ" dirty="0" smtClean="0"/>
              <a:t>16- أَفْعِلاءُ: جمع صفة مذكر عاقل على ((فعيل)) معتلة اللام مثل نبي وأَنبياء أَو مضعف مثل: شديد وأشدّاء، وطبيب وأَطبّاء.</a:t>
            </a:r>
          </a:p>
          <a:p>
            <a:endParaRPr lang="ar-IQ" dirty="0" smtClean="0"/>
          </a:p>
          <a:p>
            <a:r>
              <a:rPr lang="ar-IQ" dirty="0" smtClean="0"/>
              <a:t>17- صيغه منتهى الجموع: وهي كل جمع بعد أَلف تكسيره حرفان أو ثلاثة أحرف أوسطها ساكن مثل مدارس ومفاتيح، وصيغه كثيرة بلغت 19، إليك أشهرها:</a:t>
            </a:r>
          </a:p>
          <a:p>
            <a:endParaRPr lang="ar-IQ" dirty="0" smtClean="0"/>
          </a:p>
          <a:p>
            <a:r>
              <a:rPr lang="ar-IQ" dirty="0" smtClean="0"/>
              <a:t>1- 2- فعالِل وفعاليل: لمجرد الرباعي ومزيده بحرف واحد، وللخماسي مثل: درهم ودراهم، وغَضَنْفر وغضافر، وسَفَرْجَل وسفارج، وعندليب وعنادل، وللثلاثي زيد فيه حرف صحيح مثل: سُنْبُل وسنابل. أَما فعاليل فللرباعي والخماسي اللذين زيد قبل آخرهما حرف علة مثل: قِرْطاس وقراطيس، وفِرْدَوْس وفراديس، ودينار ودنانير، وللثلاثي المزيد فيه مثل: سفُّود وسفافيد، وسِكين وسكاكين.</a:t>
            </a:r>
          </a:p>
          <a:p>
            <a:endParaRPr lang="ar-IQ" dirty="0" smtClean="0"/>
          </a:p>
          <a:p>
            <a:r>
              <a:rPr lang="ar-IQ" dirty="0" smtClean="0"/>
              <a:t>3- أَفاعِل: لوزن ((أَفْعل)) اسماً أو علماً أَو اسم تفضيل مثل: أَسود (الأَفعى) وأَساود، أحمد وأَحامد أَفضل وأَفاضل، وللرباعي الذي أَوله همزة زائدة مثل أَصابع وأَنامل وأَرانب.</a:t>
            </a:r>
          </a:p>
          <a:p>
            <a:endParaRPr lang="ar-IQ" dirty="0" smtClean="0"/>
          </a:p>
          <a:p>
            <a:r>
              <a:rPr lang="ar-IQ" dirty="0" smtClean="0"/>
              <a:t>4- أَفاعيل: لما زيد فيه مما تقدم في الفقرة السابقة حرف مدّ مثل: أُسلوب وأَساليب، وإِضبارة وأَضابير.</a:t>
            </a:r>
          </a:p>
          <a:p>
            <a:endParaRPr lang="ar-IQ" dirty="0"/>
          </a:p>
        </p:txBody>
      </p:sp>
    </p:spTree>
    <p:extLst>
      <p:ext uri="{BB962C8B-B14F-4D97-AF65-F5344CB8AC3E}">
        <p14:creationId xmlns:p14="http://schemas.microsoft.com/office/powerpoint/2010/main" val="340769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8"/>
            <a:ext cx="8856984" cy="6408712"/>
          </a:xfrm>
        </p:spPr>
        <p:txBody>
          <a:bodyPr>
            <a:normAutofit fontScale="62500" lnSpcReduction="20000"/>
          </a:bodyPr>
          <a:lstStyle/>
          <a:p>
            <a:r>
              <a:rPr lang="ar-IQ" dirty="0" smtClean="0"/>
              <a:t>5- تفاعِل: للرباعي الذي أَوله تاءُ زائدة مثل: تِنبل (قصير) وتنابل، وتجرِبة وتجارب.</a:t>
            </a:r>
          </a:p>
          <a:p>
            <a:endParaRPr lang="ar-IQ" dirty="0" smtClean="0"/>
          </a:p>
          <a:p>
            <a:r>
              <a:rPr lang="ar-IQ" dirty="0" smtClean="0"/>
              <a:t>6- تفاعِيل: لما تقدم في الفقرة السابقة وزيد عليه مد قبل الآخر مثل: تسبيح وتسابيح. تِنْبال وتنابيل.</a:t>
            </a:r>
          </a:p>
          <a:p>
            <a:endParaRPr lang="ar-IQ" dirty="0" smtClean="0"/>
          </a:p>
          <a:p>
            <a:r>
              <a:rPr lang="ar-IQ" dirty="0" smtClean="0"/>
              <a:t>7- مفاعِل: للرباعي المبدوءِ بميم زائدة: مسجد ومساجد، مفازة ومفاوز.</a:t>
            </a:r>
          </a:p>
          <a:p>
            <a:endParaRPr lang="ar-IQ" dirty="0" smtClean="0"/>
          </a:p>
          <a:p>
            <a:r>
              <a:rPr lang="ar-IQ" dirty="0" smtClean="0"/>
              <a:t>8- مفاعيل: للرباعي المبدوءِ بميم زائدة وقبل آخره مدّ زائد مثل: مصباح ومصابيح، وميثاق ومواثيق.</a:t>
            </a:r>
          </a:p>
          <a:p>
            <a:endParaRPr lang="ar-IQ" dirty="0" smtClean="0"/>
          </a:p>
          <a:p>
            <a:r>
              <a:rPr lang="ar-IQ" dirty="0" smtClean="0"/>
              <a:t>9- فواعِل: 1- جمع لرباعي ثالثه واو أَو أَلف زائدتان: خاتم وخواتم، جوهّر وجواهر.</a:t>
            </a:r>
          </a:p>
          <a:p>
            <a:endParaRPr lang="ar-IQ" dirty="0" smtClean="0"/>
          </a:p>
          <a:p>
            <a:r>
              <a:rPr lang="ar-IQ" dirty="0" smtClean="0"/>
              <a:t>2- وزن فاعل صفةً لغير عاقل مثل: شاهق وشواهق، وناهد ونواهد.</a:t>
            </a:r>
          </a:p>
          <a:p>
            <a:endParaRPr lang="ar-IQ" dirty="0" smtClean="0"/>
          </a:p>
          <a:p>
            <a:r>
              <a:rPr lang="ar-IQ" dirty="0" smtClean="0"/>
              <a:t>3- وزن فاعلة: مثل شاعرة وشواعر.</a:t>
            </a:r>
          </a:p>
          <a:p>
            <a:endParaRPr lang="ar-IQ" dirty="0" smtClean="0"/>
          </a:p>
          <a:p>
            <a:r>
              <a:rPr lang="ar-IQ" dirty="0" smtClean="0"/>
              <a:t>10- فواعيل: لما زاد على ما في الفقرة السابقة حرف مدّ قبل الآخر مثل: طاحون وطواحين، ساطور وسواطير.</a:t>
            </a:r>
          </a:p>
          <a:p>
            <a:endParaRPr lang="ar-IQ" dirty="0" smtClean="0"/>
          </a:p>
          <a:p>
            <a:r>
              <a:rPr lang="ar-IQ" dirty="0" smtClean="0"/>
              <a:t>11- فعائل: لما يأْتي: 1- للرباعي قبل آخره حرف مد زائد مثل: لطيفة ولطائف، وكريمة وكرائم.</a:t>
            </a:r>
          </a:p>
          <a:p>
            <a:endParaRPr lang="ar-IQ" dirty="0"/>
          </a:p>
        </p:txBody>
      </p:sp>
    </p:spTree>
    <p:extLst>
      <p:ext uri="{BB962C8B-B14F-4D97-AF65-F5344CB8AC3E}">
        <p14:creationId xmlns:p14="http://schemas.microsoft.com/office/powerpoint/2010/main" val="3519070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192688"/>
          </a:xfrm>
        </p:spPr>
        <p:txBody>
          <a:bodyPr>
            <a:normAutofit fontScale="55000" lnSpcReduction="20000"/>
          </a:bodyPr>
          <a:lstStyle/>
          <a:p>
            <a:r>
              <a:rPr lang="ar-IQ" dirty="0" smtClean="0"/>
              <a:t>12- فَعالى: جمع لمثل عذراء وغَضبى: عَذارى وغضابى.</a:t>
            </a:r>
          </a:p>
          <a:p>
            <a:endParaRPr lang="ar-IQ" dirty="0" smtClean="0"/>
          </a:p>
          <a:p>
            <a:r>
              <a:rPr lang="ar-IQ" dirty="0" smtClean="0"/>
              <a:t>13- فَعالِي: جمع لمثل تَرْقُوة وموْماة: تراقٍ وموامٍ.</a:t>
            </a:r>
          </a:p>
          <a:p>
            <a:endParaRPr lang="ar-IQ" dirty="0" smtClean="0"/>
          </a:p>
          <a:p>
            <a:r>
              <a:rPr lang="ar-IQ" dirty="0" smtClean="0"/>
              <a:t>12 و13 معاً: فعالى وفعالِي جمع لما يلي:</a:t>
            </a:r>
          </a:p>
          <a:p>
            <a:endParaRPr lang="ar-IQ" dirty="0" smtClean="0"/>
          </a:p>
          <a:p>
            <a:r>
              <a:rPr lang="ar-IQ" dirty="0" smtClean="0"/>
              <a:t>1- اسم على فَعْلى مثل: فتوى وفتاوى أو فتاوٍ</a:t>
            </a:r>
          </a:p>
          <a:p>
            <a:endParaRPr lang="ar-IQ" dirty="0" smtClean="0"/>
          </a:p>
          <a:p>
            <a:r>
              <a:rPr lang="ar-IQ" dirty="0" smtClean="0"/>
              <a:t>2- اسم على فِعْلى مثل: ذِفْرى وذفارى أَو ذفارٍ</a:t>
            </a:r>
          </a:p>
          <a:p>
            <a:endParaRPr lang="ar-IQ" dirty="0" smtClean="0"/>
          </a:p>
          <a:p>
            <a:r>
              <a:rPr lang="ar-IQ" dirty="0" smtClean="0"/>
              <a:t>3- اسم على فَعْلاء مثل صحراء وصحارى أَو صحارٍ، أَو صفة لأُنثى لا مذكر لها مثل عذارٍ وعذارى.</a:t>
            </a:r>
          </a:p>
          <a:p>
            <a:endParaRPr lang="ar-IQ" dirty="0" smtClean="0"/>
          </a:p>
          <a:p>
            <a:r>
              <a:rPr lang="ar-IQ" dirty="0" smtClean="0"/>
              <a:t>4- صفة لأُنثى لا مذكر لها مثل: حُبْلى وحَبالٍ وحبالى.</a:t>
            </a:r>
          </a:p>
          <a:p>
            <a:endParaRPr lang="ar-IQ" dirty="0" smtClean="0"/>
          </a:p>
          <a:p>
            <a:r>
              <a:rPr lang="ar-IQ" dirty="0" smtClean="0"/>
              <a:t>14- فُعالى: جمع لمثل غضبان وسكران: غُضابى وسُكارى.</a:t>
            </a:r>
          </a:p>
          <a:p>
            <a:endParaRPr lang="ar-IQ" dirty="0" smtClean="0"/>
          </a:p>
          <a:p>
            <a:r>
              <a:rPr lang="ar-IQ" dirty="0" smtClean="0"/>
              <a:t>15- فعاليُّ: جمع لكل ثلاثي انتهى بياءٍ مشددة ((لغير النسب)) مثل: كرسيٍّ وكراسيّ، وبُختيٍّ وبخاتيّ، وقُمْريٍّ وقماريّ.</a:t>
            </a:r>
          </a:p>
          <a:p>
            <a:endParaRPr lang="ar-IQ" dirty="0" smtClean="0"/>
          </a:p>
          <a:p>
            <a:r>
              <a:rPr lang="ar-IQ" dirty="0" smtClean="0"/>
              <a:t>ملاحظة: تبين أنهم يحذفون من الاسم الرباعي المزيد بحرف حرفَه الزائد مثل غضنفر وغضافر، واحرنجام وحراجم، ويستبقون من الثلاثي المزيد الزائد الأول </a:t>
            </a:r>
            <a:endParaRPr lang="ar-IQ" dirty="0"/>
          </a:p>
        </p:txBody>
      </p:sp>
    </p:spTree>
    <p:extLst>
      <p:ext uri="{BB962C8B-B14F-4D97-AF65-F5344CB8AC3E}">
        <p14:creationId xmlns:p14="http://schemas.microsoft.com/office/powerpoint/2010/main" val="1152187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784976" cy="6624736"/>
          </a:xfrm>
        </p:spPr>
        <p:txBody>
          <a:bodyPr>
            <a:normAutofit fontScale="70000" lnSpcReduction="20000"/>
          </a:bodyPr>
          <a:lstStyle/>
          <a:p>
            <a:r>
              <a:rPr lang="ar-IQ" dirty="0" smtClean="0"/>
              <a:t>مثل: مقتحم ومقاحم، ومستدعٍ ومداع، ومخشوشن ومخاشن، ومختار ومخاير، ومنقاد ومقاود.</a:t>
            </a:r>
          </a:p>
          <a:p>
            <a:endParaRPr lang="ar-IQ" dirty="0" smtClean="0"/>
          </a:p>
          <a:p>
            <a:r>
              <a:rPr lang="ar-IQ" dirty="0" smtClean="0"/>
              <a:t>أي أن الميم أوْلى بالبقاء ثم التاء ثم النون أما السين فليس لها شأن أخواتها. فإن تكافأت الزيادتان تساوى الأمران مثل (سَرَنْدى: سريع) يقولون في جمعها سراند أو سرادي.</a:t>
            </a:r>
          </a:p>
          <a:p>
            <a:endParaRPr lang="ar-IQ" dirty="0" smtClean="0"/>
          </a:p>
          <a:p>
            <a:r>
              <a:rPr lang="ar-IQ" dirty="0" smtClean="0"/>
              <a:t>أما الخماسي المجرد كسفرجل فقد حذفوا خامسه فقالوا (سفارج)؛ ويجوز زيادة ياء تعويضاً فيقال: سفاريج.</a:t>
            </a:r>
          </a:p>
          <a:p>
            <a:endParaRPr lang="ar-IQ" dirty="0" smtClean="0"/>
          </a:p>
          <a:p>
            <a:r>
              <a:rPr lang="ar-IQ" dirty="0" smtClean="0"/>
              <a:t>مصطلحات: 1- إن دل الاسم على جمع ولا واحد له من لفظه سموه ((اسم جمع)) مثل جيش وقبيلة وإبل وغنم، فيعود عليه الضمير مفرداً مراعاة للفظة، أَو جمعاً مراعاة لمعناه مثل (جيشكم ظافر أَو ظافرون). لكن يثنى ويجمع كأَنه مفرد فنقول جيشان وقبائل.</a:t>
            </a:r>
          </a:p>
          <a:p>
            <a:endParaRPr lang="ar-IQ" dirty="0" smtClean="0"/>
          </a:p>
          <a:p>
            <a:r>
              <a:rPr lang="ar-IQ" dirty="0" smtClean="0"/>
              <a:t>2- اسم الجنس إذا دل على الجمع وكان الواحد منه بالتاءِ أَو ياءِ النسب سموه اسم جنس جمعي مثل: تمر وتمرة، وسفين وسفينة، وتركٍ وتركيٍّ، وعرب وعربيٍّ.</a:t>
            </a:r>
          </a:p>
          <a:p>
            <a:endParaRPr lang="ar-IQ" dirty="0" smtClean="0"/>
          </a:p>
          <a:p>
            <a:r>
              <a:rPr lang="ar-IQ" dirty="0" smtClean="0"/>
              <a:t>أَما ما دل على الجنس وصلح للقليل وللكثير فهو اسم الجنس الإِفرادي مثل ماء ولبن وعسل.</a:t>
            </a:r>
          </a:p>
          <a:p>
            <a:endParaRPr lang="ar-IQ" dirty="0" smtClean="0"/>
          </a:p>
          <a:p>
            <a:r>
              <a:rPr lang="ar-IQ" dirty="0" smtClean="0"/>
              <a:t>3- جمع الجمع: قد تعامل الجمع معاملة المفرد فيثنى ويجمع ثانية مثل: بيوتات ورجالات وأَفاضلون وصواحبات وهو سماعي.</a:t>
            </a:r>
          </a:p>
          <a:p>
            <a:endParaRPr lang="ar-IQ" dirty="0" smtClean="0"/>
          </a:p>
          <a:p>
            <a:endParaRPr lang="ar-IQ" dirty="0"/>
          </a:p>
        </p:txBody>
      </p:sp>
    </p:spTree>
    <p:extLst>
      <p:ext uri="{BB962C8B-B14F-4D97-AF65-F5344CB8AC3E}">
        <p14:creationId xmlns:p14="http://schemas.microsoft.com/office/powerpoint/2010/main" val="2412232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507288" cy="6480720"/>
          </a:xfrm>
        </p:spPr>
        <p:txBody>
          <a:bodyPr/>
          <a:lstStyle/>
          <a:p>
            <a:r>
              <a:rPr lang="ar-IQ" sz="1800" dirty="0" smtClean="0"/>
              <a:t>خاتمة: هناك جموع سماعية لا مفرد لها مثل التعاشيب والتعاصيب والتباشير والأَبابيل (الفرق)، وهناك جموع جمعت على غير مفردها فيقصر فيها على السماع مثل لمحة وملامح، وشبَه ومشابه، وخطر مخاطر وسَم ومسامّ، وحاجة وحوائج، وباطل وأَباطيل، وحديث وأَحاديث، وعروض وأعاريض.</a:t>
            </a:r>
          </a:p>
          <a:p>
            <a:endParaRPr lang="ar-IQ" sz="1800" dirty="0" smtClean="0"/>
          </a:p>
          <a:p>
            <a:r>
              <a:rPr lang="ar-IQ" sz="1800" dirty="0" smtClean="0"/>
              <a:t>وهنالك كلمات تدل على المفرد والمثنى والجمع معاً مثل الفُلك، هذا جار جُنُبٌ وهؤلاء جيران جُنُبٌ، وهذا خصمٌ عدوٌّ وأُولئك خصومٌ عدوٌّ، وهؤلاء ضيف كرام، وهذا ولد، وهؤلاءِ وَلد.</a:t>
            </a:r>
          </a:p>
          <a:p>
            <a:endParaRPr lang="ar-IQ" dirty="0" smtClean="0"/>
          </a:p>
          <a:p>
            <a:pPr marL="0" indent="0">
              <a:buNone/>
            </a:pPr>
            <a:endParaRPr lang="ar-IQ" dirty="0" smtClean="0"/>
          </a:p>
          <a:p>
            <a:endParaRPr lang="ar-IQ" dirty="0" smtClean="0"/>
          </a:p>
          <a:p>
            <a:endParaRPr lang="ar-IQ" dirty="0"/>
          </a:p>
        </p:txBody>
      </p:sp>
    </p:spTree>
    <p:extLst>
      <p:ext uri="{BB962C8B-B14F-4D97-AF65-F5344CB8AC3E}">
        <p14:creationId xmlns:p14="http://schemas.microsoft.com/office/powerpoint/2010/main" val="3214883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971</Words>
  <Application>Microsoft Office PowerPoint</Application>
  <PresentationFormat>On-screen Show (4:3)</PresentationFormat>
  <Paragraphs>89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المحاضرة السادسة : تكملة جموع التكسير ومنتهى الجموع</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 : تكملة جموع التكسير ومنتهى الجموع</dc:title>
  <dc:creator>مكتبة احمد</dc:creator>
  <cp:lastModifiedBy>مكتبة احمد</cp:lastModifiedBy>
  <cp:revision>1</cp:revision>
  <dcterms:created xsi:type="dcterms:W3CDTF">2019-02-03T07:10:24Z</dcterms:created>
  <dcterms:modified xsi:type="dcterms:W3CDTF">2019-02-03T07:15:30Z</dcterms:modified>
</cp:coreProperties>
</file>