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52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6190476-053A-4B96-A2CB-0D39A975CB7F}"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F2E3859-F258-4B93-A254-C7380517F570}" type="slidenum">
              <a:rPr lang="ar-IQ" smtClean="0"/>
              <a:t>‹#›</a:t>
            </a:fld>
            <a:endParaRPr lang="ar-IQ"/>
          </a:p>
        </p:txBody>
      </p:sp>
    </p:spTree>
    <p:extLst>
      <p:ext uri="{BB962C8B-B14F-4D97-AF65-F5344CB8AC3E}">
        <p14:creationId xmlns:p14="http://schemas.microsoft.com/office/powerpoint/2010/main" val="334418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6190476-053A-4B96-A2CB-0D39A975CB7F}"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F2E3859-F258-4B93-A254-C7380517F570}" type="slidenum">
              <a:rPr lang="ar-IQ" smtClean="0"/>
              <a:t>‹#›</a:t>
            </a:fld>
            <a:endParaRPr lang="ar-IQ"/>
          </a:p>
        </p:txBody>
      </p:sp>
    </p:spTree>
    <p:extLst>
      <p:ext uri="{BB962C8B-B14F-4D97-AF65-F5344CB8AC3E}">
        <p14:creationId xmlns:p14="http://schemas.microsoft.com/office/powerpoint/2010/main" val="4267424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6190476-053A-4B96-A2CB-0D39A975CB7F}"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F2E3859-F258-4B93-A254-C7380517F570}" type="slidenum">
              <a:rPr lang="ar-IQ" smtClean="0"/>
              <a:t>‹#›</a:t>
            </a:fld>
            <a:endParaRPr lang="ar-IQ"/>
          </a:p>
        </p:txBody>
      </p:sp>
    </p:spTree>
    <p:extLst>
      <p:ext uri="{BB962C8B-B14F-4D97-AF65-F5344CB8AC3E}">
        <p14:creationId xmlns:p14="http://schemas.microsoft.com/office/powerpoint/2010/main" val="85054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6190476-053A-4B96-A2CB-0D39A975CB7F}"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F2E3859-F258-4B93-A254-C7380517F570}" type="slidenum">
              <a:rPr lang="ar-IQ" smtClean="0"/>
              <a:t>‹#›</a:t>
            </a:fld>
            <a:endParaRPr lang="ar-IQ"/>
          </a:p>
        </p:txBody>
      </p:sp>
    </p:spTree>
    <p:extLst>
      <p:ext uri="{BB962C8B-B14F-4D97-AF65-F5344CB8AC3E}">
        <p14:creationId xmlns:p14="http://schemas.microsoft.com/office/powerpoint/2010/main" val="582429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190476-053A-4B96-A2CB-0D39A975CB7F}"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F2E3859-F258-4B93-A254-C7380517F570}" type="slidenum">
              <a:rPr lang="ar-IQ" smtClean="0"/>
              <a:t>‹#›</a:t>
            </a:fld>
            <a:endParaRPr lang="ar-IQ"/>
          </a:p>
        </p:txBody>
      </p:sp>
    </p:spTree>
    <p:extLst>
      <p:ext uri="{BB962C8B-B14F-4D97-AF65-F5344CB8AC3E}">
        <p14:creationId xmlns:p14="http://schemas.microsoft.com/office/powerpoint/2010/main" val="1047993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6190476-053A-4B96-A2CB-0D39A975CB7F}" type="datetimeFigureOut">
              <a:rPr lang="ar-IQ" smtClean="0"/>
              <a:t>28/05/1440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F2E3859-F258-4B93-A254-C7380517F570}" type="slidenum">
              <a:rPr lang="ar-IQ" smtClean="0"/>
              <a:t>‹#›</a:t>
            </a:fld>
            <a:endParaRPr lang="ar-IQ"/>
          </a:p>
        </p:txBody>
      </p:sp>
    </p:spTree>
    <p:extLst>
      <p:ext uri="{BB962C8B-B14F-4D97-AF65-F5344CB8AC3E}">
        <p14:creationId xmlns:p14="http://schemas.microsoft.com/office/powerpoint/2010/main" val="1985880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6190476-053A-4B96-A2CB-0D39A975CB7F}" type="datetimeFigureOut">
              <a:rPr lang="ar-IQ" smtClean="0"/>
              <a:t>28/05/1440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9F2E3859-F258-4B93-A254-C7380517F570}" type="slidenum">
              <a:rPr lang="ar-IQ" smtClean="0"/>
              <a:t>‹#›</a:t>
            </a:fld>
            <a:endParaRPr lang="ar-IQ"/>
          </a:p>
        </p:txBody>
      </p:sp>
    </p:spTree>
    <p:extLst>
      <p:ext uri="{BB962C8B-B14F-4D97-AF65-F5344CB8AC3E}">
        <p14:creationId xmlns:p14="http://schemas.microsoft.com/office/powerpoint/2010/main" val="4234903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6190476-053A-4B96-A2CB-0D39A975CB7F}" type="datetimeFigureOut">
              <a:rPr lang="ar-IQ" smtClean="0"/>
              <a:t>28/05/1440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9F2E3859-F258-4B93-A254-C7380517F570}" type="slidenum">
              <a:rPr lang="ar-IQ" smtClean="0"/>
              <a:t>‹#›</a:t>
            </a:fld>
            <a:endParaRPr lang="ar-IQ"/>
          </a:p>
        </p:txBody>
      </p:sp>
    </p:spTree>
    <p:extLst>
      <p:ext uri="{BB962C8B-B14F-4D97-AF65-F5344CB8AC3E}">
        <p14:creationId xmlns:p14="http://schemas.microsoft.com/office/powerpoint/2010/main" val="2281578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190476-053A-4B96-A2CB-0D39A975CB7F}" type="datetimeFigureOut">
              <a:rPr lang="ar-IQ" smtClean="0"/>
              <a:t>28/05/1440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9F2E3859-F258-4B93-A254-C7380517F570}" type="slidenum">
              <a:rPr lang="ar-IQ" smtClean="0"/>
              <a:t>‹#›</a:t>
            </a:fld>
            <a:endParaRPr lang="ar-IQ"/>
          </a:p>
        </p:txBody>
      </p:sp>
    </p:spTree>
    <p:extLst>
      <p:ext uri="{BB962C8B-B14F-4D97-AF65-F5344CB8AC3E}">
        <p14:creationId xmlns:p14="http://schemas.microsoft.com/office/powerpoint/2010/main" val="3624419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190476-053A-4B96-A2CB-0D39A975CB7F}" type="datetimeFigureOut">
              <a:rPr lang="ar-IQ" smtClean="0"/>
              <a:t>28/05/1440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F2E3859-F258-4B93-A254-C7380517F570}" type="slidenum">
              <a:rPr lang="ar-IQ" smtClean="0"/>
              <a:t>‹#›</a:t>
            </a:fld>
            <a:endParaRPr lang="ar-IQ"/>
          </a:p>
        </p:txBody>
      </p:sp>
    </p:spTree>
    <p:extLst>
      <p:ext uri="{BB962C8B-B14F-4D97-AF65-F5344CB8AC3E}">
        <p14:creationId xmlns:p14="http://schemas.microsoft.com/office/powerpoint/2010/main" val="1780045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190476-053A-4B96-A2CB-0D39A975CB7F}" type="datetimeFigureOut">
              <a:rPr lang="ar-IQ" smtClean="0"/>
              <a:t>28/05/1440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F2E3859-F258-4B93-A254-C7380517F570}" type="slidenum">
              <a:rPr lang="ar-IQ" smtClean="0"/>
              <a:t>‹#›</a:t>
            </a:fld>
            <a:endParaRPr lang="ar-IQ"/>
          </a:p>
        </p:txBody>
      </p:sp>
    </p:spTree>
    <p:extLst>
      <p:ext uri="{BB962C8B-B14F-4D97-AF65-F5344CB8AC3E}">
        <p14:creationId xmlns:p14="http://schemas.microsoft.com/office/powerpoint/2010/main" val="2135229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6190476-053A-4B96-A2CB-0D39A975CB7F}" type="datetimeFigureOut">
              <a:rPr lang="ar-IQ" smtClean="0"/>
              <a:t>28/05/1440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F2E3859-F258-4B93-A254-C7380517F570}" type="slidenum">
              <a:rPr lang="ar-IQ" smtClean="0"/>
              <a:t>‹#›</a:t>
            </a:fld>
            <a:endParaRPr lang="ar-IQ"/>
          </a:p>
        </p:txBody>
      </p:sp>
    </p:spTree>
    <p:extLst>
      <p:ext uri="{BB962C8B-B14F-4D97-AF65-F5344CB8AC3E}">
        <p14:creationId xmlns:p14="http://schemas.microsoft.com/office/powerpoint/2010/main" val="703974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1"/>
            <a:ext cx="7772400" cy="576064"/>
          </a:xfrm>
        </p:spPr>
        <p:txBody>
          <a:bodyPr>
            <a:noAutofit/>
          </a:bodyPr>
          <a:lstStyle/>
          <a:p>
            <a:r>
              <a:rPr lang="ar-IQ" sz="3200" dirty="0" smtClean="0"/>
              <a:t>المحاضرة الخامسة : تكملة  الجموع  وهي جموع التكسير</a:t>
            </a:r>
            <a:endParaRPr lang="ar-IQ" sz="3200" dirty="0"/>
          </a:p>
        </p:txBody>
      </p:sp>
      <p:sp>
        <p:nvSpPr>
          <p:cNvPr id="3" name="Subtitle 2"/>
          <p:cNvSpPr>
            <a:spLocks noGrp="1"/>
          </p:cNvSpPr>
          <p:nvPr>
            <p:ph type="subTitle" idx="1"/>
          </p:nvPr>
        </p:nvSpPr>
        <p:spPr>
          <a:xfrm>
            <a:off x="107504" y="1052736"/>
            <a:ext cx="8928992" cy="5688632"/>
          </a:xfrm>
        </p:spPr>
        <p:txBody>
          <a:bodyPr>
            <a:normAutofit fontScale="62500" lnSpcReduction="20000"/>
          </a:bodyPr>
          <a:lstStyle/>
          <a:p>
            <a:pPr algn="r"/>
            <a:r>
              <a:rPr lang="ar-IQ" dirty="0" smtClean="0">
                <a:solidFill>
                  <a:schemeClr val="tx1"/>
                </a:solidFill>
              </a:rPr>
              <a:t>3- جموع التكسير</a:t>
            </a:r>
          </a:p>
          <a:p>
            <a:pPr algn="r"/>
            <a:r>
              <a:rPr lang="ar-IQ" dirty="0" smtClean="0">
                <a:solidFill>
                  <a:schemeClr val="tx1"/>
                </a:solidFill>
              </a:rPr>
              <a:t>كل جمع تغيرت فيه صورة مفردة مثل ((جبل: جبال، عندليب: عنادل)) فهو جمع تكسير. وأَوزانه واحد وعشرون وزناً، وقد يرد للمفرد أكثر من جمع، والمدار في ذلك على السماع. وهو إما جمع قلة ويكون لما لا يزيد على العشرة وإما جمع كثرة وهو لما فوق العشرة.</a:t>
            </a:r>
          </a:p>
          <a:p>
            <a:pPr algn="r"/>
            <a:r>
              <a:rPr lang="ar-IQ" dirty="0" smtClean="0">
                <a:solidFill>
                  <a:schemeClr val="tx1"/>
                </a:solidFill>
              </a:rPr>
              <a:t>أ- جموع القلة أربعة أوزان :</a:t>
            </a:r>
          </a:p>
          <a:p>
            <a:pPr algn="r"/>
            <a:endParaRPr lang="ar-IQ" dirty="0" smtClean="0">
              <a:solidFill>
                <a:schemeClr val="tx1"/>
              </a:solidFill>
            </a:endParaRPr>
          </a:p>
          <a:p>
            <a:pPr algn="r"/>
            <a:r>
              <a:rPr lang="ar-IQ" dirty="0" smtClean="0">
                <a:solidFill>
                  <a:schemeClr val="tx1"/>
                </a:solidFill>
              </a:rPr>
              <a:t>1- أَفْعُل: يجمع هذا الجمع شيئان: الأَول الثلاثي السالم على وزن ((فَعْل)) مثل نفس: أَنفس، كَلْب: أَكلب. وشذَّ وجه: أَوجه، صكٌّ: أَصُكْ.</a:t>
            </a:r>
          </a:p>
          <a:p>
            <a:pPr algn="r"/>
            <a:endParaRPr lang="ar-IQ" dirty="0" smtClean="0">
              <a:solidFill>
                <a:schemeClr val="tx1"/>
              </a:solidFill>
            </a:endParaRPr>
          </a:p>
          <a:p>
            <a:pPr algn="r"/>
            <a:r>
              <a:rPr lang="ar-IQ" dirty="0" smtClean="0">
                <a:solidFill>
                  <a:schemeClr val="tx1"/>
                </a:solidFill>
              </a:rPr>
              <a:t>والثاني كل رباعي مؤنث ثالثه حرف علة مثل: ذِراع وأَذرُع، يمين وأَيْمُن. وشذَّ: شهاب وأَشهب، لأَنه مذكر، وكذا غُراب وأَغرُب، وعَتاد وأَعْتُد.</a:t>
            </a:r>
          </a:p>
          <a:p>
            <a:pPr algn="r"/>
            <a:endParaRPr lang="ar-IQ" dirty="0" smtClean="0">
              <a:solidFill>
                <a:schemeClr val="tx1"/>
              </a:solidFill>
            </a:endParaRPr>
          </a:p>
          <a:p>
            <a:pPr algn="r"/>
            <a:r>
              <a:rPr lang="ar-IQ" dirty="0" smtClean="0">
                <a:solidFill>
                  <a:schemeClr val="tx1"/>
                </a:solidFill>
              </a:rPr>
              <a:t>2- أَفعال: يجمع هذا الجمع الأَسماء الثلاثية مثل: أَجمال، أَعضاد، أعناق، أَقفال، أوقات، أَثواب، أَبيات، أَزناد، أَفراخ، أفراد، أَنجاد، أَنهار إلخ، إلا وزن ((فُعل)) فلم يجيء إلا: رُطَب وأَرطاب. </a:t>
            </a:r>
          </a:p>
          <a:p>
            <a:pPr algn="r"/>
            <a:endParaRPr lang="ar-IQ" dirty="0" smtClean="0">
              <a:solidFill>
                <a:schemeClr val="tx1"/>
              </a:solidFill>
            </a:endParaRPr>
          </a:p>
          <a:p>
            <a:pPr algn="r"/>
            <a:r>
              <a:rPr lang="ar-IQ" dirty="0" smtClean="0">
                <a:solidFill>
                  <a:schemeClr val="tx1"/>
                </a:solidFill>
              </a:rPr>
              <a:t>أَما الصفات فلم يسمع منها على هذا الوزن إلا شهيد: أَشهاد، وعدو: أَعداء، وجِلْف: أَجلاف، فعدوا هذا شاذاً.</a:t>
            </a:r>
          </a:p>
          <a:p>
            <a:pPr algn="r"/>
            <a:endParaRPr lang="ar-IQ" dirty="0" smtClean="0">
              <a:solidFill>
                <a:schemeClr val="tx1"/>
              </a:solidFill>
            </a:endParaRPr>
          </a:p>
          <a:p>
            <a:pPr algn="r"/>
            <a:r>
              <a:rPr lang="ar-IQ" dirty="0" smtClean="0">
                <a:solidFill>
                  <a:schemeClr val="tx1"/>
                </a:solidFill>
              </a:rPr>
              <a:t>3- أَفعِلة: يجمع هذا الجمع كل اسم رباعي ثالثه حرف مد زائد مثل: عمود وأَعمدة، ونصاب وأَنصبة، وطعام وأَطعمة، وحمار وأحمرة، ورغيف وأرغفة، وعدّوا مثل قفا وأَقفية شاذاً لعدم انطباق الشرط عليه.</a:t>
            </a:r>
          </a:p>
          <a:p>
            <a:endParaRPr lang="ar-IQ" dirty="0"/>
          </a:p>
        </p:txBody>
      </p:sp>
    </p:spTree>
    <p:extLst>
      <p:ext uri="{BB962C8B-B14F-4D97-AF65-F5344CB8AC3E}">
        <p14:creationId xmlns:p14="http://schemas.microsoft.com/office/powerpoint/2010/main" val="4165592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88640"/>
            <a:ext cx="8856984" cy="6480720"/>
          </a:xfrm>
        </p:spPr>
        <p:txBody>
          <a:bodyPr>
            <a:normAutofit fontScale="70000" lnSpcReduction="20000"/>
          </a:bodyPr>
          <a:lstStyle/>
          <a:p>
            <a:r>
              <a:rPr lang="ar-IQ" dirty="0" smtClean="0"/>
              <a:t>وسمع في الصفات (أَشِحَّة وأَعِزَّة وأَذِلة) في جمع شحيح وعزيز وذليل.</a:t>
            </a:r>
          </a:p>
          <a:p>
            <a:endParaRPr lang="ar-IQ" dirty="0" smtClean="0"/>
          </a:p>
          <a:p>
            <a:r>
              <a:rPr lang="ar-IQ" dirty="0" smtClean="0"/>
              <a:t>4- فِعْلة: مثل فتية وشِيخة جمع شيخ وهو سماعي.</a:t>
            </a:r>
          </a:p>
          <a:p>
            <a:endParaRPr lang="ar-IQ" dirty="0" smtClean="0"/>
          </a:p>
          <a:p>
            <a:r>
              <a:rPr lang="ar-IQ" dirty="0" smtClean="0"/>
              <a:t>ب- جمع الكثرة وأحكامها: للكثرة سبعة عشر وزناً عدا صيغ منتهى الجموع:</a:t>
            </a:r>
          </a:p>
          <a:p>
            <a:r>
              <a:rPr lang="ar-IQ" dirty="0" smtClean="0"/>
              <a:t>1- فُعْل: للصفة المشبهة التي على وزن ((أَفعل)) ولمؤنثها الذي على وزن ((فعلاءَ)) مثل أَخضر خضراء: خُضْر، وأَعرج عرجاء: عُرْج، وأَحْور حوراء: حُور.</a:t>
            </a:r>
          </a:p>
          <a:p>
            <a:r>
              <a:rPr lang="ar-IQ" dirty="0" smtClean="0"/>
              <a:t>2- فُعُل: لشيئين الأَول الصفات التي على وزن ((فَعول)) مثل رجل صبور ورجال صُبُر، وامرأة غيور ونساءُ غُيُر. وشذ رجال خشنٌ ونجب جمع خشِن ونجيب.</a:t>
            </a:r>
          </a:p>
          <a:p>
            <a:r>
              <a:rPr lang="ar-IQ" dirty="0" smtClean="0"/>
              <a:t>والثاني: للأَسماءِ الرباعية التي ثالثها حرف مد ولم تقترن بتاءِ تأْنيث مثل: سرير وسُرُر، وعمود وعُمُد، وذِراع وذُرُع، وشذَّ (خشُب وصُحُف) جمع خشبة وصحيفة.</a:t>
            </a:r>
          </a:p>
          <a:p>
            <a:endParaRPr lang="ar-IQ" dirty="0" smtClean="0"/>
          </a:p>
          <a:p>
            <a:r>
              <a:rPr lang="ar-IQ" dirty="0" smtClean="0"/>
              <a:t>3- فُعَل! لمثل غرفة وغُرف وحُجة وحُجج.</a:t>
            </a:r>
          </a:p>
          <a:p>
            <a:endParaRPr lang="ar-IQ" dirty="0" smtClean="0"/>
          </a:p>
          <a:p>
            <a:r>
              <a:rPr lang="ar-IQ" dirty="0" smtClean="0"/>
              <a:t>4- فِعَل! مفردها فِعْلة مثل قِطْعة وقِطَع، وحِجّة وحِجَج.</a:t>
            </a:r>
          </a:p>
          <a:p>
            <a:endParaRPr lang="ar-IQ" dirty="0" smtClean="0"/>
          </a:p>
          <a:p>
            <a:r>
              <a:rPr lang="ar-IQ" dirty="0" smtClean="0"/>
              <a:t>5- فَعَلة: لاسم الفاعل من الناقص مثل: قاض وقضاة، وغازٍ وغزاة.</a:t>
            </a:r>
          </a:p>
          <a:p>
            <a:endParaRPr lang="ar-IQ" dirty="0" smtClean="0"/>
          </a:p>
          <a:p>
            <a:r>
              <a:rPr lang="ar-IQ" dirty="0" smtClean="0"/>
              <a:t>6- فَعَلة: لاسم الفاعل لمذكر عاقل من الصحيح: ساحر وسحرة، وقاتل وقتلة.</a:t>
            </a:r>
          </a:p>
          <a:p>
            <a:endParaRPr lang="ar-IQ" dirty="0" smtClean="0"/>
          </a:p>
          <a:p>
            <a:endParaRPr lang="ar-IQ" dirty="0"/>
          </a:p>
        </p:txBody>
      </p:sp>
    </p:spTree>
    <p:extLst>
      <p:ext uri="{BB962C8B-B14F-4D97-AF65-F5344CB8AC3E}">
        <p14:creationId xmlns:p14="http://schemas.microsoft.com/office/powerpoint/2010/main" val="1787653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480720"/>
          </a:xfrm>
        </p:spPr>
        <p:txBody>
          <a:bodyPr>
            <a:normAutofit/>
          </a:bodyPr>
          <a:lstStyle/>
          <a:p>
            <a:r>
              <a:rPr lang="ar-IQ" sz="1800" dirty="0" smtClean="0"/>
              <a:t>6- صفة على فَعْلان مثل عطشان وعطاش، أو فَعْلى مثل: ظمأَى وظِماء، أو فعْلانة مثل ندمانة ونِدام، أَو فُعْلانة مثل خُمصانة وخِماص.</a:t>
            </a:r>
          </a:p>
          <a:p>
            <a:endParaRPr lang="ar-IQ" sz="1800" dirty="0" smtClean="0"/>
          </a:p>
          <a:p>
            <a:r>
              <a:rPr lang="ar-IQ" sz="1800" dirty="0" smtClean="0"/>
              <a:t>وعدُّوا غير ما تقدم شاذاً مثل: راعٍ ورِعاء، وصائم قائم وصيام قيام، وجِيد وجياد، وبطحاء وأبطح: بِطاح، وقَلوص وقِلاص، وأُنثى وإِناث، وفصيل وفِصال، وسُبع وسِباع، وطبْع وطِباع، وعُشَراء وعشار.</a:t>
            </a:r>
          </a:p>
          <a:p>
            <a:endParaRPr lang="ar-IQ" sz="1800" dirty="0" smtClean="0"/>
          </a:p>
          <a:p>
            <a:r>
              <a:rPr lang="ar-IQ" sz="1800" dirty="0" smtClean="0"/>
              <a:t>12- فُعول: مثل قلوب وكبود، ويطَّرد في:</a:t>
            </a:r>
          </a:p>
          <a:p>
            <a:endParaRPr lang="ar-IQ" sz="1800" dirty="0" smtClean="0"/>
          </a:p>
          <a:p>
            <a:r>
              <a:rPr lang="ar-IQ" sz="1800" dirty="0" smtClean="0"/>
              <a:t>1- اسم على فَعِل مثل وعِل ووعول، ونَمِر ونمور.</a:t>
            </a:r>
          </a:p>
          <a:p>
            <a:endParaRPr lang="ar-IQ" sz="1800" dirty="0" smtClean="0"/>
          </a:p>
          <a:p>
            <a:r>
              <a:rPr lang="ar-IQ" sz="1800" dirty="0" smtClean="0"/>
              <a:t>2- اسم على فَعْل غير واوي العين مثل قلب وقلوب، وليث وليوث.</a:t>
            </a:r>
          </a:p>
          <a:p>
            <a:endParaRPr lang="ar-IQ" sz="1800" dirty="0" smtClean="0"/>
          </a:p>
          <a:p>
            <a:r>
              <a:rPr lang="ar-IQ" sz="1800" dirty="0" smtClean="0"/>
              <a:t>3- اسم على فِعْل مثل: حِمل وحمول، وفيل وفيول، وظل وظلول.</a:t>
            </a:r>
          </a:p>
          <a:p>
            <a:endParaRPr lang="ar-IQ" sz="1800" dirty="0" smtClean="0"/>
          </a:p>
          <a:p>
            <a:r>
              <a:rPr lang="ar-IQ" sz="1800" dirty="0" smtClean="0"/>
              <a:t>4- اسم على فُعْل غير مضعف ولا معتل العين أو اللام مثل: بُرْد وبرود وجُند وجُنود.</a:t>
            </a:r>
          </a:p>
          <a:p>
            <a:endParaRPr lang="ar-IQ" sz="1800" dirty="0" smtClean="0"/>
          </a:p>
          <a:p>
            <a:r>
              <a:rPr lang="ar-IQ" sz="1800" dirty="0" smtClean="0"/>
              <a:t>ومما أتى على غير القياس من هذا الوزن، أَسد وأُسود، وشَجَن وشجون، وذكور، وطلول، وكلها جمع ((فَعَل)).</a:t>
            </a:r>
          </a:p>
          <a:p>
            <a:endParaRPr lang="ar-IQ" dirty="0"/>
          </a:p>
        </p:txBody>
      </p:sp>
    </p:spTree>
    <p:extLst>
      <p:ext uri="{BB962C8B-B14F-4D97-AF65-F5344CB8AC3E}">
        <p14:creationId xmlns:p14="http://schemas.microsoft.com/office/powerpoint/2010/main" val="29100514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597</Words>
  <Application>Microsoft Office PowerPoint</Application>
  <PresentationFormat>On-screen Show (4:3)</PresentationFormat>
  <Paragraphs>45</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المحاضرة الخامسة : تكملة  الجموع  وهي جموع التكسير</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الخامسة : تكملة  الجموع  وهي جموع التكسير</dc:title>
  <dc:creator>مكتبة احمد</dc:creator>
  <cp:lastModifiedBy>مكتبة احمد</cp:lastModifiedBy>
  <cp:revision>1</cp:revision>
  <dcterms:created xsi:type="dcterms:W3CDTF">2019-02-03T07:07:40Z</dcterms:created>
  <dcterms:modified xsi:type="dcterms:W3CDTF">2019-02-03T07:10:10Z</dcterms:modified>
</cp:coreProperties>
</file>