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sldIdLst>
    <p:sldId id="256" r:id="rId2"/>
    <p:sldId id="257" r:id="rId3"/>
    <p:sldId id="258" r:id="rId4"/>
    <p:sldId id="259" r:id="rId5"/>
  </p:sldIdLst>
  <p:sldSz cx="9144000" cy="6858000" type="screen4x3"/>
  <p:notesSz cx="6858000" cy="9144000"/>
  <p:defaultTextStyle>
    <a:defPPr>
      <a:defRPr lang="ar-IQ"/>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4380"/>
    <p:restoredTop sz="94660"/>
  </p:normalViewPr>
  <p:slideViewPr>
    <p:cSldViewPr>
      <p:cViewPr varScale="1">
        <p:scale>
          <a:sx n="85" d="100"/>
          <a:sy n="85" d="100"/>
        </p:scale>
        <p:origin x="-1524" y="-8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ar-IQ"/>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ar-IQ"/>
          </a:p>
        </p:txBody>
      </p:sp>
      <p:sp>
        <p:nvSpPr>
          <p:cNvPr id="4" name="Date Placeholder 3"/>
          <p:cNvSpPr>
            <a:spLocks noGrp="1"/>
          </p:cNvSpPr>
          <p:nvPr>
            <p:ph type="dt" sz="half" idx="10"/>
          </p:nvPr>
        </p:nvSpPr>
        <p:spPr/>
        <p:txBody>
          <a:bodyPr/>
          <a:lstStyle/>
          <a:p>
            <a:fld id="{A7E351AE-B88B-4D97-9F8C-CE6D1AF97C47}" type="datetimeFigureOut">
              <a:rPr lang="ar-IQ" smtClean="0"/>
              <a:t>28/05/1440</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075F4873-B271-4237-A39A-C69CDAD163F5}" type="slidenum">
              <a:rPr lang="ar-IQ" smtClean="0"/>
              <a:t>‹#›</a:t>
            </a:fld>
            <a:endParaRPr lang="ar-IQ"/>
          </a:p>
        </p:txBody>
      </p:sp>
    </p:spTree>
    <p:extLst>
      <p:ext uri="{BB962C8B-B14F-4D97-AF65-F5344CB8AC3E}">
        <p14:creationId xmlns:p14="http://schemas.microsoft.com/office/powerpoint/2010/main" val="11943963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IQ"/>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4" name="Date Placeholder 3"/>
          <p:cNvSpPr>
            <a:spLocks noGrp="1"/>
          </p:cNvSpPr>
          <p:nvPr>
            <p:ph type="dt" sz="half" idx="10"/>
          </p:nvPr>
        </p:nvSpPr>
        <p:spPr/>
        <p:txBody>
          <a:bodyPr/>
          <a:lstStyle/>
          <a:p>
            <a:fld id="{A7E351AE-B88B-4D97-9F8C-CE6D1AF97C47}" type="datetimeFigureOut">
              <a:rPr lang="ar-IQ" smtClean="0"/>
              <a:t>28/05/1440</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075F4873-B271-4237-A39A-C69CDAD163F5}" type="slidenum">
              <a:rPr lang="ar-IQ" smtClean="0"/>
              <a:t>‹#›</a:t>
            </a:fld>
            <a:endParaRPr lang="ar-IQ"/>
          </a:p>
        </p:txBody>
      </p:sp>
    </p:spTree>
    <p:extLst>
      <p:ext uri="{BB962C8B-B14F-4D97-AF65-F5344CB8AC3E}">
        <p14:creationId xmlns:p14="http://schemas.microsoft.com/office/powerpoint/2010/main" val="29675067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ar-IQ"/>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4" name="Date Placeholder 3"/>
          <p:cNvSpPr>
            <a:spLocks noGrp="1"/>
          </p:cNvSpPr>
          <p:nvPr>
            <p:ph type="dt" sz="half" idx="10"/>
          </p:nvPr>
        </p:nvSpPr>
        <p:spPr/>
        <p:txBody>
          <a:bodyPr/>
          <a:lstStyle/>
          <a:p>
            <a:fld id="{A7E351AE-B88B-4D97-9F8C-CE6D1AF97C47}" type="datetimeFigureOut">
              <a:rPr lang="ar-IQ" smtClean="0"/>
              <a:t>28/05/1440</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075F4873-B271-4237-A39A-C69CDAD163F5}" type="slidenum">
              <a:rPr lang="ar-IQ" smtClean="0"/>
              <a:t>‹#›</a:t>
            </a:fld>
            <a:endParaRPr lang="ar-IQ"/>
          </a:p>
        </p:txBody>
      </p:sp>
    </p:spTree>
    <p:extLst>
      <p:ext uri="{BB962C8B-B14F-4D97-AF65-F5344CB8AC3E}">
        <p14:creationId xmlns:p14="http://schemas.microsoft.com/office/powerpoint/2010/main" val="31130121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IQ"/>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4" name="Date Placeholder 3"/>
          <p:cNvSpPr>
            <a:spLocks noGrp="1"/>
          </p:cNvSpPr>
          <p:nvPr>
            <p:ph type="dt" sz="half" idx="10"/>
          </p:nvPr>
        </p:nvSpPr>
        <p:spPr/>
        <p:txBody>
          <a:bodyPr/>
          <a:lstStyle/>
          <a:p>
            <a:fld id="{A7E351AE-B88B-4D97-9F8C-CE6D1AF97C47}" type="datetimeFigureOut">
              <a:rPr lang="ar-IQ" smtClean="0"/>
              <a:t>28/05/1440</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075F4873-B271-4237-A39A-C69CDAD163F5}" type="slidenum">
              <a:rPr lang="ar-IQ" smtClean="0"/>
              <a:t>‹#›</a:t>
            </a:fld>
            <a:endParaRPr lang="ar-IQ"/>
          </a:p>
        </p:txBody>
      </p:sp>
    </p:spTree>
    <p:extLst>
      <p:ext uri="{BB962C8B-B14F-4D97-AF65-F5344CB8AC3E}">
        <p14:creationId xmlns:p14="http://schemas.microsoft.com/office/powerpoint/2010/main" val="11644086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r">
              <a:defRPr sz="4000" b="1" cap="all"/>
            </a:lvl1pPr>
          </a:lstStyle>
          <a:p>
            <a:r>
              <a:rPr lang="en-US" smtClean="0"/>
              <a:t>Click to edit Master title style</a:t>
            </a:r>
            <a:endParaRPr lang="ar-IQ"/>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7E351AE-B88B-4D97-9F8C-CE6D1AF97C47}" type="datetimeFigureOut">
              <a:rPr lang="ar-IQ" smtClean="0"/>
              <a:t>28/05/1440</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075F4873-B271-4237-A39A-C69CDAD163F5}" type="slidenum">
              <a:rPr lang="ar-IQ" smtClean="0"/>
              <a:t>‹#›</a:t>
            </a:fld>
            <a:endParaRPr lang="ar-IQ"/>
          </a:p>
        </p:txBody>
      </p:sp>
    </p:spTree>
    <p:extLst>
      <p:ext uri="{BB962C8B-B14F-4D97-AF65-F5344CB8AC3E}">
        <p14:creationId xmlns:p14="http://schemas.microsoft.com/office/powerpoint/2010/main" val="78159098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IQ"/>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5" name="Date Placeholder 4"/>
          <p:cNvSpPr>
            <a:spLocks noGrp="1"/>
          </p:cNvSpPr>
          <p:nvPr>
            <p:ph type="dt" sz="half" idx="10"/>
          </p:nvPr>
        </p:nvSpPr>
        <p:spPr/>
        <p:txBody>
          <a:bodyPr/>
          <a:lstStyle/>
          <a:p>
            <a:fld id="{A7E351AE-B88B-4D97-9F8C-CE6D1AF97C47}" type="datetimeFigureOut">
              <a:rPr lang="ar-IQ" smtClean="0"/>
              <a:t>28/05/1440</a:t>
            </a:fld>
            <a:endParaRPr lang="ar-IQ"/>
          </a:p>
        </p:txBody>
      </p:sp>
      <p:sp>
        <p:nvSpPr>
          <p:cNvPr id="6" name="Footer Placeholder 5"/>
          <p:cNvSpPr>
            <a:spLocks noGrp="1"/>
          </p:cNvSpPr>
          <p:nvPr>
            <p:ph type="ftr" sz="quarter" idx="11"/>
          </p:nvPr>
        </p:nvSpPr>
        <p:spPr/>
        <p:txBody>
          <a:bodyPr/>
          <a:lstStyle/>
          <a:p>
            <a:endParaRPr lang="ar-IQ"/>
          </a:p>
        </p:txBody>
      </p:sp>
      <p:sp>
        <p:nvSpPr>
          <p:cNvPr id="7" name="Slide Number Placeholder 6"/>
          <p:cNvSpPr>
            <a:spLocks noGrp="1"/>
          </p:cNvSpPr>
          <p:nvPr>
            <p:ph type="sldNum" sz="quarter" idx="12"/>
          </p:nvPr>
        </p:nvSpPr>
        <p:spPr/>
        <p:txBody>
          <a:bodyPr/>
          <a:lstStyle/>
          <a:p>
            <a:fld id="{075F4873-B271-4237-A39A-C69CDAD163F5}" type="slidenum">
              <a:rPr lang="ar-IQ" smtClean="0"/>
              <a:t>‹#›</a:t>
            </a:fld>
            <a:endParaRPr lang="ar-IQ"/>
          </a:p>
        </p:txBody>
      </p:sp>
    </p:spTree>
    <p:extLst>
      <p:ext uri="{BB962C8B-B14F-4D97-AF65-F5344CB8AC3E}">
        <p14:creationId xmlns:p14="http://schemas.microsoft.com/office/powerpoint/2010/main" val="30141239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ar-IQ"/>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7" name="Date Placeholder 6"/>
          <p:cNvSpPr>
            <a:spLocks noGrp="1"/>
          </p:cNvSpPr>
          <p:nvPr>
            <p:ph type="dt" sz="half" idx="10"/>
          </p:nvPr>
        </p:nvSpPr>
        <p:spPr/>
        <p:txBody>
          <a:bodyPr/>
          <a:lstStyle/>
          <a:p>
            <a:fld id="{A7E351AE-B88B-4D97-9F8C-CE6D1AF97C47}" type="datetimeFigureOut">
              <a:rPr lang="ar-IQ" smtClean="0"/>
              <a:t>28/05/1440</a:t>
            </a:fld>
            <a:endParaRPr lang="ar-IQ"/>
          </a:p>
        </p:txBody>
      </p:sp>
      <p:sp>
        <p:nvSpPr>
          <p:cNvPr id="8" name="Footer Placeholder 7"/>
          <p:cNvSpPr>
            <a:spLocks noGrp="1"/>
          </p:cNvSpPr>
          <p:nvPr>
            <p:ph type="ftr" sz="quarter" idx="11"/>
          </p:nvPr>
        </p:nvSpPr>
        <p:spPr/>
        <p:txBody>
          <a:bodyPr/>
          <a:lstStyle/>
          <a:p>
            <a:endParaRPr lang="ar-IQ"/>
          </a:p>
        </p:txBody>
      </p:sp>
      <p:sp>
        <p:nvSpPr>
          <p:cNvPr id="9" name="Slide Number Placeholder 8"/>
          <p:cNvSpPr>
            <a:spLocks noGrp="1"/>
          </p:cNvSpPr>
          <p:nvPr>
            <p:ph type="sldNum" sz="quarter" idx="12"/>
          </p:nvPr>
        </p:nvSpPr>
        <p:spPr/>
        <p:txBody>
          <a:bodyPr/>
          <a:lstStyle/>
          <a:p>
            <a:fld id="{075F4873-B271-4237-A39A-C69CDAD163F5}" type="slidenum">
              <a:rPr lang="ar-IQ" smtClean="0"/>
              <a:t>‹#›</a:t>
            </a:fld>
            <a:endParaRPr lang="ar-IQ"/>
          </a:p>
        </p:txBody>
      </p:sp>
    </p:spTree>
    <p:extLst>
      <p:ext uri="{BB962C8B-B14F-4D97-AF65-F5344CB8AC3E}">
        <p14:creationId xmlns:p14="http://schemas.microsoft.com/office/powerpoint/2010/main" val="360085213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IQ"/>
          </a:p>
        </p:txBody>
      </p:sp>
      <p:sp>
        <p:nvSpPr>
          <p:cNvPr id="3" name="Date Placeholder 2"/>
          <p:cNvSpPr>
            <a:spLocks noGrp="1"/>
          </p:cNvSpPr>
          <p:nvPr>
            <p:ph type="dt" sz="half" idx="10"/>
          </p:nvPr>
        </p:nvSpPr>
        <p:spPr/>
        <p:txBody>
          <a:bodyPr/>
          <a:lstStyle/>
          <a:p>
            <a:fld id="{A7E351AE-B88B-4D97-9F8C-CE6D1AF97C47}" type="datetimeFigureOut">
              <a:rPr lang="ar-IQ" smtClean="0"/>
              <a:t>28/05/1440</a:t>
            </a:fld>
            <a:endParaRPr lang="ar-IQ"/>
          </a:p>
        </p:txBody>
      </p:sp>
      <p:sp>
        <p:nvSpPr>
          <p:cNvPr id="4" name="Footer Placeholder 3"/>
          <p:cNvSpPr>
            <a:spLocks noGrp="1"/>
          </p:cNvSpPr>
          <p:nvPr>
            <p:ph type="ftr" sz="quarter" idx="11"/>
          </p:nvPr>
        </p:nvSpPr>
        <p:spPr/>
        <p:txBody>
          <a:bodyPr/>
          <a:lstStyle/>
          <a:p>
            <a:endParaRPr lang="ar-IQ"/>
          </a:p>
        </p:txBody>
      </p:sp>
      <p:sp>
        <p:nvSpPr>
          <p:cNvPr id="5" name="Slide Number Placeholder 4"/>
          <p:cNvSpPr>
            <a:spLocks noGrp="1"/>
          </p:cNvSpPr>
          <p:nvPr>
            <p:ph type="sldNum" sz="quarter" idx="12"/>
          </p:nvPr>
        </p:nvSpPr>
        <p:spPr/>
        <p:txBody>
          <a:bodyPr/>
          <a:lstStyle/>
          <a:p>
            <a:fld id="{075F4873-B271-4237-A39A-C69CDAD163F5}" type="slidenum">
              <a:rPr lang="ar-IQ" smtClean="0"/>
              <a:t>‹#›</a:t>
            </a:fld>
            <a:endParaRPr lang="ar-IQ"/>
          </a:p>
        </p:txBody>
      </p:sp>
    </p:spTree>
    <p:extLst>
      <p:ext uri="{BB962C8B-B14F-4D97-AF65-F5344CB8AC3E}">
        <p14:creationId xmlns:p14="http://schemas.microsoft.com/office/powerpoint/2010/main" val="17561330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7E351AE-B88B-4D97-9F8C-CE6D1AF97C47}" type="datetimeFigureOut">
              <a:rPr lang="ar-IQ" smtClean="0"/>
              <a:t>28/05/1440</a:t>
            </a:fld>
            <a:endParaRPr lang="ar-IQ"/>
          </a:p>
        </p:txBody>
      </p:sp>
      <p:sp>
        <p:nvSpPr>
          <p:cNvPr id="3" name="Footer Placeholder 2"/>
          <p:cNvSpPr>
            <a:spLocks noGrp="1"/>
          </p:cNvSpPr>
          <p:nvPr>
            <p:ph type="ftr" sz="quarter" idx="11"/>
          </p:nvPr>
        </p:nvSpPr>
        <p:spPr/>
        <p:txBody>
          <a:bodyPr/>
          <a:lstStyle/>
          <a:p>
            <a:endParaRPr lang="ar-IQ"/>
          </a:p>
        </p:txBody>
      </p:sp>
      <p:sp>
        <p:nvSpPr>
          <p:cNvPr id="4" name="Slide Number Placeholder 3"/>
          <p:cNvSpPr>
            <a:spLocks noGrp="1"/>
          </p:cNvSpPr>
          <p:nvPr>
            <p:ph type="sldNum" sz="quarter" idx="12"/>
          </p:nvPr>
        </p:nvSpPr>
        <p:spPr/>
        <p:txBody>
          <a:bodyPr/>
          <a:lstStyle/>
          <a:p>
            <a:fld id="{075F4873-B271-4237-A39A-C69CDAD163F5}" type="slidenum">
              <a:rPr lang="ar-IQ" smtClean="0"/>
              <a:t>‹#›</a:t>
            </a:fld>
            <a:endParaRPr lang="ar-IQ"/>
          </a:p>
        </p:txBody>
      </p:sp>
    </p:spTree>
    <p:extLst>
      <p:ext uri="{BB962C8B-B14F-4D97-AF65-F5344CB8AC3E}">
        <p14:creationId xmlns:p14="http://schemas.microsoft.com/office/powerpoint/2010/main" val="3213009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r">
              <a:defRPr sz="2000" b="1"/>
            </a:lvl1pPr>
          </a:lstStyle>
          <a:p>
            <a:r>
              <a:rPr lang="en-US" smtClean="0"/>
              <a:t>Click to edit Master title style</a:t>
            </a:r>
            <a:endParaRPr lang="ar-IQ"/>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7E351AE-B88B-4D97-9F8C-CE6D1AF97C47}" type="datetimeFigureOut">
              <a:rPr lang="ar-IQ" smtClean="0"/>
              <a:t>28/05/1440</a:t>
            </a:fld>
            <a:endParaRPr lang="ar-IQ"/>
          </a:p>
        </p:txBody>
      </p:sp>
      <p:sp>
        <p:nvSpPr>
          <p:cNvPr id="6" name="Footer Placeholder 5"/>
          <p:cNvSpPr>
            <a:spLocks noGrp="1"/>
          </p:cNvSpPr>
          <p:nvPr>
            <p:ph type="ftr" sz="quarter" idx="11"/>
          </p:nvPr>
        </p:nvSpPr>
        <p:spPr/>
        <p:txBody>
          <a:bodyPr/>
          <a:lstStyle/>
          <a:p>
            <a:endParaRPr lang="ar-IQ"/>
          </a:p>
        </p:txBody>
      </p:sp>
      <p:sp>
        <p:nvSpPr>
          <p:cNvPr id="7" name="Slide Number Placeholder 6"/>
          <p:cNvSpPr>
            <a:spLocks noGrp="1"/>
          </p:cNvSpPr>
          <p:nvPr>
            <p:ph type="sldNum" sz="quarter" idx="12"/>
          </p:nvPr>
        </p:nvSpPr>
        <p:spPr/>
        <p:txBody>
          <a:bodyPr/>
          <a:lstStyle/>
          <a:p>
            <a:fld id="{075F4873-B271-4237-A39A-C69CDAD163F5}" type="slidenum">
              <a:rPr lang="ar-IQ" smtClean="0"/>
              <a:t>‹#›</a:t>
            </a:fld>
            <a:endParaRPr lang="ar-IQ"/>
          </a:p>
        </p:txBody>
      </p:sp>
    </p:spTree>
    <p:extLst>
      <p:ext uri="{BB962C8B-B14F-4D97-AF65-F5344CB8AC3E}">
        <p14:creationId xmlns:p14="http://schemas.microsoft.com/office/powerpoint/2010/main" val="130828887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r">
              <a:defRPr sz="2000" b="1"/>
            </a:lvl1pPr>
          </a:lstStyle>
          <a:p>
            <a:r>
              <a:rPr lang="en-US" smtClean="0"/>
              <a:t>Click to edit Master title style</a:t>
            </a:r>
            <a:endParaRPr lang="ar-IQ"/>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IQ"/>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7E351AE-B88B-4D97-9F8C-CE6D1AF97C47}" type="datetimeFigureOut">
              <a:rPr lang="ar-IQ" smtClean="0"/>
              <a:t>28/05/1440</a:t>
            </a:fld>
            <a:endParaRPr lang="ar-IQ"/>
          </a:p>
        </p:txBody>
      </p:sp>
      <p:sp>
        <p:nvSpPr>
          <p:cNvPr id="6" name="Footer Placeholder 5"/>
          <p:cNvSpPr>
            <a:spLocks noGrp="1"/>
          </p:cNvSpPr>
          <p:nvPr>
            <p:ph type="ftr" sz="quarter" idx="11"/>
          </p:nvPr>
        </p:nvSpPr>
        <p:spPr/>
        <p:txBody>
          <a:bodyPr/>
          <a:lstStyle/>
          <a:p>
            <a:endParaRPr lang="ar-IQ"/>
          </a:p>
        </p:txBody>
      </p:sp>
      <p:sp>
        <p:nvSpPr>
          <p:cNvPr id="7" name="Slide Number Placeholder 6"/>
          <p:cNvSpPr>
            <a:spLocks noGrp="1"/>
          </p:cNvSpPr>
          <p:nvPr>
            <p:ph type="sldNum" sz="quarter" idx="12"/>
          </p:nvPr>
        </p:nvSpPr>
        <p:spPr/>
        <p:txBody>
          <a:bodyPr/>
          <a:lstStyle/>
          <a:p>
            <a:fld id="{075F4873-B271-4237-A39A-C69CDAD163F5}" type="slidenum">
              <a:rPr lang="ar-IQ" smtClean="0"/>
              <a:t>‹#›</a:t>
            </a:fld>
            <a:endParaRPr lang="ar-IQ"/>
          </a:p>
        </p:txBody>
      </p:sp>
    </p:spTree>
    <p:extLst>
      <p:ext uri="{BB962C8B-B14F-4D97-AF65-F5344CB8AC3E}">
        <p14:creationId xmlns:p14="http://schemas.microsoft.com/office/powerpoint/2010/main" val="58358144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1" anchor="ctr">
            <a:normAutofit/>
          </a:bodyPr>
          <a:lstStyle/>
          <a:p>
            <a:r>
              <a:rPr lang="en-US" smtClean="0"/>
              <a:t>Click to edit Master title style</a:t>
            </a:r>
            <a:endParaRPr lang="ar-IQ"/>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1">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A7E351AE-B88B-4D97-9F8C-CE6D1AF97C47}" type="datetimeFigureOut">
              <a:rPr lang="ar-IQ" smtClean="0"/>
              <a:t>28/05/1440</a:t>
            </a:fld>
            <a:endParaRPr lang="ar-IQ"/>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ar-IQ"/>
          </a:p>
        </p:txBody>
      </p:sp>
      <p:sp>
        <p:nvSpPr>
          <p:cNvPr id="6" name="Slide Number Placeholder 5"/>
          <p:cNvSpPr>
            <a:spLocks noGrp="1"/>
          </p:cNvSpPr>
          <p:nvPr>
            <p:ph type="sldNum" sz="quarter" idx="4"/>
          </p:nvPr>
        </p:nvSpPr>
        <p:spPr>
          <a:xfrm>
            <a:off x="457200" y="6356350"/>
            <a:ext cx="21336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075F4873-B271-4237-A39A-C69CDAD163F5}" type="slidenum">
              <a:rPr lang="ar-IQ" smtClean="0"/>
              <a:t>‹#›</a:t>
            </a:fld>
            <a:endParaRPr lang="ar-IQ"/>
          </a:p>
        </p:txBody>
      </p:sp>
    </p:spTree>
    <p:extLst>
      <p:ext uri="{BB962C8B-B14F-4D97-AF65-F5344CB8AC3E}">
        <p14:creationId xmlns:p14="http://schemas.microsoft.com/office/powerpoint/2010/main" val="202894820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1" eaLnBrk="1" latinLnBrk="0" hangingPunct="1">
        <a:spcBef>
          <a:spcPct val="0"/>
        </a:spcBef>
        <a:buNone/>
        <a:defRPr sz="4400" kern="1200">
          <a:solidFill>
            <a:schemeClr val="tx1"/>
          </a:solidFill>
          <a:latin typeface="+mj-lt"/>
          <a:ea typeface="+mj-ea"/>
          <a:cs typeface="+mj-cs"/>
        </a:defRPr>
      </a:lvl1pPr>
    </p:titleStyle>
    <p:bodyStyle>
      <a:lvl1pPr marL="342900" indent="-342900" algn="r" defTabSz="914400" rtl="1"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ar-IQ"/>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6633"/>
            <a:ext cx="7772400" cy="504055"/>
          </a:xfrm>
        </p:spPr>
        <p:txBody>
          <a:bodyPr>
            <a:noAutofit/>
          </a:bodyPr>
          <a:lstStyle/>
          <a:p>
            <a:r>
              <a:rPr lang="ar-IQ" sz="3600" dirty="0" smtClean="0"/>
              <a:t>المحاضرة الثالثة تكملة الاسماء المشتقة</a:t>
            </a:r>
            <a:endParaRPr lang="ar-IQ" sz="3600" dirty="0"/>
          </a:p>
        </p:txBody>
      </p:sp>
      <p:sp>
        <p:nvSpPr>
          <p:cNvPr id="3" name="Subtitle 2"/>
          <p:cNvSpPr>
            <a:spLocks noGrp="1"/>
          </p:cNvSpPr>
          <p:nvPr>
            <p:ph type="subTitle" idx="1"/>
          </p:nvPr>
        </p:nvSpPr>
        <p:spPr>
          <a:xfrm>
            <a:off x="107504" y="764704"/>
            <a:ext cx="8928992" cy="5976664"/>
          </a:xfrm>
        </p:spPr>
        <p:txBody>
          <a:bodyPr>
            <a:normAutofit fontScale="62500" lnSpcReduction="20000"/>
          </a:bodyPr>
          <a:lstStyle/>
          <a:p>
            <a:pPr algn="r"/>
            <a:r>
              <a:rPr lang="ar-IQ" dirty="0" smtClean="0">
                <a:solidFill>
                  <a:schemeClr val="tx1"/>
                </a:solidFill>
              </a:rPr>
              <a:t>خامسا:اسم التفضيل</a:t>
            </a:r>
          </a:p>
          <a:p>
            <a:pPr algn="r"/>
            <a:endParaRPr lang="ar-IQ" dirty="0" smtClean="0">
              <a:solidFill>
                <a:schemeClr val="tx1"/>
              </a:solidFill>
            </a:endParaRPr>
          </a:p>
          <a:p>
            <a:pPr algn="r"/>
            <a:r>
              <a:rPr lang="ar-IQ" dirty="0" smtClean="0">
                <a:solidFill>
                  <a:schemeClr val="tx1"/>
                </a:solidFill>
              </a:rPr>
              <a:t>اسم مشتق على وزن (أَفْعَل) ومؤنثه (فُعْلَى)، نحو أكبر/ كُبْرى ليدل على أن هناك شيئين اشتركا في صفة ما، وزاد أحدهما فيها على الآخر ، ويصاغ على النحو التالي: يصاغ من الفعل الثلاثي، المتصرف، المبني للمعلوم، التام (أي غير الناسخ ، نحو :كان/كاد) ، المثبت، القابل للتفاوت، غير الدال على لون أو عيب: نحو : محمد أفضل الطلاب - هند أجمل من سمية - والزهراء البنت الكبرى لي .</a:t>
            </a:r>
          </a:p>
          <a:p>
            <a:pPr algn="r"/>
            <a:r>
              <a:rPr lang="ar-IQ" dirty="0" smtClean="0">
                <a:solidFill>
                  <a:schemeClr val="tx1"/>
                </a:solidFill>
              </a:rPr>
              <a:t>فإذا كان الفعل (غير ثلاثي أو دل على لون أو عيب) ، فنأتي باسم تفضيل مساعد ، بالإضافة إلى مصدر الفعل الأصلي ، فنقول: هند أشدُّ حمرةً من سمية. ، أو أشد عرجةً ، أو أقل استنباطا للأحكام.</a:t>
            </a:r>
          </a:p>
          <a:p>
            <a:pPr algn="r"/>
            <a:endParaRPr lang="ar-IQ" dirty="0" smtClean="0">
              <a:solidFill>
                <a:schemeClr val="tx1"/>
              </a:solidFill>
            </a:endParaRPr>
          </a:p>
          <a:p>
            <a:pPr algn="r"/>
            <a:r>
              <a:rPr lang="ar-IQ" dirty="0" smtClean="0">
                <a:solidFill>
                  <a:schemeClr val="tx1"/>
                </a:solidFill>
              </a:rPr>
              <a:t>أما إذا كان الفعل جامدا ( مثل: نِعْمَ)أو مبنيا للمجهول (مثل:قُتِلَ)أو منفيا(مثل: ما فهم) أو ناقصا (مثل: كان/ كاد) ، أو غير القابل للتفاوت (مثل: مات)، فلا نأتي منه باسم التفضيل مطلقا. وقد نظم ابن مالك -رحمه الله-هذه الشروط السبعة التي لابد أن تتوافر في الفعل في الألفية، حيث يقول: وصغــــــه من: 1.ذي ثلاثٍ 2.صُرِّفا *** 3.قابلِ فوتٍ 4.تمَّ 5.غيرِ ذي انْتِفا و.غيـرِ ذي وصفٍ يُضاهي (أَشْهَلا) *** و7.غيرِ ســـــــــــالك ٍسبيلَ (فُعِلا) *أيْ صُغْ اسم التفضيل من كل فعل ثلاثي-متصرف- قابل للتفاوت-تام-غير منفي-ليس مثل الوصفين (أَشْهَل-أعرج) الذي هماعلى وزن (أَفْعَل) الذي مؤنثهما (شهلاء، عرجاء) على وزن (فَعْلاء)- وليس مبنيا للمجهول ك(ضُرِبَ وفُعِلَ).</a:t>
            </a:r>
          </a:p>
          <a:p>
            <a:pPr algn="r"/>
            <a:endParaRPr lang="ar-IQ" dirty="0" smtClean="0">
              <a:solidFill>
                <a:schemeClr val="tx1"/>
              </a:solidFill>
            </a:endParaRPr>
          </a:p>
          <a:p>
            <a:pPr algn="r"/>
            <a:r>
              <a:rPr lang="ar-IQ" dirty="0" smtClean="0">
                <a:solidFill>
                  <a:schemeClr val="tx1"/>
                </a:solidFill>
              </a:rPr>
              <a:t>يتكون أسلوب التفضيل من: أ. المفضل ب. اسم التفضيل ج. المفضل عليه.</a:t>
            </a:r>
          </a:p>
          <a:p>
            <a:pPr algn="r"/>
            <a:r>
              <a:rPr lang="ar-IQ" dirty="0" smtClean="0">
                <a:solidFill>
                  <a:schemeClr val="tx1"/>
                </a:solidFill>
              </a:rPr>
              <a:t>حالات اسم التفضيل: </a:t>
            </a:r>
          </a:p>
          <a:p>
            <a:pPr algn="r"/>
            <a:r>
              <a:rPr lang="ar-IQ" dirty="0" smtClean="0">
                <a:solidFill>
                  <a:schemeClr val="tx1"/>
                </a:solidFill>
              </a:rPr>
              <a:t>لاسم التفضيل حالات أربعة:</a:t>
            </a:r>
          </a:p>
          <a:p>
            <a:endParaRPr lang="ar-IQ" dirty="0" smtClean="0"/>
          </a:p>
          <a:p>
            <a:endParaRPr lang="ar-IQ" dirty="0"/>
          </a:p>
        </p:txBody>
      </p:sp>
    </p:spTree>
    <p:extLst>
      <p:ext uri="{BB962C8B-B14F-4D97-AF65-F5344CB8AC3E}">
        <p14:creationId xmlns:p14="http://schemas.microsoft.com/office/powerpoint/2010/main" val="297494587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7504" y="188640"/>
            <a:ext cx="8928992" cy="6552728"/>
          </a:xfrm>
        </p:spPr>
        <p:txBody>
          <a:bodyPr>
            <a:normAutofit fontScale="62500" lnSpcReduction="20000"/>
          </a:bodyPr>
          <a:lstStyle/>
          <a:p>
            <a:r>
              <a:rPr lang="ar-IQ" dirty="0" smtClean="0"/>
              <a:t>. مجرد من (أل) والإضافة: نحو: -محمدٌ أطول من عليِّ. -هند أكبرُ من أختها. -إن القدماءَ أكثرُ التزاما بالعادات من المحدثين. نلاحظ في الأمثلة السابقة أن اسم التفضيل لم يتغير، ولزم الإفراد والتذكير، وجاءت بعده من الجارة.</a:t>
            </a:r>
          </a:p>
          <a:p>
            <a:endParaRPr lang="ar-IQ" dirty="0" smtClean="0"/>
          </a:p>
          <a:p>
            <a:r>
              <a:rPr lang="ar-IQ" dirty="0" smtClean="0"/>
              <a:t>2. مجرد من (أل) ولكنه مضاف: نحو: -محمدٌ أطول طالب. -هند أكبرُ بنت. -إن التدريس أفضلُ مهنة. - محمد وأخوه أعظم طالبين. نلاحظ في الأمثلة السابقة أن اسم التفضيل لم يتغير، ولزم الإفراد والتذكير، مع ملاحظة أن المفضل يطابق المفضل عليه في العدد والنوع.</a:t>
            </a:r>
          </a:p>
          <a:p>
            <a:endParaRPr lang="ar-IQ" dirty="0" smtClean="0"/>
          </a:p>
          <a:p>
            <a:r>
              <a:rPr lang="ar-IQ" dirty="0" smtClean="0"/>
              <a:t>3. مضاف إلى معرفة، نحو: -محمدٌ أطول الطلاب. -هند أكبرُ البنات.أو كبرى البنات -إن هاتين الطالبتين أفضلُ الطالبات. أو فضليا الطالبات. - محمد وأخوه أعظم الطلاب. أو أعظما الطلاب. - هؤلاء القوم أكرم الأقوام. أو أكارم الأقوام. - هؤلاء الطالبات أفضل الطالبات، أو فضليات الطالبات. نلاحظ في الأمثلة السابقة أن اسم التفضيل يجوز فيه أن يأتي مفردا مذكرا ، ويجوز أن يطابق المفضل في العدد والنوع.</a:t>
            </a:r>
          </a:p>
          <a:p>
            <a:r>
              <a:rPr lang="ar-IQ" dirty="0" smtClean="0"/>
              <a:t>4. معرف بأل، نحو: -مصطفى الابنُ الأصغرُ لي. -الزهراءُ ابنتي الكبرى ، وإسراءُ الوسطى. -إن هاتين الطالبتين الفضـليين قادمتان. -أحب الطلابَ الأفاضلَ والطالباتِ الفضلياتِ. نلاحظ في الأمثلة السابقة أن اسم التفضيل يجب أن يطابق المفضل في العدد والنوع. *** إذن يلزم اسم التفضيل الإفراد والتذكير إذا كان مجردا من (أل) والإضافة أو مضافا إلى نكرة،*** ويجوز أن يأتي مفردا مذكرا أو أن يطابق المفضل في العدد والنوع إذا أضيف إلى معرفة،*** ويجب أن يطابق المفضل في العدد والنوع إذا جاء معرفا بأل.</a:t>
            </a:r>
          </a:p>
          <a:p>
            <a:r>
              <a:rPr lang="ar-IQ" dirty="0" smtClean="0"/>
              <a:t>سادسا:اسما الزمان والمكان</a:t>
            </a:r>
          </a:p>
          <a:p>
            <a:endParaRPr lang="ar-IQ" dirty="0" smtClean="0"/>
          </a:p>
          <a:p>
            <a:r>
              <a:rPr lang="ar-IQ" dirty="0" smtClean="0"/>
              <a:t>اسما الزمان والمكان : اسمان مشتقان من الفعل للدلالة على زمان أو مكان وقوع الحدث، ويصاغ على النحو التالي: من الثلاثي على وزن: مَفْعَل أو مَفْعِل.</a:t>
            </a:r>
          </a:p>
          <a:p>
            <a:endParaRPr lang="ar-IQ" dirty="0" smtClean="0"/>
          </a:p>
          <a:p>
            <a:endParaRPr lang="ar-IQ" dirty="0"/>
          </a:p>
        </p:txBody>
      </p:sp>
    </p:spTree>
    <p:extLst>
      <p:ext uri="{BB962C8B-B14F-4D97-AF65-F5344CB8AC3E}">
        <p14:creationId xmlns:p14="http://schemas.microsoft.com/office/powerpoint/2010/main" val="257200850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7504" y="116632"/>
            <a:ext cx="9036496" cy="6624736"/>
          </a:xfrm>
        </p:spPr>
        <p:txBody>
          <a:bodyPr>
            <a:normAutofit fontScale="70000" lnSpcReduction="20000"/>
          </a:bodyPr>
          <a:lstStyle/>
          <a:p>
            <a:r>
              <a:rPr lang="ar-IQ" dirty="0" smtClean="0"/>
              <a:t>أولا: (مَفْعَل): يصاغ اسما الزمان أو المكان على هذا الوزن من الفعل الثلاثي مفتوح أو مضموم العين في المضارع أو الأجوف (معتل العين) وعينه أصلها واو، أو الناقص (أي ما كان آخره حرف علة)، أو اللفيف (نحو: وعى عوى أوى)، نحو: سمع يسمَع مَسْمَع - خرج يخرُج- مَخْرَج - قال يقول مَقَال (أصلها مَقْوَل )رعى يرعى مَرْعَى- عوى يعوي مَعْوَى-أوى يأوي مأوى. أما وزن: (مَفْعِل) فيصاغ اسما الزمان أو المكان على هذا الوزن مما عدا ذلك أي من الفعل الثلاثي مكسور العين في المضارع ، أو المثال (معتل الأول)، أو الأجوف وعينه أصلها ياء، نحو: نزل ينزِل منزِل- هبط يهبط مهبِط- وعد يعد موعِد- باع يبيع مَبِيع- سال يسيل مَسِيل.</a:t>
            </a:r>
          </a:p>
          <a:p>
            <a:endParaRPr lang="ar-IQ" dirty="0" smtClean="0"/>
          </a:p>
          <a:p>
            <a:r>
              <a:rPr lang="ar-IQ" dirty="0" smtClean="0"/>
              <a:t>من غير الثلاثي: يصاغ اسما الزمان والمكان من غير الثلاثي بنفس طريقة صياغة اسم المفعول من غير الثلاثي، أي نأتي بالمضارع مع إبدال حرف المضارعة ميما مضمومة وفتح ما قبل الآخر، نحو: استخرج يستخرج مُسْتَخْرَج-أدخل يدخل مُدْخَل.</a:t>
            </a:r>
          </a:p>
          <a:p>
            <a:endParaRPr lang="ar-IQ" dirty="0" smtClean="0"/>
          </a:p>
          <a:p>
            <a:r>
              <a:rPr lang="ar-IQ" dirty="0" smtClean="0"/>
              <a:t>هناك بعض الكلمات الشاذة، مثل: طار يطير مطار، وليس مطير على القياس، سجد يسجُد مَسجِد وليس مسجَد، ومن ذلك الكلمات: مَنبِت-مَفرِق-مَغرِب- مَشرِق.. وكلمة مَطلع وردت شاذة وعلى القياس، ففي سورة الكهف جاءت شاذة، في قوله تعالى:( حتى إذا بلغ مطلِع الشمس) بكسر لامها، وجاءت على القياس في سورة القدر ، في قوله تعالى(سلام هي حتى مطلَع الفجر) بفتح لامها.</a:t>
            </a:r>
          </a:p>
          <a:p>
            <a:endParaRPr lang="ar-IQ" dirty="0" smtClean="0"/>
          </a:p>
          <a:p>
            <a:r>
              <a:rPr lang="ar-IQ" dirty="0" smtClean="0"/>
              <a:t>قد تزاد تاء التأنيث إلى كل من اسم الزمان والمكان، في نحو: مدرسة-مكتبة- منشأة.. والذي يفرق بين كل من اسم الزمان واسم المكان واسم المفعول و المصدر الميمي من غير الثلاثي هو سياق الجملة: فنقول:البئر مُسْتَخْرَج الماء- الماء مُسْتَخْرَج من البئر- مُسْتَخْرَج الماء صباحا - استخرجت الماء مُسْتَخْرَجا عجيبا؛ ففي المثال الأول: كلمة (مُسْتَخْرَج) اسم مكان، وفي المثال الثاني اسم مفعول، وفي المثال الثالث اسم زمان، وفي المثال الأخير مصدر ميمي</a:t>
            </a:r>
          </a:p>
          <a:p>
            <a:endParaRPr lang="ar-IQ" dirty="0" smtClean="0"/>
          </a:p>
          <a:p>
            <a:endParaRPr lang="ar-IQ" dirty="0" smtClean="0"/>
          </a:p>
          <a:p>
            <a:endParaRPr lang="ar-IQ" dirty="0"/>
          </a:p>
        </p:txBody>
      </p:sp>
    </p:spTree>
    <p:extLst>
      <p:ext uri="{BB962C8B-B14F-4D97-AF65-F5344CB8AC3E}">
        <p14:creationId xmlns:p14="http://schemas.microsoft.com/office/powerpoint/2010/main" val="341448694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7504" y="188640"/>
            <a:ext cx="8928992" cy="6480720"/>
          </a:xfrm>
        </p:spPr>
        <p:txBody>
          <a:bodyPr>
            <a:normAutofit/>
          </a:bodyPr>
          <a:lstStyle/>
          <a:p>
            <a:r>
              <a:rPr lang="ar-IQ" sz="1800" dirty="0" smtClean="0"/>
              <a:t>سابعا:اسم الآلة</a:t>
            </a:r>
          </a:p>
          <a:p>
            <a:endParaRPr lang="ar-IQ" sz="1800" dirty="0" smtClean="0"/>
          </a:p>
          <a:p>
            <a:r>
              <a:rPr lang="ar-IQ" sz="1800" dirty="0" smtClean="0"/>
              <a:t>اسم الآلة نوعان: جامد ( نحو سيف- قلم) ومشتق (نحو: معول- ثلاجة)، ويهمنا في هذا الصدد اسم الآلة المشتق. وهو اسم مشتق للدلالة على أداة حدوث الحدث. ويشتق في الغالب من الفعل الثلاثي المتعدي، وقد يأتي من الفعل اللازم.</a:t>
            </a:r>
          </a:p>
          <a:p>
            <a:endParaRPr lang="ar-IQ" sz="1800" dirty="0" smtClean="0"/>
          </a:p>
          <a:p>
            <a:r>
              <a:rPr lang="ar-IQ" sz="1800" dirty="0" smtClean="0"/>
              <a:t>أوزانه: مِفْعَل: مِعْوَل- مِخْيَط. مِفْعَال: مِنْشار- مِثْقاب. مِفْعَلة: مِكْحَلَة- مِنْشَفَة. فَعَّالة: ثَلّاجَة- دَرَّاجَة. فاعِلَةٌ: سَاقِية-طَاقِيَة. فاعول: صاروخ- حاسوب .</a:t>
            </a:r>
          </a:p>
          <a:p>
            <a:endParaRPr lang="ar-IQ" dirty="0"/>
          </a:p>
        </p:txBody>
      </p:sp>
    </p:spTree>
    <p:extLst>
      <p:ext uri="{BB962C8B-B14F-4D97-AF65-F5344CB8AC3E}">
        <p14:creationId xmlns:p14="http://schemas.microsoft.com/office/powerpoint/2010/main" val="99129952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TotalTime>
  <Words>1028</Words>
  <Application>Microsoft Office PowerPoint</Application>
  <PresentationFormat>On-screen Show (4:3)</PresentationFormat>
  <Paragraphs>33</Paragraphs>
  <Slides>4</Slides>
  <Notes>0</Notes>
  <HiddenSlides>0</HiddenSlides>
  <MMClips>0</MMClips>
  <ScaleCrop>false</ScaleCrop>
  <HeadingPairs>
    <vt:vector size="4" baseType="variant">
      <vt:variant>
        <vt:lpstr>Theme</vt:lpstr>
      </vt:variant>
      <vt:variant>
        <vt:i4>1</vt:i4>
      </vt:variant>
      <vt:variant>
        <vt:lpstr>Slide Titles</vt:lpstr>
      </vt:variant>
      <vt:variant>
        <vt:i4>4</vt:i4>
      </vt:variant>
    </vt:vector>
  </HeadingPairs>
  <TitlesOfParts>
    <vt:vector size="5" baseType="lpstr">
      <vt:lpstr>Office Theme</vt:lpstr>
      <vt:lpstr>المحاضرة الثالثة تكملة الاسماء المشتقة</vt:lpstr>
      <vt:lpstr>PowerPoint Presentation</vt:lpstr>
      <vt:lpstr>PowerPoint Presentation</vt:lpstr>
      <vt:lpstr>PowerPoint Presentation</vt:lpstr>
    </vt:vector>
  </TitlesOfParts>
  <Company>Enjoy My Fine Releases.</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المحاضرة الثالثة تكملة الاسماء المشتقة</dc:title>
  <dc:creator>مكتبة احمد</dc:creator>
  <cp:lastModifiedBy>مكتبة احمد</cp:lastModifiedBy>
  <cp:revision>1</cp:revision>
  <dcterms:created xsi:type="dcterms:W3CDTF">2019-02-03T06:59:22Z</dcterms:created>
  <dcterms:modified xsi:type="dcterms:W3CDTF">2019-02-03T07:02:50Z</dcterms:modified>
</cp:coreProperties>
</file>