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5" d="100"/>
          <a:sy n="85" d="100"/>
        </p:scale>
        <p:origin x="-152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A3A0-114F-46D4-9CD7-919A72B1F66F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E0887-DB40-4080-9D51-36CBB11734C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42831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A3A0-114F-46D4-9CD7-919A72B1F66F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E0887-DB40-4080-9D51-36CBB11734C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55936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A3A0-114F-46D4-9CD7-919A72B1F66F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E0887-DB40-4080-9D51-36CBB11734C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53487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A3A0-114F-46D4-9CD7-919A72B1F66F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E0887-DB40-4080-9D51-36CBB11734C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7666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A3A0-114F-46D4-9CD7-919A72B1F66F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E0887-DB40-4080-9D51-36CBB11734C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54726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A3A0-114F-46D4-9CD7-919A72B1F66F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E0887-DB40-4080-9D51-36CBB11734C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04322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A3A0-114F-46D4-9CD7-919A72B1F66F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E0887-DB40-4080-9D51-36CBB11734C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84054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A3A0-114F-46D4-9CD7-919A72B1F66F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E0887-DB40-4080-9D51-36CBB11734C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10775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A3A0-114F-46D4-9CD7-919A72B1F66F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E0887-DB40-4080-9D51-36CBB11734C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01629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A3A0-114F-46D4-9CD7-919A72B1F66F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E0887-DB40-4080-9D51-36CBB11734C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05285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A3A0-114F-46D4-9CD7-919A72B1F66F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E0887-DB40-4080-9D51-36CBB11734C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39545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0A3A0-114F-46D4-9CD7-919A72B1F66F}" type="datetimeFigureOut">
              <a:rPr lang="ar-IQ" smtClean="0"/>
              <a:t>28/05/1440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E0887-DB40-4080-9D51-36CBB11734C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66034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44625"/>
            <a:ext cx="7772400" cy="504056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>المحاضرة الثانية  : الاسماء المشتقة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620688"/>
            <a:ext cx="8856984" cy="6120680"/>
          </a:xfrm>
        </p:spPr>
        <p:txBody>
          <a:bodyPr>
            <a:normAutofit fontScale="62500" lnSpcReduction="20000"/>
          </a:bodyPr>
          <a:lstStyle/>
          <a:p>
            <a:pPr algn="r"/>
            <a:r>
              <a:rPr lang="ar-IQ" dirty="0" smtClean="0">
                <a:solidFill>
                  <a:schemeClr val="tx1"/>
                </a:solidFill>
              </a:rPr>
              <a:t>والأسماء المشتقة هي : اسم الفاعل -اسم المفعول - صيغ المبالغة- الصفة المشبهة -اسم التفضيل- اسم الزمان اسم المكان- اسم الآلة.</a:t>
            </a: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أولا: اسم الفاعل</a:t>
            </a: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اسم الفاعل: اسم مشتق من الفعل المتصرف للدلالة على من فعل الفعل ويصاغ : - من الثلاثي على وزن( فَاعِل) ، نحو: سمع/ سامِع - عمل/ عامِل- وثق/ واثق - قال/ قائِل - دعا/ داعٍ- قضى/ قاضٍ.</a:t>
            </a:r>
          </a:p>
          <a:p>
            <a:pPr algn="r"/>
            <a:endParaRPr lang="ar-IQ" dirty="0" smtClean="0">
              <a:solidFill>
                <a:schemeClr val="tx1"/>
              </a:solidFill>
            </a:endParaRP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- من غير الثلاثي: نأتي بالمضارع مع إبدال حرف المضارعة ميماً مضمومة، وكسر ما قبل الآخر: انتصرَ ينتصرُ مُنْتَصِر - التزمَ يلتزمُ مُلْتَزِم .</a:t>
            </a:r>
          </a:p>
          <a:p>
            <a:pPr algn="r"/>
            <a:endParaRPr lang="ar-IQ" dirty="0" smtClean="0">
              <a:solidFill>
                <a:schemeClr val="tx1"/>
              </a:solidFill>
            </a:endParaRP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وإذا كان قبل آخر الفعل ألف ، نحو: استراحَ، تقلب هذه الألف ياء ، فنقول: استراح يستريح مستريح.</a:t>
            </a:r>
          </a:p>
          <a:p>
            <a:pPr algn="r"/>
            <a:endParaRPr lang="ar-IQ" dirty="0" smtClean="0">
              <a:solidFill>
                <a:schemeClr val="tx1"/>
              </a:solidFill>
            </a:endParaRP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ثانيا: اسم المفعول</a:t>
            </a:r>
          </a:p>
          <a:p>
            <a:pPr algn="r"/>
            <a:endParaRPr lang="ar-IQ" dirty="0" smtClean="0">
              <a:solidFill>
                <a:schemeClr val="tx1"/>
              </a:solidFill>
            </a:endParaRP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اسم المفعول: اسم مشتق من الفعل المتصرف للدلالة على من وقع عليه الفعل ويصاغ: - من الثلاثي على وزن (مَفْعُول) ، زرع/ مَزْروع- سمح/ مَسْموح- قتل/ مَقْتول.</a:t>
            </a: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إذا كان الفعل الثلاثي معتل العين أي (أجوف)، نحو صام و باع ، نأتي بالمضارع ، ثم نبدل حرف المضارعة ميما مفتوحة، فنقول: صام يَصُومُ مَصُوم/ سال يسيل مسيل/ طار يطير مطير.</a:t>
            </a:r>
          </a:p>
          <a:p>
            <a:pPr algn="r"/>
            <a:endParaRPr lang="ar-IQ" dirty="0" smtClean="0">
              <a:solidFill>
                <a:schemeClr val="tx1"/>
              </a:solidFill>
            </a:endParaRPr>
          </a:p>
          <a:p>
            <a:pPr algn="r"/>
            <a:r>
              <a:rPr lang="ar-IQ" dirty="0" smtClean="0">
                <a:solidFill>
                  <a:schemeClr val="tx1"/>
                </a:solidFill>
              </a:rPr>
              <a:t>وإذا كان الفعل الثلاثي معتل اللام أي (ناقصا)، أو لفيفا، نأتي بالمضارع، مع إبدال حرف المضارعة ميما مفتوحة ، وتشديد الحرف الأخير ، نقول: رجا يرجو مرجوّ- </a:t>
            </a:r>
            <a:endParaRPr lang="ar-IQ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751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6624736"/>
          </a:xfrm>
        </p:spPr>
        <p:txBody>
          <a:bodyPr>
            <a:normAutofit fontScale="55000" lnSpcReduction="20000"/>
          </a:bodyPr>
          <a:lstStyle/>
          <a:p>
            <a:r>
              <a:rPr lang="ar-IQ" sz="3800" dirty="0" smtClean="0"/>
              <a:t>دعا يدعو مدعوّ - دنا يدنو مدنوّ- سعى يسعى مسعيّ إليه- رضي يرضى مرضيّ به أو عنه. هذا أخي طالب العلم تخفيفا عليك من الغوص في باب الإعلال والإبدال، فلم أرد أن أقول إن : مصوم أصلها مَصْوُوم ، وأن مسيل أصلها مَسْيُول، وحدث فيهما كذا وكذا.</a:t>
            </a:r>
          </a:p>
          <a:p>
            <a:endParaRPr lang="ar-IQ" sz="3800" dirty="0" smtClean="0"/>
          </a:p>
          <a:p>
            <a:r>
              <a:rPr lang="ar-IQ" sz="3800" dirty="0" smtClean="0"/>
              <a:t>- من غير الثلاثي: نأتي بالمضارع مع إبدال حرف المضارعة ميما مضمومة وفتح ما قبل الآخر، نحو: استخرج يَسْتَخْرِجُ مُسْتَخْرَج.</a:t>
            </a:r>
          </a:p>
          <a:p>
            <a:endParaRPr lang="ar-IQ" sz="3800" dirty="0" smtClean="0"/>
          </a:p>
          <a:p>
            <a:r>
              <a:rPr lang="ar-IQ" sz="3800" dirty="0" smtClean="0"/>
              <a:t>ثالثا: صيغ المبالغة صيغ المبالغة :</a:t>
            </a:r>
          </a:p>
          <a:p>
            <a:endParaRPr lang="ar-IQ" sz="3800" dirty="0" smtClean="0"/>
          </a:p>
          <a:p>
            <a:r>
              <a:rPr lang="ar-IQ" sz="3800" dirty="0" smtClean="0"/>
              <a:t>اسم مشتق للدلالة على معنى المبالغة ، وأشهر صيغها: فَعَّال، نحو: قَتَّال- عَدّاء. فَعُول، نحو: نَؤُوم - قَتُول. فَعِيل، نحو: قَدِير- عَلِيم. فِعِّيل، نحو: سِتِّير(وهو اسم من أسماء الله الحسنى ونقوله خطأ ستّار)- سِكِّير. مِفْعَال، نحو: مِئْناث- مِذْكار. فَعِـل، نحو: يَقِظ.- عَفِن. وأضاف بعضهم: فُعَّال، نحو: صُغّار- كُبّار. مِفْعيل، نحومِنْطيق-مِعْطير. فُعَلَة، نحو: نُكَدَة-لُمَزَة. فِعْليل، نحو: عِرْبيد زِنْديق.</a:t>
            </a:r>
          </a:p>
          <a:p>
            <a:endParaRPr lang="ar-IQ" sz="3800" dirty="0" smtClean="0"/>
          </a:p>
          <a:p>
            <a:r>
              <a:rPr lang="ar-IQ" sz="3800" dirty="0" smtClean="0"/>
              <a:t>رابعا:الصفة المشبهة الصفة المشبهة:</a:t>
            </a:r>
          </a:p>
          <a:p>
            <a:endParaRPr lang="ar-IQ" sz="3800" dirty="0" smtClean="0"/>
          </a:p>
          <a:p>
            <a:r>
              <a:rPr lang="ar-IQ" sz="3800" dirty="0" smtClean="0"/>
              <a:t>اسم مشتق من الفعل الثلاثي اللازم ، وتدل على ثبوت الصفة في صاحبها، ولا يحدها زمان معين، وأشهر صيغها: -أفعل، ومؤنثه فعلاء، نحو: أبيض بيضاء. - فَعْلان ، ومؤنثه فَعْلَى، نحو: ظمآن ظمأى. - فَعَل، نحو: حَسَن-بطل. - فِعْل، نحو: ملح-رخو. - فَعْل، نحو: سبط.-ضخم. - فُعْل، نحو: مرّ-حُرّ. - فَعِل، نحو: حذر-قذر. - فُعُل، نحو: جُنُب. - فَعَال، نحو:جبان. - فُعَال، نحو: شجاع. - فَعِيل، نحو: طويل- بخيل. - فَاعِل، نحو: لاذع- حامض. - فَيْعِل، نحو: ميِّت- جيّد. - فَعول، نحو: كسول- خجول.</a:t>
            </a:r>
          </a:p>
          <a:p>
            <a:endParaRPr lang="ar-IQ" dirty="0" smtClean="0"/>
          </a:p>
          <a:p>
            <a:endParaRPr lang="ar-IQ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46281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549</Words>
  <Application>Microsoft Office PowerPoint</Application>
  <PresentationFormat>On-screen Show (4:3)</PresentationFormat>
  <Paragraphs>27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المحاضرة الثانية  : الاسماء المشتقة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الثانية  : الاسماء المشتقة</dc:title>
  <dc:creator>مكتبة احمد</dc:creator>
  <cp:lastModifiedBy>مكتبة احمد</cp:lastModifiedBy>
  <cp:revision>1</cp:revision>
  <dcterms:created xsi:type="dcterms:W3CDTF">2019-02-03T06:56:41Z</dcterms:created>
  <dcterms:modified xsi:type="dcterms:W3CDTF">2019-02-03T06:58:51Z</dcterms:modified>
</cp:coreProperties>
</file>