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349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096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361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905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568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21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212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248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94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657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67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7DC9C-019F-45C0-9C3A-01BCCD29FACC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AE3C1-E51C-43A7-ACA5-DF94628A708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70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692696"/>
          </a:xfrm>
        </p:spPr>
        <p:txBody>
          <a:bodyPr>
            <a:normAutofit fontScale="90000"/>
          </a:bodyPr>
          <a:lstStyle/>
          <a:p>
            <a:r>
              <a:rPr lang="ar-IQ" sz="3600" dirty="0" smtClean="0"/>
              <a:t/>
            </a:r>
            <a:br>
              <a:rPr lang="ar-IQ" sz="3600" dirty="0" smtClean="0"/>
            </a:br>
            <a:r>
              <a:rPr lang="ar-IQ" sz="3600" dirty="0" smtClean="0"/>
              <a:t>المحاضرة الاولى الصرف العربي والميزان الصرفي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fontScale="70000" lnSpcReduction="20000"/>
          </a:bodyPr>
          <a:lstStyle/>
          <a:p>
            <a:r>
              <a:rPr lang="ar-IQ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الصرف الصرف: علم تُعْرَفُ به أبنيةُ الكلام ِ ( الاسم - الفعل -الحرف ) واشتقاقاتُه.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الميزان الصرفي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الكلمة في العربية قد تأتي :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ثلاثية أو رباعية أ وخماسية أو سداسية.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ولما كانت الكلمات الثلاثية غالبة في اللغة العربية ، جعل علماء الصرف ميزان الكلمة على ثلاثة أحرف ، هي ( الفاء والعين واللام) مجموعة في كلمة (فَعَلَ) ، ويأخذ الميزان الصرفي (فعل) نفس حركات الكلمة الموزونة 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فمثلا : (زَرَعَ)وزنها ( فَعَلَ) ،وهنا نطلق على الحرف (زاي) فاء الكلمة ، والحرف (راء) عين الكلمة والحرف (عين) لام الكلمة ، وكلمة : (زُرِعَ) وزنها (فُعِلَ) . 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  وكلمة(عَلِمَ ) وزنها ( فَعِلَ) ، وكلمة (صَامَ) وزنها (فَعَلَ) ، لأن أصلها (صَوَمَ) ، وكلمة (عَدَّ ) وزنها( فَعَلَ) وكلمة( عُدَّ) على وزن ( فُعِلَ) ، ولعلك لاحظت أننا نقوم بفك الحرفين المدغمين عند وزن الكلمة فالفعل (عَدّ)أصله (عَدَدَ) والفعل (عُدَّ) أصله (عُدِدَ). 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  هذا في الفعل الثلاثي ، فماذا لو زاد الفعل عن ثلاثة أحرف ؟ قد يكون الحرف الزائد أصليا ، لا يمكن الاستغناء عنه ، فهو من أصول الكلمة ، مثل الفعل (زَلْزَلَ) الرباعي وكلمة (زَبَرْجَد) الخماسية،ففي هذه الحالة نقوم بإضافة حرف اللام ليقابل كل حرف زائد ، فالكلمة الزائدة عن ثلاثة أحرف وحروف زيادتها أصلية مثل ( وَسْوَسَ وزَلْزَلَ) يصير وزنها 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9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80720"/>
          </a:xfrm>
        </p:spPr>
        <p:txBody>
          <a:bodyPr>
            <a:normAutofit fontScale="62500" lnSpcReduction="20000"/>
          </a:bodyPr>
          <a:lstStyle/>
          <a:p>
            <a:r>
              <a:rPr lang="ar-IQ" dirty="0" smtClean="0"/>
              <a:t>(فَعْلَلَ) بإضافة ( لام ) إلى الميزان الأصلي ( فَعَلَ ) ، وكلمة (زَبَرْجَد)وزنها (فَعَلَّل) ، بإضافة</a:t>
            </a:r>
          </a:p>
          <a:p>
            <a:r>
              <a:rPr lang="ar-IQ" dirty="0" smtClean="0"/>
              <a:t> ( لامين) إلى الميزان الأصلي ( فَعَلَ) . </a:t>
            </a:r>
          </a:p>
          <a:p>
            <a:r>
              <a:rPr lang="ar-IQ" dirty="0" smtClean="0"/>
              <a:t>       قد يكون الحرف الزائد غير أصلي ، يمكن الاستغناء عنه ، فهو ليس من أصول الكلمة ، مثل الفعل ( قَاتَلَ) فهذا الفعل زيد على أصله ( قتل) حرف الألف ، في هذه الحالة ينزل الحرف الزائد كما هو في الميزان، فيكون وزن (قَاتَلَ) هو (فَاعَلَ) ، و(انْتَصَرَ) (افْتَعَلَ ) ؛ لأن أصله (نصر) فزيدت الألف والتاء، و(انهزم ) (انفعل) ؛ لأن أصله (هزم) ، فزيدت الألف والنون ، و (اسْتَخْرَجَ ) (اسْتَفْعَلَ ) ، لأن أصله ( خرج ) فزيدت الألف والسين والتاء ، والفعل ( اسْتَرَدَّ ) وزنه ( اسْتَفْعَلَ ) ؛ لأن أصله ( رَدَّ ) ، وكلمة (مُصْطَفَى) وزنها (مُفْتَعَل) ؛ لأن أصلها (صفو) وأصل كتابتها (مصتفو) فقلبت التاء طاء مناسبة للصاد وهو حرف مفخم ، وقلبت الواو ألفا مقصورة ؛ لأنها جاءت متطرفة بعد فتح ، والفعل( قَتَّلَ) وزنه( فَعَّلَ) بتشديد العين ، وهنا نلاحظ أن الفعل ( قتّل) مزيد بالتضعيف ، فنكرر في الميزان الحرف المقابل للحرف المكرر.</a:t>
            </a:r>
          </a:p>
          <a:p>
            <a:endParaRPr lang="ar-IQ" dirty="0" smtClean="0"/>
          </a:p>
          <a:p>
            <a:r>
              <a:rPr lang="ar-IQ" dirty="0" smtClean="0"/>
              <a:t>وحروف الزيادة كما حددها علماء الصرف : مجموعة في قولنا : اليوم تنساه / أو : سألتمونيها، أو هناء وتسليم، بالإضافة إلى ( التضعيف) .</a:t>
            </a:r>
          </a:p>
          <a:p>
            <a:endParaRPr lang="ar-IQ" dirty="0" smtClean="0"/>
          </a:p>
          <a:p>
            <a:r>
              <a:rPr lang="ar-IQ" dirty="0" smtClean="0"/>
              <a:t>هذا إذا كانت الكلمة مزيدة بحرف أو أكثر ، فماذا لو حذف من الكلمة حرف ، أو أكثر ؟ إذا حذف من الكلمة حرف أو أكثر حذف ما يقابله في الميزان</a:t>
            </a:r>
          </a:p>
          <a:p>
            <a:endParaRPr lang="ar-IQ" dirty="0" smtClean="0"/>
          </a:p>
          <a:p>
            <a:r>
              <a:rPr lang="ar-IQ" dirty="0" smtClean="0"/>
              <a:t>: فمثلا فعل الأمر (عُدْ) وزنه(فُلْ) ؛ لأنه من الفعل (عاد) الثلاثي فلما حذف الحرف الأصلي الثاني حذف ما يقابله في الميزان وهو حرف العين ، والفعل(كُلْ) على وزن (عُلْ) ؛لأن أصله( أَكَلَ) ، فلما حذف الحرف الأول الأصلي حذف ما يقابله في الميزان وهو حرف الفاء، والفعل (اسع)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9188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2"/>
          </a:xfrm>
        </p:spPr>
        <p:txBody>
          <a:bodyPr>
            <a:normAutofit/>
          </a:bodyPr>
          <a:lstStyle/>
          <a:p>
            <a:r>
              <a:rPr lang="ar-IQ" dirty="0" smtClean="0"/>
              <a:t>وزنه (افْعَ) ؛ لأن أصله (سعى) والألف الأولى زائدة فتنزل في الميزان كما هي ، والفعل (يَصِفُ) وزنه (يَعِلُ)لأن أصله (وصف)والفعلان (قِ) و (عِ) وزنهما (عِ) ؛ لأن أصلهما(وَقَى ، وَعَى) والكلمات (سِمَة وعِظَة وهِبَة) وزنها (عِلَة) ؛ لأنها من (وسم ، وعظ ، وهب) ، وكلمة (أَبٌ) وزنها (فعٌ)؛ لأنها من(أبو).</a:t>
            </a:r>
          </a:p>
          <a:p>
            <a:endParaRPr lang="ar-IQ" dirty="0" smtClean="0"/>
          </a:p>
          <a:p>
            <a:r>
              <a:rPr lang="ar-IQ" dirty="0" smtClean="0"/>
              <a:t>الاســم المشتـق المشتق اسم اشتُقَّ (أُخِذَ) من فِعْلِهِ، وفيه معنى الوصف.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1055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685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المحاضرة الاولى الصرف العربي والميزان الصرفي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الاولى الصرف العربي والميزان الصرفي </dc:title>
  <dc:creator>مكتبة احمد</dc:creator>
  <cp:lastModifiedBy>مكتبة احمد</cp:lastModifiedBy>
  <cp:revision>1</cp:revision>
  <dcterms:created xsi:type="dcterms:W3CDTF">2019-02-03T06:43:54Z</dcterms:created>
  <dcterms:modified xsi:type="dcterms:W3CDTF">2019-02-03T06:50:09Z</dcterms:modified>
</cp:coreProperties>
</file>