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85" d="100"/>
          <a:sy n="85" d="100"/>
        </p:scale>
        <p:origin x="-152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B19ABB5F-2954-4EDD-A27C-20A1E94A9A4F}" type="datetimeFigureOut">
              <a:rPr lang="ar-IQ" smtClean="0"/>
              <a:t>22/05/1440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694CBEB-5B60-408D-887B-CD5B307BC6A2}" type="slidenum">
              <a:rPr lang="ar-IQ" smtClean="0"/>
              <a:t>‹#›</a:t>
            </a:fld>
            <a:endParaRPr lang="ar-IQ"/>
          </a:p>
        </p:txBody>
      </p:sp>
    </p:spTree>
    <p:extLst>
      <p:ext uri="{BB962C8B-B14F-4D97-AF65-F5344CB8AC3E}">
        <p14:creationId xmlns:p14="http://schemas.microsoft.com/office/powerpoint/2010/main" val="6966184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B19ABB5F-2954-4EDD-A27C-20A1E94A9A4F}" type="datetimeFigureOut">
              <a:rPr lang="ar-IQ" smtClean="0"/>
              <a:t>22/05/1440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694CBEB-5B60-408D-887B-CD5B307BC6A2}" type="slidenum">
              <a:rPr lang="ar-IQ" smtClean="0"/>
              <a:t>‹#›</a:t>
            </a:fld>
            <a:endParaRPr lang="ar-IQ"/>
          </a:p>
        </p:txBody>
      </p:sp>
    </p:spTree>
    <p:extLst>
      <p:ext uri="{BB962C8B-B14F-4D97-AF65-F5344CB8AC3E}">
        <p14:creationId xmlns:p14="http://schemas.microsoft.com/office/powerpoint/2010/main" val="33970815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B19ABB5F-2954-4EDD-A27C-20A1E94A9A4F}" type="datetimeFigureOut">
              <a:rPr lang="ar-IQ" smtClean="0"/>
              <a:t>22/05/1440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694CBEB-5B60-408D-887B-CD5B307BC6A2}" type="slidenum">
              <a:rPr lang="ar-IQ" smtClean="0"/>
              <a:t>‹#›</a:t>
            </a:fld>
            <a:endParaRPr lang="ar-IQ"/>
          </a:p>
        </p:txBody>
      </p:sp>
    </p:spTree>
    <p:extLst>
      <p:ext uri="{BB962C8B-B14F-4D97-AF65-F5344CB8AC3E}">
        <p14:creationId xmlns:p14="http://schemas.microsoft.com/office/powerpoint/2010/main" val="4229766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B19ABB5F-2954-4EDD-A27C-20A1E94A9A4F}" type="datetimeFigureOut">
              <a:rPr lang="ar-IQ" smtClean="0"/>
              <a:t>22/05/1440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694CBEB-5B60-408D-887B-CD5B307BC6A2}" type="slidenum">
              <a:rPr lang="ar-IQ" smtClean="0"/>
              <a:t>‹#›</a:t>
            </a:fld>
            <a:endParaRPr lang="ar-IQ"/>
          </a:p>
        </p:txBody>
      </p:sp>
    </p:spTree>
    <p:extLst>
      <p:ext uri="{BB962C8B-B14F-4D97-AF65-F5344CB8AC3E}">
        <p14:creationId xmlns:p14="http://schemas.microsoft.com/office/powerpoint/2010/main" val="30743312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19ABB5F-2954-4EDD-A27C-20A1E94A9A4F}" type="datetimeFigureOut">
              <a:rPr lang="ar-IQ" smtClean="0"/>
              <a:t>22/05/1440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694CBEB-5B60-408D-887B-CD5B307BC6A2}" type="slidenum">
              <a:rPr lang="ar-IQ" smtClean="0"/>
              <a:t>‹#›</a:t>
            </a:fld>
            <a:endParaRPr lang="ar-IQ"/>
          </a:p>
        </p:txBody>
      </p:sp>
    </p:spTree>
    <p:extLst>
      <p:ext uri="{BB962C8B-B14F-4D97-AF65-F5344CB8AC3E}">
        <p14:creationId xmlns:p14="http://schemas.microsoft.com/office/powerpoint/2010/main" val="11002568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B19ABB5F-2954-4EDD-A27C-20A1E94A9A4F}" type="datetimeFigureOut">
              <a:rPr lang="ar-IQ" smtClean="0"/>
              <a:t>22/05/1440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6694CBEB-5B60-408D-887B-CD5B307BC6A2}" type="slidenum">
              <a:rPr lang="ar-IQ" smtClean="0"/>
              <a:t>‹#›</a:t>
            </a:fld>
            <a:endParaRPr lang="ar-IQ"/>
          </a:p>
        </p:txBody>
      </p:sp>
    </p:spTree>
    <p:extLst>
      <p:ext uri="{BB962C8B-B14F-4D97-AF65-F5344CB8AC3E}">
        <p14:creationId xmlns:p14="http://schemas.microsoft.com/office/powerpoint/2010/main" val="6035015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B19ABB5F-2954-4EDD-A27C-20A1E94A9A4F}" type="datetimeFigureOut">
              <a:rPr lang="ar-IQ" smtClean="0"/>
              <a:t>22/05/1440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6694CBEB-5B60-408D-887B-CD5B307BC6A2}" type="slidenum">
              <a:rPr lang="ar-IQ" smtClean="0"/>
              <a:t>‹#›</a:t>
            </a:fld>
            <a:endParaRPr lang="ar-IQ"/>
          </a:p>
        </p:txBody>
      </p:sp>
    </p:spTree>
    <p:extLst>
      <p:ext uri="{BB962C8B-B14F-4D97-AF65-F5344CB8AC3E}">
        <p14:creationId xmlns:p14="http://schemas.microsoft.com/office/powerpoint/2010/main" val="18339445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B19ABB5F-2954-4EDD-A27C-20A1E94A9A4F}" type="datetimeFigureOut">
              <a:rPr lang="ar-IQ" smtClean="0"/>
              <a:t>22/05/1440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6694CBEB-5B60-408D-887B-CD5B307BC6A2}" type="slidenum">
              <a:rPr lang="ar-IQ" smtClean="0"/>
              <a:t>‹#›</a:t>
            </a:fld>
            <a:endParaRPr lang="ar-IQ"/>
          </a:p>
        </p:txBody>
      </p:sp>
    </p:spTree>
    <p:extLst>
      <p:ext uri="{BB962C8B-B14F-4D97-AF65-F5344CB8AC3E}">
        <p14:creationId xmlns:p14="http://schemas.microsoft.com/office/powerpoint/2010/main" val="17379441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9ABB5F-2954-4EDD-A27C-20A1E94A9A4F}" type="datetimeFigureOut">
              <a:rPr lang="ar-IQ" smtClean="0"/>
              <a:t>22/05/1440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6694CBEB-5B60-408D-887B-CD5B307BC6A2}" type="slidenum">
              <a:rPr lang="ar-IQ" smtClean="0"/>
              <a:t>‹#›</a:t>
            </a:fld>
            <a:endParaRPr lang="ar-IQ"/>
          </a:p>
        </p:txBody>
      </p:sp>
    </p:spTree>
    <p:extLst>
      <p:ext uri="{BB962C8B-B14F-4D97-AF65-F5344CB8AC3E}">
        <p14:creationId xmlns:p14="http://schemas.microsoft.com/office/powerpoint/2010/main" val="32493086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9ABB5F-2954-4EDD-A27C-20A1E94A9A4F}" type="datetimeFigureOut">
              <a:rPr lang="ar-IQ" smtClean="0"/>
              <a:t>22/05/1440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6694CBEB-5B60-408D-887B-CD5B307BC6A2}" type="slidenum">
              <a:rPr lang="ar-IQ" smtClean="0"/>
              <a:t>‹#›</a:t>
            </a:fld>
            <a:endParaRPr lang="ar-IQ"/>
          </a:p>
        </p:txBody>
      </p:sp>
    </p:spTree>
    <p:extLst>
      <p:ext uri="{BB962C8B-B14F-4D97-AF65-F5344CB8AC3E}">
        <p14:creationId xmlns:p14="http://schemas.microsoft.com/office/powerpoint/2010/main" val="1716899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9ABB5F-2954-4EDD-A27C-20A1E94A9A4F}" type="datetimeFigureOut">
              <a:rPr lang="ar-IQ" smtClean="0"/>
              <a:t>22/05/1440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6694CBEB-5B60-408D-887B-CD5B307BC6A2}" type="slidenum">
              <a:rPr lang="ar-IQ" smtClean="0"/>
              <a:t>‹#›</a:t>
            </a:fld>
            <a:endParaRPr lang="ar-IQ"/>
          </a:p>
        </p:txBody>
      </p:sp>
    </p:spTree>
    <p:extLst>
      <p:ext uri="{BB962C8B-B14F-4D97-AF65-F5344CB8AC3E}">
        <p14:creationId xmlns:p14="http://schemas.microsoft.com/office/powerpoint/2010/main" val="21002562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B19ABB5F-2954-4EDD-A27C-20A1E94A9A4F}" type="datetimeFigureOut">
              <a:rPr lang="ar-IQ" smtClean="0"/>
              <a:t>22/05/1440</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6694CBEB-5B60-408D-887B-CD5B307BC6A2}" type="slidenum">
              <a:rPr lang="ar-IQ" smtClean="0"/>
              <a:t>‹#›</a:t>
            </a:fld>
            <a:endParaRPr lang="ar-IQ"/>
          </a:p>
        </p:txBody>
      </p:sp>
    </p:spTree>
    <p:extLst>
      <p:ext uri="{BB962C8B-B14F-4D97-AF65-F5344CB8AC3E}">
        <p14:creationId xmlns:p14="http://schemas.microsoft.com/office/powerpoint/2010/main" val="27980940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ar-IQ" dirty="0"/>
          </a:p>
        </p:txBody>
      </p:sp>
      <p:sp>
        <p:nvSpPr>
          <p:cNvPr id="2" name="Title 1"/>
          <p:cNvSpPr>
            <a:spLocks noGrp="1"/>
          </p:cNvSpPr>
          <p:nvPr>
            <p:ph type="ctrTitle"/>
          </p:nvPr>
        </p:nvSpPr>
        <p:spPr/>
        <p:txBody>
          <a:bodyPr>
            <a:normAutofit fontScale="90000"/>
          </a:bodyPr>
          <a:lstStyle/>
          <a:p>
            <a:r>
              <a:rPr lang="en-US" b="1" dirty="0"/>
              <a:t> </a:t>
            </a:r>
            <a:r>
              <a:rPr lang="en-US" dirty="0"/>
              <a:t/>
            </a:r>
            <a:br>
              <a:rPr lang="en-US" dirty="0"/>
            </a:br>
            <a:r>
              <a:rPr lang="ar-IQ" b="1" dirty="0"/>
              <a:t> </a:t>
            </a:r>
            <a:r>
              <a:rPr lang="en-US" dirty="0"/>
              <a:t/>
            </a:r>
            <a:br>
              <a:rPr lang="en-US" dirty="0"/>
            </a:br>
            <a:r>
              <a:rPr lang="ar-IQ" b="1" dirty="0"/>
              <a:t> </a:t>
            </a:r>
            <a:r>
              <a:rPr lang="en-US" dirty="0"/>
              <a:t/>
            </a:r>
            <a:br>
              <a:rPr lang="en-US" dirty="0"/>
            </a:br>
            <a:r>
              <a:rPr lang="ar-IQ" b="1" dirty="0"/>
              <a:t> </a:t>
            </a:r>
            <a:r>
              <a:rPr lang="ar-IQ" b="1" dirty="0" smtClean="0"/>
              <a:t/>
            </a:r>
            <a:br>
              <a:rPr lang="ar-IQ" b="1" dirty="0" smtClean="0"/>
            </a:br>
            <a:r>
              <a:rPr lang="ar-IQ" b="1" dirty="0"/>
              <a:t/>
            </a:r>
            <a:br>
              <a:rPr lang="ar-IQ" b="1" dirty="0"/>
            </a:br>
            <a:r>
              <a:rPr lang="ar-IQ" b="1" dirty="0" smtClean="0"/>
              <a:t>التقنيات التربوية</a:t>
            </a:r>
            <a:br>
              <a:rPr lang="ar-IQ" b="1" dirty="0" smtClean="0"/>
            </a:br>
            <a:r>
              <a:rPr lang="ar-IQ" b="1" dirty="0" smtClean="0"/>
              <a:t/>
            </a:r>
            <a:br>
              <a:rPr lang="ar-IQ" b="1" dirty="0" smtClean="0"/>
            </a:br>
            <a:r>
              <a:rPr lang="ar-IQ" b="1" dirty="0" smtClean="0"/>
              <a:t>   </a:t>
            </a:r>
            <a:r>
              <a:rPr lang="ar-IQ" b="1" dirty="0"/>
              <a:t>اعداد </a:t>
            </a:r>
            <a:r>
              <a:rPr lang="en-US" dirty="0"/>
              <a:t/>
            </a:r>
            <a:br>
              <a:rPr lang="en-US" dirty="0"/>
            </a:br>
            <a:r>
              <a:rPr lang="ar-IQ" b="1" dirty="0"/>
              <a:t>     </a:t>
            </a:r>
            <a:r>
              <a:rPr lang="ar-IQ" b="1" dirty="0" smtClean="0"/>
              <a:t> </a:t>
            </a:r>
            <a:r>
              <a:rPr lang="ar-IQ" b="1" dirty="0"/>
              <a:t>الاستاذ الدكتورة</a:t>
            </a:r>
            <a:r>
              <a:rPr lang="en-US" dirty="0"/>
              <a:t/>
            </a:r>
            <a:br>
              <a:rPr lang="en-US" dirty="0"/>
            </a:br>
            <a:r>
              <a:rPr lang="ar-IQ" b="1" dirty="0"/>
              <a:t>       </a:t>
            </a:r>
            <a:r>
              <a:rPr lang="ar-IQ" b="1" dirty="0" smtClean="0"/>
              <a:t> </a:t>
            </a:r>
            <a:r>
              <a:rPr lang="ar-IQ" b="1" dirty="0"/>
              <a:t>بتول محمد جاسم الدايني</a:t>
            </a:r>
            <a:r>
              <a:rPr lang="en-US" dirty="0"/>
              <a:t/>
            </a:r>
            <a:br>
              <a:rPr lang="en-US" dirty="0"/>
            </a:br>
            <a:endParaRPr lang="ar-IQ" dirty="0"/>
          </a:p>
        </p:txBody>
      </p:sp>
    </p:spTree>
    <p:extLst>
      <p:ext uri="{BB962C8B-B14F-4D97-AF65-F5344CB8AC3E}">
        <p14:creationId xmlns:p14="http://schemas.microsoft.com/office/powerpoint/2010/main" val="6767729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r>
              <a:rPr lang="ar-IQ" dirty="0"/>
              <a:t>6- تساعد  في تعديل بعض المفاهيم والسلوكيات الخاطئة.</a:t>
            </a:r>
            <a:endParaRPr lang="en-US" dirty="0"/>
          </a:p>
          <a:p>
            <a:r>
              <a:rPr lang="ar-IQ" dirty="0"/>
              <a:t>7- تساعد  في التعلم الذاتي.</a:t>
            </a:r>
            <a:endParaRPr lang="en-US" dirty="0"/>
          </a:p>
          <a:p>
            <a:r>
              <a:rPr lang="ar-IQ" dirty="0"/>
              <a:t>8- تساعد  في بقاء اثر التعلم.</a:t>
            </a:r>
            <a:endParaRPr lang="en-US" dirty="0"/>
          </a:p>
          <a:p>
            <a:r>
              <a:rPr lang="ar-IQ" dirty="0"/>
              <a:t>9- تساعد  في توفير الوقت والجهد المعلم.</a:t>
            </a:r>
            <a:endParaRPr lang="en-US" dirty="0"/>
          </a:p>
          <a:p>
            <a:r>
              <a:rPr lang="ar-IQ" dirty="0"/>
              <a:t>10- تساعد  في تكبير الاشياء الصغيرة وتصغير الاشياء الكبيرة</a:t>
            </a:r>
            <a:endParaRPr lang="en-US" dirty="0"/>
          </a:p>
          <a:p>
            <a:pPr marL="0" indent="0">
              <a:buNone/>
            </a:pPr>
            <a:endParaRPr lang="ar-IQ" dirty="0"/>
          </a:p>
        </p:txBody>
      </p:sp>
    </p:spTree>
    <p:extLst>
      <p:ext uri="{BB962C8B-B14F-4D97-AF65-F5344CB8AC3E}">
        <p14:creationId xmlns:p14="http://schemas.microsoft.com/office/powerpoint/2010/main" val="36544197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ar-IQ" dirty="0"/>
              <a:t>1-المجال </a:t>
            </a:r>
            <a:r>
              <a:rPr lang="ar-IQ" dirty="0" smtClean="0"/>
              <a:t>المعرفي</a:t>
            </a:r>
          </a:p>
          <a:p>
            <a:r>
              <a:rPr lang="ar-IQ" dirty="0" smtClean="0"/>
              <a:t>2-المجال المعرفي</a:t>
            </a:r>
          </a:p>
          <a:p>
            <a:r>
              <a:rPr lang="ar-IQ" dirty="0"/>
              <a:t>3-المجال </a:t>
            </a:r>
            <a:r>
              <a:rPr lang="ar-IQ" dirty="0" smtClean="0"/>
              <a:t>المهاري</a:t>
            </a:r>
          </a:p>
          <a:p>
            <a:endParaRPr lang="ar-IQ" dirty="0"/>
          </a:p>
        </p:txBody>
      </p:sp>
      <p:sp>
        <p:nvSpPr>
          <p:cNvPr id="2" name="Title 1"/>
          <p:cNvSpPr>
            <a:spLocks noGrp="1"/>
          </p:cNvSpPr>
          <p:nvPr>
            <p:ph type="title"/>
          </p:nvPr>
        </p:nvSpPr>
        <p:spPr>
          <a:xfrm>
            <a:off x="467544" y="4170"/>
            <a:ext cx="8229600" cy="1143000"/>
          </a:xfrm>
        </p:spPr>
        <p:txBody>
          <a:bodyPr>
            <a:normAutofit fontScale="90000"/>
          </a:bodyPr>
          <a:lstStyle/>
          <a:p>
            <a:r>
              <a:rPr lang="ar-IQ" u="sng" dirty="0" smtClean="0"/>
              <a:t/>
            </a:r>
            <a:br>
              <a:rPr lang="ar-IQ" u="sng" dirty="0" smtClean="0"/>
            </a:br>
            <a:r>
              <a:rPr lang="ar-IQ" sz="3600" u="sng" dirty="0" smtClean="0"/>
              <a:t>تصنف </a:t>
            </a:r>
            <a:r>
              <a:rPr lang="ar-IQ" sz="3600" u="sng" dirty="0"/>
              <a:t>الوسائل التعليمية في مختبر العلوم تبعا لمجالات الاهداف التربوية  </a:t>
            </a:r>
            <a:r>
              <a:rPr lang="en-US" dirty="0"/>
              <a:t/>
            </a:r>
            <a:br>
              <a:rPr lang="en-US" dirty="0"/>
            </a:br>
            <a:endParaRPr lang="ar-IQ" dirty="0"/>
          </a:p>
        </p:txBody>
      </p:sp>
    </p:spTree>
    <p:extLst>
      <p:ext uri="{BB962C8B-B14F-4D97-AF65-F5344CB8AC3E}">
        <p14:creationId xmlns:p14="http://schemas.microsoft.com/office/powerpoint/2010/main" val="18795279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العوامل التي تؤثر في اختيار الوسائل التعليمية</a:t>
            </a:r>
            <a:endParaRPr lang="ar-IQ" dirty="0"/>
          </a:p>
        </p:txBody>
      </p:sp>
      <p:sp>
        <p:nvSpPr>
          <p:cNvPr id="3" name="Content Placeholder 2"/>
          <p:cNvSpPr>
            <a:spLocks noGrp="1"/>
          </p:cNvSpPr>
          <p:nvPr>
            <p:ph idx="1"/>
          </p:nvPr>
        </p:nvSpPr>
        <p:spPr/>
        <p:txBody>
          <a:bodyPr/>
          <a:lstStyle/>
          <a:p>
            <a:r>
              <a:rPr lang="ar-IQ" dirty="0" smtClean="0"/>
              <a:t> 1-طريقة التدريس</a:t>
            </a:r>
            <a:r>
              <a:rPr lang="en-US" dirty="0" smtClean="0"/>
              <a:t>Teaching Method </a:t>
            </a:r>
            <a:endParaRPr lang="ar-IQ" dirty="0" smtClean="0"/>
          </a:p>
          <a:p>
            <a:r>
              <a:rPr lang="ar-IQ" dirty="0"/>
              <a:t>2-نوع العمل المطلوب ادائه</a:t>
            </a:r>
            <a:r>
              <a:rPr lang="en-US" dirty="0"/>
              <a:t>The  type of work to be performed </a:t>
            </a:r>
          </a:p>
          <a:p>
            <a:r>
              <a:rPr lang="ar-IQ" dirty="0"/>
              <a:t>3-خصائص المتعلمين</a:t>
            </a:r>
            <a:r>
              <a:rPr lang="en-US" dirty="0"/>
              <a:t>Learners characteristics  </a:t>
            </a:r>
          </a:p>
          <a:p>
            <a:r>
              <a:rPr lang="ar-IQ" dirty="0"/>
              <a:t>4-الامكانات المادية والفنية المتاحة</a:t>
            </a:r>
            <a:r>
              <a:rPr lang="en-US" dirty="0"/>
              <a:t>The material and technical possibilities are available </a:t>
            </a:r>
            <a:r>
              <a:rPr lang="ar-IQ" dirty="0" smtClean="0"/>
              <a:t>5</a:t>
            </a:r>
          </a:p>
          <a:p>
            <a:r>
              <a:rPr lang="ar-IQ" dirty="0"/>
              <a:t>5</a:t>
            </a:r>
            <a:r>
              <a:rPr lang="ar-IQ" dirty="0" smtClean="0"/>
              <a:t>-اتجاهات </a:t>
            </a:r>
            <a:r>
              <a:rPr lang="ar-IQ" dirty="0"/>
              <a:t>المعلم ومهاراته</a:t>
            </a:r>
            <a:r>
              <a:rPr lang="en-US" dirty="0"/>
              <a:t>Teacher attitudes and skills      </a:t>
            </a:r>
          </a:p>
          <a:p>
            <a:endParaRPr lang="en-US" dirty="0"/>
          </a:p>
        </p:txBody>
      </p:sp>
    </p:spTree>
    <p:extLst>
      <p:ext uri="{BB962C8B-B14F-4D97-AF65-F5344CB8AC3E}">
        <p14:creationId xmlns:p14="http://schemas.microsoft.com/office/powerpoint/2010/main" val="22028697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خصائص الوسيلة التعليمية الناجحة</a:t>
            </a:r>
            <a:endParaRPr lang="ar-IQ" dirty="0"/>
          </a:p>
        </p:txBody>
      </p:sp>
      <p:sp>
        <p:nvSpPr>
          <p:cNvPr id="3" name="Content Placeholder 2"/>
          <p:cNvSpPr>
            <a:spLocks noGrp="1"/>
          </p:cNvSpPr>
          <p:nvPr>
            <p:ph idx="1"/>
          </p:nvPr>
        </p:nvSpPr>
        <p:spPr/>
        <p:txBody>
          <a:bodyPr/>
          <a:lstStyle/>
          <a:p>
            <a:r>
              <a:rPr lang="ar-IQ" dirty="0" smtClean="0"/>
              <a:t>1-بساطة المعلومات</a:t>
            </a:r>
          </a:p>
          <a:p>
            <a:r>
              <a:rPr lang="ar-IQ" dirty="0" smtClean="0"/>
              <a:t>2-جودة تصميمها</a:t>
            </a:r>
          </a:p>
          <a:p>
            <a:r>
              <a:rPr lang="ar-IQ" dirty="0" smtClean="0"/>
              <a:t>3-المرونة (امكانية الحذف والتعديل والإضافة )</a:t>
            </a:r>
          </a:p>
          <a:p>
            <a:r>
              <a:rPr lang="ar-IQ" dirty="0" smtClean="0"/>
              <a:t>4-الوضوح والدقة العلمية واللغوية</a:t>
            </a:r>
          </a:p>
          <a:p>
            <a:r>
              <a:rPr lang="ar-IQ" dirty="0" smtClean="0"/>
              <a:t>5-واقعيتها وتمتعها بالجمال الفني</a:t>
            </a:r>
          </a:p>
          <a:p>
            <a:r>
              <a:rPr lang="ar-IQ" dirty="0" smtClean="0"/>
              <a:t>6-ان تكون نابعة من المنهج ومشوقة.</a:t>
            </a:r>
          </a:p>
          <a:p>
            <a:pPr marL="0" indent="0">
              <a:buNone/>
            </a:pPr>
            <a:endParaRPr lang="ar-IQ" dirty="0"/>
          </a:p>
        </p:txBody>
      </p:sp>
    </p:spTree>
    <p:extLst>
      <p:ext uri="{BB962C8B-B14F-4D97-AF65-F5344CB8AC3E}">
        <p14:creationId xmlns:p14="http://schemas.microsoft.com/office/powerpoint/2010/main" val="8181643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معوقات استخدام الوسائل التعليمية</a:t>
            </a:r>
            <a:endParaRPr lang="ar-IQ" dirty="0"/>
          </a:p>
        </p:txBody>
      </p:sp>
      <p:sp>
        <p:nvSpPr>
          <p:cNvPr id="3" name="Content Placeholder 2"/>
          <p:cNvSpPr>
            <a:spLocks noGrp="1"/>
          </p:cNvSpPr>
          <p:nvPr>
            <p:ph idx="1"/>
          </p:nvPr>
        </p:nvSpPr>
        <p:spPr/>
        <p:txBody>
          <a:bodyPr>
            <a:normAutofit fontScale="92500" lnSpcReduction="20000"/>
          </a:bodyPr>
          <a:lstStyle/>
          <a:p>
            <a:r>
              <a:rPr lang="ar-IQ" dirty="0" smtClean="0"/>
              <a:t>1- ينظر بعض المتعلمين الى الوسائل التعليمية على انها ادوات للتسلية واللهو ،وليست للدراسة الجادة الفعلية.</a:t>
            </a:r>
          </a:p>
          <a:p>
            <a:r>
              <a:rPr lang="ar-IQ" dirty="0" smtClean="0"/>
              <a:t>2-عدم وجود قاعات متخصصة لاستخدام الوسائل التعليمية في المدرسة ،ونقص الوسائل بصورة عامة في المدارس.</a:t>
            </a:r>
          </a:p>
          <a:p>
            <a:r>
              <a:rPr lang="ar-IQ" dirty="0" smtClean="0"/>
              <a:t>3-صعوبة تداول الوسائل التعليمية والخوف عليها من التلف .</a:t>
            </a:r>
          </a:p>
          <a:p>
            <a:r>
              <a:rPr lang="ar-IQ" dirty="0" smtClean="0"/>
              <a:t>4-عدم توافر الفنيين والمختصين لتشغيل وصيانة الاجهزة والادوات التعليمية المستخدمة.</a:t>
            </a:r>
          </a:p>
          <a:p>
            <a:r>
              <a:rPr lang="ar-IQ" dirty="0" smtClean="0"/>
              <a:t>5-ارتفاع التكاليف المادية لبعض الوسائل التعليمية.</a:t>
            </a:r>
          </a:p>
          <a:p>
            <a:r>
              <a:rPr lang="ar-IQ" dirty="0" smtClean="0"/>
              <a:t>6-تركيز الامتحانات على اللفظية ،وتكرار ما حفظه التلاميذ وعدم تناول الاهداف المهارية المعتمدة على الوسائل التعليمية.</a:t>
            </a:r>
          </a:p>
          <a:p>
            <a:pPr marL="0" indent="0">
              <a:buNone/>
            </a:pPr>
            <a:endParaRPr lang="ar-IQ" dirty="0"/>
          </a:p>
        </p:txBody>
      </p:sp>
    </p:spTree>
    <p:extLst>
      <p:ext uri="{BB962C8B-B14F-4D97-AF65-F5344CB8AC3E}">
        <p14:creationId xmlns:p14="http://schemas.microsoft.com/office/powerpoint/2010/main" val="35349154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القواعد العامة لاختيار الوسائل التعليمية </a:t>
            </a:r>
            <a:endParaRPr lang="ar-IQ" dirty="0"/>
          </a:p>
        </p:txBody>
      </p:sp>
      <p:sp>
        <p:nvSpPr>
          <p:cNvPr id="3" name="Content Placeholder 2"/>
          <p:cNvSpPr>
            <a:spLocks noGrp="1"/>
          </p:cNvSpPr>
          <p:nvPr>
            <p:ph idx="1"/>
          </p:nvPr>
        </p:nvSpPr>
        <p:spPr/>
        <p:txBody>
          <a:bodyPr/>
          <a:lstStyle/>
          <a:p>
            <a:r>
              <a:rPr lang="ar-IQ" dirty="0"/>
              <a:t>مرحلة الاعداد</a:t>
            </a:r>
            <a:r>
              <a:rPr lang="en-US" dirty="0" smtClean="0"/>
              <a:t>Preparation</a:t>
            </a:r>
            <a:endParaRPr lang="ar-IQ" dirty="0" smtClean="0"/>
          </a:p>
          <a:p>
            <a:r>
              <a:rPr lang="ar-IQ" dirty="0"/>
              <a:t>مرحلة الاستخدام </a:t>
            </a:r>
            <a:r>
              <a:rPr lang="en-US" dirty="0" smtClean="0"/>
              <a:t>Utilization</a:t>
            </a:r>
            <a:endParaRPr lang="ar-IQ" dirty="0" smtClean="0"/>
          </a:p>
          <a:p>
            <a:r>
              <a:rPr lang="ar-IQ" dirty="0"/>
              <a:t>مرحلة التقييم</a:t>
            </a:r>
            <a:r>
              <a:rPr lang="en-US" dirty="0"/>
              <a:t>Evaluation</a:t>
            </a:r>
            <a:endParaRPr lang="ar-IQ" dirty="0"/>
          </a:p>
        </p:txBody>
      </p:sp>
    </p:spTree>
    <p:extLst>
      <p:ext uri="{BB962C8B-B14F-4D97-AF65-F5344CB8AC3E}">
        <p14:creationId xmlns:p14="http://schemas.microsoft.com/office/powerpoint/2010/main" val="18461458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IQ" u="sng" dirty="0"/>
              <a:t>الوسائل والتقنيات المهمة المستخدمة في تدريس العلوم</a:t>
            </a:r>
            <a:endParaRPr lang="ar-IQ" dirty="0"/>
          </a:p>
        </p:txBody>
      </p:sp>
      <p:sp>
        <p:nvSpPr>
          <p:cNvPr id="3" name="Content Placeholder 2"/>
          <p:cNvSpPr>
            <a:spLocks noGrp="1"/>
          </p:cNvSpPr>
          <p:nvPr>
            <p:ph idx="1"/>
          </p:nvPr>
        </p:nvSpPr>
        <p:spPr/>
        <p:txBody>
          <a:bodyPr/>
          <a:lstStyle/>
          <a:p>
            <a:pPr lvl="0"/>
            <a:r>
              <a:rPr lang="ar-IQ" u="sng" dirty="0"/>
              <a:t>الكتاب المدرسي </a:t>
            </a:r>
            <a:r>
              <a:rPr lang="en-US" dirty="0"/>
              <a:t>School book</a:t>
            </a:r>
          </a:p>
          <a:p>
            <a:pPr lvl="0"/>
            <a:r>
              <a:rPr lang="ar-IQ" u="sng" dirty="0"/>
              <a:t>السبورات(اللوحات)</a:t>
            </a:r>
            <a:r>
              <a:rPr lang="en-US" u="sng" dirty="0"/>
              <a:t>Blackboard </a:t>
            </a:r>
            <a:endParaRPr lang="en-US" dirty="0"/>
          </a:p>
          <a:p>
            <a:pPr lvl="0"/>
            <a:r>
              <a:rPr lang="ar-IQ" u="sng" dirty="0"/>
              <a:t>الرسوم </a:t>
            </a:r>
            <a:r>
              <a:rPr lang="en-US" u="sng" dirty="0"/>
              <a:t>Drawing</a:t>
            </a:r>
            <a:endParaRPr lang="en-US" dirty="0"/>
          </a:p>
          <a:p>
            <a:r>
              <a:rPr lang="ar-IQ" u="sng" dirty="0"/>
              <a:t>الصور </a:t>
            </a:r>
            <a:r>
              <a:rPr lang="en-US" u="sng" dirty="0" smtClean="0"/>
              <a:t>Pictures</a:t>
            </a:r>
            <a:endParaRPr lang="ar-IQ" u="sng" dirty="0" smtClean="0"/>
          </a:p>
          <a:p>
            <a:pPr lvl="0"/>
            <a:r>
              <a:rPr lang="ar-IQ" u="sng" dirty="0"/>
              <a:t>الملصقات </a:t>
            </a:r>
            <a:r>
              <a:rPr lang="en-US" u="sng" dirty="0"/>
              <a:t>Posters</a:t>
            </a:r>
            <a:endParaRPr lang="en-US" dirty="0"/>
          </a:p>
          <a:p>
            <a:pPr lvl="0"/>
            <a:r>
              <a:rPr lang="ar-IQ" u="sng" dirty="0"/>
              <a:t>النماذج المجسمة </a:t>
            </a:r>
            <a:r>
              <a:rPr lang="en-US" u="sng" dirty="0"/>
              <a:t>Models</a:t>
            </a:r>
            <a:endParaRPr lang="en-US" dirty="0"/>
          </a:p>
          <a:p>
            <a:pPr lvl="0"/>
            <a:r>
              <a:rPr lang="ar-IQ" u="sng" dirty="0"/>
              <a:t>العينات</a:t>
            </a:r>
            <a:r>
              <a:rPr lang="en-US" u="sng" dirty="0"/>
              <a:t>Samples </a:t>
            </a:r>
            <a:endParaRPr lang="en-US" dirty="0"/>
          </a:p>
          <a:p>
            <a:endParaRPr lang="ar-IQ" dirty="0"/>
          </a:p>
        </p:txBody>
      </p:sp>
    </p:spTree>
    <p:extLst>
      <p:ext uri="{BB962C8B-B14F-4D97-AF65-F5344CB8AC3E}">
        <p14:creationId xmlns:p14="http://schemas.microsoft.com/office/powerpoint/2010/main" val="25046472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r>
              <a:rPr lang="ar-IQ" u="sng" dirty="0" smtClean="0"/>
              <a:t>الافلام</a:t>
            </a:r>
          </a:p>
          <a:p>
            <a:r>
              <a:rPr lang="ar-SA" u="sng" dirty="0"/>
              <a:t>الحاسوب</a:t>
            </a:r>
            <a:r>
              <a:rPr lang="en-US" dirty="0" smtClean="0"/>
              <a:t>Computer</a:t>
            </a:r>
            <a:endParaRPr lang="ar-IQ" dirty="0" smtClean="0"/>
          </a:p>
          <a:p>
            <a:r>
              <a:rPr lang="ar-SA" u="sng" dirty="0"/>
              <a:t>الانترنيت </a:t>
            </a:r>
            <a:r>
              <a:rPr lang="en-US" u="sng" dirty="0"/>
              <a:t>Internet</a:t>
            </a:r>
            <a:endParaRPr lang="ar-IQ" dirty="0"/>
          </a:p>
        </p:txBody>
      </p:sp>
    </p:spTree>
    <p:extLst>
      <p:ext uri="{BB962C8B-B14F-4D97-AF65-F5344CB8AC3E}">
        <p14:creationId xmlns:p14="http://schemas.microsoft.com/office/powerpoint/2010/main" val="42743429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الاتصال</a:t>
            </a:r>
            <a:r>
              <a:rPr lang="en-US" dirty="0" smtClean="0"/>
              <a:t>Communication </a:t>
            </a:r>
            <a:endParaRPr lang="ar-IQ" dirty="0"/>
          </a:p>
        </p:txBody>
      </p:sp>
      <p:sp>
        <p:nvSpPr>
          <p:cNvPr id="3" name="Content Placeholder 2"/>
          <p:cNvSpPr>
            <a:spLocks noGrp="1"/>
          </p:cNvSpPr>
          <p:nvPr>
            <p:ph idx="1"/>
          </p:nvPr>
        </p:nvSpPr>
        <p:spPr/>
        <p:txBody>
          <a:bodyPr/>
          <a:lstStyle/>
          <a:p>
            <a:r>
              <a:rPr lang="ar-IQ" dirty="0" smtClean="0"/>
              <a:t>هو عملية نقل او توصيل فكرة (</a:t>
            </a:r>
            <a:r>
              <a:rPr lang="en-US" dirty="0" smtClean="0"/>
              <a:t>idea) ، </a:t>
            </a:r>
            <a:r>
              <a:rPr lang="ar-IQ" dirty="0" smtClean="0"/>
              <a:t>مفهوم (</a:t>
            </a:r>
            <a:r>
              <a:rPr lang="en-US" dirty="0" smtClean="0"/>
              <a:t>concept)، </a:t>
            </a:r>
            <a:r>
              <a:rPr lang="ar-IQ" dirty="0" smtClean="0"/>
              <a:t>احساس(</a:t>
            </a:r>
            <a:r>
              <a:rPr lang="en-US" dirty="0" smtClean="0"/>
              <a:t>feeling)  </a:t>
            </a:r>
            <a:r>
              <a:rPr lang="ar-IQ" dirty="0" smtClean="0"/>
              <a:t>او مهارة ( </a:t>
            </a:r>
            <a:r>
              <a:rPr lang="en-US" dirty="0" smtClean="0"/>
              <a:t>skill) </a:t>
            </a:r>
            <a:r>
              <a:rPr lang="ar-IQ" dirty="0" smtClean="0"/>
              <a:t>من شخص الى شخص اخر ،وعليه الاتصال له طرفان:</a:t>
            </a:r>
          </a:p>
          <a:p>
            <a:r>
              <a:rPr lang="ar-IQ" dirty="0" smtClean="0"/>
              <a:t>فرد(</a:t>
            </a:r>
            <a:r>
              <a:rPr lang="en-US" dirty="0" smtClean="0"/>
              <a:t>individual) </a:t>
            </a:r>
            <a:r>
              <a:rPr lang="ar-IQ" dirty="0" smtClean="0"/>
              <a:t>وفرد (او جماعة ( </a:t>
            </a:r>
            <a:r>
              <a:rPr lang="en-US" dirty="0" smtClean="0"/>
              <a:t>group))</a:t>
            </a:r>
          </a:p>
          <a:p>
            <a:r>
              <a:rPr lang="ar-IQ" dirty="0" smtClean="0"/>
              <a:t>او  جماعة ( </a:t>
            </a:r>
            <a:r>
              <a:rPr lang="en-US" dirty="0" smtClean="0"/>
              <a:t>group) </a:t>
            </a:r>
            <a:r>
              <a:rPr lang="ar-IQ" dirty="0" smtClean="0"/>
              <a:t>و فرد(</a:t>
            </a:r>
            <a:r>
              <a:rPr lang="en-US" dirty="0" smtClean="0"/>
              <a:t>individual)</a:t>
            </a:r>
          </a:p>
          <a:p>
            <a:pPr marL="0" indent="0">
              <a:buNone/>
            </a:pPr>
            <a:endParaRPr lang="ar-IQ" dirty="0"/>
          </a:p>
        </p:txBody>
      </p:sp>
    </p:spTree>
    <p:extLst>
      <p:ext uri="{BB962C8B-B14F-4D97-AF65-F5344CB8AC3E}">
        <p14:creationId xmlns:p14="http://schemas.microsoft.com/office/powerpoint/2010/main" val="12276361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اهداف عملية الاتصال</a:t>
            </a:r>
            <a:endParaRPr lang="ar-IQ" dirty="0"/>
          </a:p>
        </p:txBody>
      </p:sp>
      <p:sp>
        <p:nvSpPr>
          <p:cNvPr id="3" name="Content Placeholder 2"/>
          <p:cNvSpPr>
            <a:spLocks noGrp="1"/>
          </p:cNvSpPr>
          <p:nvPr>
            <p:ph idx="1"/>
          </p:nvPr>
        </p:nvSpPr>
        <p:spPr/>
        <p:txBody>
          <a:bodyPr/>
          <a:lstStyle/>
          <a:p>
            <a:r>
              <a:rPr lang="ar-IQ" dirty="0" smtClean="0"/>
              <a:t>1-احداث تغير في البيئة او في الاخرين.</a:t>
            </a:r>
          </a:p>
          <a:p>
            <a:r>
              <a:rPr lang="ar-IQ" dirty="0" smtClean="0"/>
              <a:t>2-التفاعل بين المرسل والمستقبل، من حيث الاشتراك بفقرة او مفهوم او  رأي، او عمل .</a:t>
            </a:r>
          </a:p>
          <a:p>
            <a:pPr marL="0" indent="0">
              <a:buNone/>
            </a:pPr>
            <a:endParaRPr lang="ar-IQ" dirty="0"/>
          </a:p>
        </p:txBody>
      </p:sp>
    </p:spTree>
    <p:extLst>
      <p:ext uri="{BB962C8B-B14F-4D97-AF65-F5344CB8AC3E}">
        <p14:creationId xmlns:p14="http://schemas.microsoft.com/office/powerpoint/2010/main" val="19169045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r>
              <a:rPr lang="ar-IQ" dirty="0" smtClean="0"/>
              <a:t>تكنولوجيا( </a:t>
            </a:r>
            <a:r>
              <a:rPr lang="en-US" dirty="0" smtClean="0"/>
              <a:t>Technology)،</a:t>
            </a:r>
            <a:r>
              <a:rPr lang="ar-IQ" dirty="0" smtClean="0"/>
              <a:t>وهي كلمة اغريقية الاصل مؤلفة من مقطعين :الاول تكنو(</a:t>
            </a:r>
            <a:r>
              <a:rPr lang="en-US" dirty="0" smtClean="0"/>
              <a:t>Techno)</a:t>
            </a:r>
            <a:r>
              <a:rPr lang="ar-IQ" dirty="0" smtClean="0"/>
              <a:t>وتعني الحرفة او الصنعة او الفن اما الثاني (</a:t>
            </a:r>
            <a:r>
              <a:rPr lang="en-US" dirty="0" smtClean="0"/>
              <a:t>logy) </a:t>
            </a:r>
            <a:r>
              <a:rPr lang="ar-IQ" dirty="0" smtClean="0"/>
              <a:t>وتعني العلم، وعليه تكنولوجيا( </a:t>
            </a:r>
            <a:r>
              <a:rPr lang="en-US" dirty="0" smtClean="0"/>
              <a:t>Technology) </a:t>
            </a:r>
            <a:r>
              <a:rPr lang="ar-IQ" dirty="0" smtClean="0"/>
              <a:t>تشير الى علم الحرفة او علم الصنعة ، وقد عرفت تكنولوجيا( </a:t>
            </a:r>
            <a:r>
              <a:rPr lang="en-US" dirty="0" smtClean="0"/>
              <a:t>Technology) </a:t>
            </a:r>
            <a:r>
              <a:rPr lang="ar-IQ" dirty="0" smtClean="0"/>
              <a:t>بأنها الاستخدام الامثل للاستغلال العلمي السليم للموارد المتاحة او الطاقات والامكانيات المتوافرة .</a:t>
            </a:r>
            <a:endParaRPr lang="ar-IQ" dirty="0"/>
          </a:p>
        </p:txBody>
      </p:sp>
    </p:spTree>
    <p:extLst>
      <p:ext uri="{BB962C8B-B14F-4D97-AF65-F5344CB8AC3E}">
        <p14:creationId xmlns:p14="http://schemas.microsoft.com/office/powerpoint/2010/main" val="608950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اهمية الاتصال</a:t>
            </a:r>
            <a:endParaRPr lang="ar-IQ" dirty="0"/>
          </a:p>
        </p:txBody>
      </p:sp>
      <p:sp>
        <p:nvSpPr>
          <p:cNvPr id="3" name="Content Placeholder 2"/>
          <p:cNvSpPr>
            <a:spLocks noGrp="1"/>
          </p:cNvSpPr>
          <p:nvPr>
            <p:ph idx="1"/>
          </p:nvPr>
        </p:nvSpPr>
        <p:spPr/>
        <p:txBody>
          <a:bodyPr/>
          <a:lstStyle/>
          <a:p>
            <a:r>
              <a:rPr lang="ar-IQ" dirty="0" smtClean="0"/>
              <a:t>1-يمكن الاتصال فتح المجال للاحتكاك البشري ،وفتح فرصة للتفكير ، وتبادل المعلومات في شتى المجالات، مما  يساعد على نقل الثقافات والعادات والتقاليد واللغات من والى المجتمعات الاخرى.</a:t>
            </a:r>
          </a:p>
          <a:p>
            <a:r>
              <a:rPr lang="ar-IQ" dirty="0" smtClean="0"/>
              <a:t>2-يتيح الفرصة لتعرف على اراء الاخرين وافكارهم ، من الحركة التي يحدثها على شكل الحوار او النقاش .</a:t>
            </a:r>
          </a:p>
          <a:p>
            <a:r>
              <a:rPr lang="ar-IQ" dirty="0" smtClean="0"/>
              <a:t>3- يستعمل للتعرف على الاحداث الجارية في العالم. </a:t>
            </a:r>
          </a:p>
          <a:p>
            <a:pPr marL="0" indent="0">
              <a:buNone/>
            </a:pPr>
            <a:endParaRPr lang="ar-IQ" dirty="0"/>
          </a:p>
        </p:txBody>
      </p:sp>
    </p:spTree>
    <p:extLst>
      <p:ext uri="{BB962C8B-B14F-4D97-AF65-F5344CB8AC3E}">
        <p14:creationId xmlns:p14="http://schemas.microsoft.com/office/powerpoint/2010/main" val="3418899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 عناصر عملية الاتصال</a:t>
            </a:r>
            <a:endParaRPr lang="ar-IQ" dirty="0"/>
          </a:p>
        </p:txBody>
      </p:sp>
      <p:sp>
        <p:nvSpPr>
          <p:cNvPr id="3" name="Content Placeholder 2"/>
          <p:cNvSpPr>
            <a:spLocks noGrp="1"/>
          </p:cNvSpPr>
          <p:nvPr>
            <p:ph idx="1"/>
          </p:nvPr>
        </p:nvSpPr>
        <p:spPr/>
        <p:txBody>
          <a:bodyPr/>
          <a:lstStyle/>
          <a:p>
            <a:r>
              <a:rPr lang="ar-IQ" dirty="0" smtClean="0"/>
              <a:t>المرسل</a:t>
            </a:r>
            <a:r>
              <a:rPr lang="en-US" dirty="0" smtClean="0"/>
              <a:t>Sender </a:t>
            </a:r>
            <a:endParaRPr lang="ar-IQ" dirty="0" smtClean="0"/>
          </a:p>
          <a:p>
            <a:r>
              <a:rPr lang="ar-IQ" dirty="0" smtClean="0"/>
              <a:t>المستقبل </a:t>
            </a:r>
            <a:r>
              <a:rPr lang="en-US" dirty="0" smtClean="0"/>
              <a:t>Receiver</a:t>
            </a:r>
            <a:endParaRPr lang="ar-IQ" dirty="0" smtClean="0"/>
          </a:p>
          <a:p>
            <a:r>
              <a:rPr lang="ar-IQ" dirty="0" smtClean="0"/>
              <a:t>الرسالة </a:t>
            </a:r>
            <a:r>
              <a:rPr lang="en-US" dirty="0" smtClean="0"/>
              <a:t>Message</a:t>
            </a:r>
            <a:endParaRPr lang="ar-IQ" dirty="0" smtClean="0"/>
          </a:p>
          <a:p>
            <a:r>
              <a:rPr lang="ar-IQ" dirty="0"/>
              <a:t>قناة الاتصال</a:t>
            </a:r>
            <a:r>
              <a:rPr lang="en-US" dirty="0"/>
              <a:t> </a:t>
            </a:r>
            <a:r>
              <a:rPr lang="en-US" dirty="0" smtClean="0"/>
              <a:t>Communication</a:t>
            </a:r>
            <a:endParaRPr lang="ar-IQ" dirty="0" smtClean="0"/>
          </a:p>
          <a:p>
            <a:r>
              <a:rPr lang="ar-IQ" dirty="0" smtClean="0"/>
              <a:t>التغذية الراجعة</a:t>
            </a:r>
            <a:r>
              <a:rPr lang="en-US" dirty="0" smtClean="0"/>
              <a:t>Feedback </a:t>
            </a:r>
            <a:endParaRPr lang="ar-IQ" dirty="0"/>
          </a:p>
        </p:txBody>
      </p:sp>
    </p:spTree>
    <p:extLst>
      <p:ext uri="{BB962C8B-B14F-4D97-AF65-F5344CB8AC3E}">
        <p14:creationId xmlns:p14="http://schemas.microsoft.com/office/powerpoint/2010/main" val="9027147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اشكال الاتصال</a:t>
            </a:r>
            <a:r>
              <a:rPr lang="en-US" dirty="0" smtClean="0"/>
              <a:t>Contact Forms </a:t>
            </a:r>
            <a:endParaRPr lang="ar-IQ" dirty="0"/>
          </a:p>
        </p:txBody>
      </p:sp>
      <p:sp>
        <p:nvSpPr>
          <p:cNvPr id="3" name="Content Placeholder 2"/>
          <p:cNvSpPr>
            <a:spLocks noGrp="1"/>
          </p:cNvSpPr>
          <p:nvPr>
            <p:ph idx="1"/>
          </p:nvPr>
        </p:nvSpPr>
        <p:spPr/>
        <p:txBody>
          <a:bodyPr/>
          <a:lstStyle/>
          <a:p>
            <a:r>
              <a:rPr lang="ar-IQ" dirty="0"/>
              <a:t>1-الاتصال الاعلى (الروحاني):هو اتصال المخلوق بالخالق ،ويتم بصورة غير مباشرة عن طريق العبادة والتأمل والدعاء.</a:t>
            </a:r>
            <a:endParaRPr lang="en-US" dirty="0"/>
          </a:p>
          <a:p>
            <a:r>
              <a:rPr lang="ar-IQ" dirty="0"/>
              <a:t>2-الاتصال الذاتي: يتم بين الفرد وذاته ،أي عن طريق الاتصال الداخلي للذات ،ويشتمل على العمليات العقلية الادراكية الداخلية كالتفكير والتخيل والتصور.</a:t>
            </a:r>
            <a:endParaRPr lang="en-US" dirty="0"/>
          </a:p>
          <a:p>
            <a:r>
              <a:rPr lang="ar-IQ" dirty="0"/>
              <a:t>3-الاتصال المباشر: يتم بين فرد واخر او بين فرد وعدد محدد من الافراد.</a:t>
            </a:r>
            <a:endParaRPr lang="en-US" dirty="0"/>
          </a:p>
          <a:p>
            <a:pPr marL="0" indent="0">
              <a:buNone/>
            </a:pPr>
            <a:endParaRPr lang="ar-IQ" dirty="0"/>
          </a:p>
        </p:txBody>
      </p:sp>
    </p:spTree>
    <p:extLst>
      <p:ext uri="{BB962C8B-B14F-4D97-AF65-F5344CB8AC3E}">
        <p14:creationId xmlns:p14="http://schemas.microsoft.com/office/powerpoint/2010/main" val="7283719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lnSpcReduction="10000"/>
          </a:bodyPr>
          <a:lstStyle/>
          <a:p>
            <a:r>
              <a:rPr lang="ar-IQ" dirty="0"/>
              <a:t>4-الاتصال الشخصي غير المباشر: يتم بواسطة الهاتف او التعليم بالمراسلة .</a:t>
            </a:r>
            <a:endParaRPr lang="en-US" dirty="0"/>
          </a:p>
          <a:p>
            <a:r>
              <a:rPr lang="ar-IQ" dirty="0"/>
              <a:t>5-الاتصال الجمعي المباشر: يتم بين المرسل وعدد كبير من المستقبلين ،مثل الاحتفالات العامة والاجتماعات.</a:t>
            </a:r>
            <a:endParaRPr lang="en-US" dirty="0"/>
          </a:p>
          <a:p>
            <a:r>
              <a:rPr lang="ar-IQ" dirty="0"/>
              <a:t> 6- الاتصال الفكري الجمعي غير المباشر: يتم بين مصدر المرسل وعدد مئات او الاف او الملايين من البشر ،ولا يوجد في هذا النوع من الاتصال صلة مباشرة بين المرسل والمستقبلين في اثناء عملة الاتصال ،وخير مثال الصحافة والاذاعة والتلفزيون.</a:t>
            </a:r>
            <a:endParaRPr lang="en-US" dirty="0"/>
          </a:p>
          <a:p>
            <a:pPr marL="0" indent="0">
              <a:buNone/>
            </a:pPr>
            <a:endParaRPr lang="ar-IQ" dirty="0"/>
          </a:p>
        </p:txBody>
      </p:sp>
    </p:spTree>
    <p:extLst>
      <p:ext uri="{BB962C8B-B14F-4D97-AF65-F5344CB8AC3E}">
        <p14:creationId xmlns:p14="http://schemas.microsoft.com/office/powerpoint/2010/main" val="36929493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IQ" u="sng" dirty="0"/>
              <a:t>معوقات عملية الاتصال</a:t>
            </a:r>
            <a:r>
              <a:rPr lang="en-US" dirty="0"/>
              <a:t/>
            </a:r>
            <a:br>
              <a:rPr lang="en-US" dirty="0"/>
            </a:br>
            <a:endParaRPr lang="ar-IQ" dirty="0"/>
          </a:p>
        </p:txBody>
      </p:sp>
      <p:sp>
        <p:nvSpPr>
          <p:cNvPr id="3" name="Content Placeholder 2"/>
          <p:cNvSpPr>
            <a:spLocks noGrp="1"/>
          </p:cNvSpPr>
          <p:nvPr>
            <p:ph idx="1"/>
          </p:nvPr>
        </p:nvSpPr>
        <p:spPr/>
        <p:txBody>
          <a:bodyPr/>
          <a:lstStyle/>
          <a:p>
            <a:r>
              <a:rPr lang="ar-IQ" dirty="0" smtClean="0"/>
              <a:t>اولا: العامل الفيزيائي  كالحرارة، البرودة، الصوت، الاضاءة القوية، او الضعيفة، هذا يمكن التغلب عليها.</a:t>
            </a:r>
          </a:p>
          <a:p>
            <a:r>
              <a:rPr lang="ar-IQ" smtClean="0"/>
              <a:t>ثانيا: العامل النفسي تسببه عوامل وظروف داخل او خارج غرفة الصف منها:</a:t>
            </a:r>
          </a:p>
          <a:p>
            <a:endParaRPr lang="ar-IQ"/>
          </a:p>
        </p:txBody>
      </p:sp>
    </p:spTree>
    <p:extLst>
      <p:ext uri="{BB962C8B-B14F-4D97-AF65-F5344CB8AC3E}">
        <p14:creationId xmlns:p14="http://schemas.microsoft.com/office/powerpoint/2010/main" val="37322122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ar-IQ"/>
          </a:p>
        </p:txBody>
      </p:sp>
      <p:sp>
        <p:nvSpPr>
          <p:cNvPr id="3" name="Subtitle 2"/>
          <p:cNvSpPr>
            <a:spLocks noGrp="1"/>
          </p:cNvSpPr>
          <p:nvPr>
            <p:ph type="subTitle" idx="1"/>
          </p:nvPr>
        </p:nvSpPr>
        <p:spPr/>
        <p:txBody>
          <a:bodyPr>
            <a:normAutofit fontScale="62500" lnSpcReduction="20000"/>
          </a:bodyPr>
          <a:lstStyle/>
          <a:p>
            <a:r>
              <a:rPr lang="ar-IQ" dirty="0">
                <a:solidFill>
                  <a:schemeClr val="tx1"/>
                </a:solidFill>
              </a:rPr>
              <a:t>ان مصطلح التقنيات للتربية </a:t>
            </a:r>
            <a:r>
              <a:rPr lang="en-US" dirty="0">
                <a:solidFill>
                  <a:schemeClr val="tx1"/>
                </a:solidFill>
              </a:rPr>
              <a:t>(Technology for Educational)</a:t>
            </a:r>
            <a:r>
              <a:rPr lang="ar-IQ" dirty="0">
                <a:solidFill>
                  <a:schemeClr val="tx1"/>
                </a:solidFill>
              </a:rPr>
              <a:t>،يقصد به الاسلوب العلمي المنظم والمواد المستخدمة للتعلم ،اما(التقنيات في التربية )</a:t>
            </a:r>
            <a:r>
              <a:rPr lang="en-US" dirty="0">
                <a:solidFill>
                  <a:schemeClr val="tx1"/>
                </a:solidFill>
              </a:rPr>
              <a:t>(Educational of Technology </a:t>
            </a:r>
            <a:r>
              <a:rPr lang="ar-IQ" dirty="0">
                <a:solidFill>
                  <a:schemeClr val="tx1"/>
                </a:solidFill>
              </a:rPr>
              <a:t> )هي استخدام الاجهزة والادوات في(التقنيات في التربية )</a:t>
            </a:r>
            <a:r>
              <a:rPr lang="en-US" dirty="0">
                <a:solidFill>
                  <a:schemeClr val="tx1"/>
                </a:solidFill>
              </a:rPr>
              <a:t>(Educational of Technology </a:t>
            </a:r>
            <a:r>
              <a:rPr lang="ar-IQ" dirty="0">
                <a:solidFill>
                  <a:schemeClr val="tx1"/>
                </a:solidFill>
              </a:rPr>
              <a:t>التربية ،ا(التقنيات في التربية )</a:t>
            </a:r>
            <a:r>
              <a:rPr lang="en-US" dirty="0">
                <a:solidFill>
                  <a:schemeClr val="tx1"/>
                </a:solidFill>
              </a:rPr>
              <a:t>(Educational of Technology </a:t>
            </a:r>
            <a:r>
              <a:rPr lang="ar-IQ" dirty="0">
                <a:solidFill>
                  <a:schemeClr val="tx1"/>
                </a:solidFill>
              </a:rPr>
              <a:t> )اي تطبيق التقنيات كنواتج مثل تطبيق التكنولوجيا في التغذية او البرمجة المالية.</a:t>
            </a:r>
          </a:p>
        </p:txBody>
      </p:sp>
    </p:spTree>
    <p:extLst>
      <p:ext uri="{BB962C8B-B14F-4D97-AF65-F5344CB8AC3E}">
        <p14:creationId xmlns:p14="http://schemas.microsoft.com/office/powerpoint/2010/main" val="1438601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مراحل تسميات التقنيات التربوية</a:t>
            </a:r>
            <a:endParaRPr lang="ar-IQ" dirty="0"/>
          </a:p>
        </p:txBody>
      </p:sp>
      <p:sp>
        <p:nvSpPr>
          <p:cNvPr id="3" name="Content Placeholder 2"/>
          <p:cNvSpPr>
            <a:spLocks noGrp="1"/>
          </p:cNvSpPr>
          <p:nvPr>
            <p:ph idx="1"/>
          </p:nvPr>
        </p:nvSpPr>
        <p:spPr/>
        <p:txBody>
          <a:bodyPr/>
          <a:lstStyle/>
          <a:p>
            <a:r>
              <a:rPr lang="ar-IQ" dirty="0" smtClean="0"/>
              <a:t>المرحلة الاولى :  الحواس </a:t>
            </a:r>
            <a:r>
              <a:rPr lang="en-US" dirty="0" smtClean="0"/>
              <a:t>The Senses</a:t>
            </a:r>
            <a:endParaRPr lang="ar-IQ" dirty="0" smtClean="0"/>
          </a:p>
          <a:p>
            <a:r>
              <a:rPr lang="ar-IQ" dirty="0"/>
              <a:t>المرحلة الثانية :دورها في عملية التعلم</a:t>
            </a:r>
            <a:endParaRPr lang="en-US" dirty="0"/>
          </a:p>
          <a:p>
            <a:r>
              <a:rPr lang="ar-IQ" dirty="0"/>
              <a:t>المرحلة الثالثة: نظرية الاتصال </a:t>
            </a:r>
            <a:r>
              <a:rPr lang="en-US" dirty="0"/>
              <a:t>Communication Theory</a:t>
            </a:r>
          </a:p>
          <a:p>
            <a:r>
              <a:rPr lang="ar-IQ" dirty="0"/>
              <a:t>المرحلة الرابعة : نظرية النظم</a:t>
            </a:r>
            <a:r>
              <a:rPr lang="en-US" dirty="0"/>
              <a:t>Systems </a:t>
            </a:r>
            <a:r>
              <a:rPr lang="en-US" dirty="0" smtClean="0"/>
              <a:t>Theory</a:t>
            </a:r>
            <a:endParaRPr lang="ar-IQ" dirty="0" smtClean="0"/>
          </a:p>
          <a:p>
            <a:r>
              <a:rPr lang="ar-IQ" dirty="0"/>
              <a:t>المرحلة الخامسة : حركة العلوم السلوكية</a:t>
            </a:r>
            <a:r>
              <a:rPr lang="en-US" dirty="0"/>
              <a:t>Behavioral Science Movement</a:t>
            </a:r>
            <a:endParaRPr lang="ar-IQ" dirty="0"/>
          </a:p>
        </p:txBody>
      </p:sp>
    </p:spTree>
    <p:extLst>
      <p:ext uri="{BB962C8B-B14F-4D97-AF65-F5344CB8AC3E}">
        <p14:creationId xmlns:p14="http://schemas.microsoft.com/office/powerpoint/2010/main" val="37989266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-تصنيف التقنيات التربوية</a:t>
            </a:r>
            <a:endParaRPr lang="ar-IQ" dirty="0"/>
          </a:p>
        </p:txBody>
      </p:sp>
      <p:sp>
        <p:nvSpPr>
          <p:cNvPr id="3" name="Content Placeholder 2"/>
          <p:cNvSpPr>
            <a:spLocks noGrp="1"/>
          </p:cNvSpPr>
          <p:nvPr>
            <p:ph idx="1"/>
          </p:nvPr>
        </p:nvSpPr>
        <p:spPr/>
        <p:txBody>
          <a:bodyPr/>
          <a:lstStyle/>
          <a:p>
            <a:r>
              <a:rPr lang="ar-IQ" dirty="0" smtClean="0"/>
              <a:t> 1- طريقة الحصول عليه: مواد جاهزة او مواد مصنعة</a:t>
            </a:r>
          </a:p>
          <a:p>
            <a:r>
              <a:rPr lang="ar-IQ" dirty="0"/>
              <a:t>2-امكانية عرضها ضوئيا </a:t>
            </a:r>
            <a:endParaRPr lang="en-US" dirty="0"/>
          </a:p>
          <a:p>
            <a:r>
              <a:rPr lang="ar-IQ" dirty="0"/>
              <a:t>3-الحواس التي تخاطبها الوسائل</a:t>
            </a:r>
            <a:endParaRPr lang="en-US" dirty="0"/>
          </a:p>
          <a:p>
            <a:r>
              <a:rPr lang="ar-IQ" dirty="0"/>
              <a:t>4-عدد المستفيدين منها  </a:t>
            </a:r>
            <a:endParaRPr lang="en-US" dirty="0"/>
          </a:p>
          <a:p>
            <a:r>
              <a:rPr lang="ar-IQ" dirty="0"/>
              <a:t>5 -الخبرات التي تهيؤها الوسائل التعليمية</a:t>
            </a:r>
            <a:endParaRPr lang="en-US" dirty="0"/>
          </a:p>
          <a:p>
            <a:endParaRPr lang="ar-IQ" dirty="0"/>
          </a:p>
        </p:txBody>
      </p:sp>
    </p:spTree>
    <p:extLst>
      <p:ext uri="{BB962C8B-B14F-4D97-AF65-F5344CB8AC3E}">
        <p14:creationId xmlns:p14="http://schemas.microsoft.com/office/powerpoint/2010/main" val="23786402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IQ" dirty="0"/>
              <a:t>ثانيا: الوسيلة التعليمية( </a:t>
            </a:r>
            <a:r>
              <a:rPr lang="en-US" dirty="0"/>
              <a:t>Teaching media</a:t>
            </a:r>
            <a:r>
              <a:rPr lang="ar-IQ" dirty="0"/>
              <a:t>)</a:t>
            </a:r>
            <a:r>
              <a:rPr lang="en-US" dirty="0"/>
              <a:t/>
            </a:r>
            <a:br>
              <a:rPr lang="en-US" dirty="0"/>
            </a:br>
            <a:endParaRPr lang="ar-IQ" dirty="0"/>
          </a:p>
        </p:txBody>
      </p:sp>
      <p:sp>
        <p:nvSpPr>
          <p:cNvPr id="3" name="Content Placeholder 2"/>
          <p:cNvSpPr>
            <a:spLocks noGrp="1"/>
          </p:cNvSpPr>
          <p:nvPr>
            <p:ph idx="1"/>
          </p:nvPr>
        </p:nvSpPr>
        <p:spPr/>
        <p:txBody>
          <a:bodyPr/>
          <a:lstStyle/>
          <a:p>
            <a:r>
              <a:rPr lang="ar-IQ" dirty="0"/>
              <a:t>الوسيلة التعليمية: هي الاجهزة والادوات والمواد التي يستخدمها المعلم بغية تحسين عملية التعليم والتعلم. فهي كل وسيلة تساعد المتعلم على الفهم والاستيعاب والادراك، التعريف المعتمد في كتيب تدريس العلوم، هي جميع الوسائط التي تستخدم في الانشطة التعليمية لتسهيل اكتساب المفاهيم والمعارف والمهارات وتهيئة مناخ ملائم لتنمية المواقف والاتجاهات من اجل تحقيق الاهداف.</a:t>
            </a:r>
          </a:p>
        </p:txBody>
      </p:sp>
    </p:spTree>
    <p:extLst>
      <p:ext uri="{BB962C8B-B14F-4D97-AF65-F5344CB8AC3E}">
        <p14:creationId xmlns:p14="http://schemas.microsoft.com/office/powerpoint/2010/main" val="40535638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مبررات استخدام الوسيلة التعليمية</a:t>
            </a:r>
            <a:endParaRPr lang="ar-IQ" dirty="0"/>
          </a:p>
        </p:txBody>
      </p:sp>
      <p:sp>
        <p:nvSpPr>
          <p:cNvPr id="3" name="Content Placeholder 2"/>
          <p:cNvSpPr>
            <a:spLocks noGrp="1"/>
          </p:cNvSpPr>
          <p:nvPr>
            <p:ph idx="1"/>
          </p:nvPr>
        </p:nvSpPr>
        <p:spPr/>
        <p:txBody>
          <a:bodyPr>
            <a:normAutofit/>
          </a:bodyPr>
          <a:lstStyle/>
          <a:p>
            <a:r>
              <a:rPr lang="ar-IQ" dirty="0" smtClean="0"/>
              <a:t> 1- الانفجار المعرفي</a:t>
            </a:r>
            <a:r>
              <a:rPr lang="en-US" dirty="0" smtClean="0"/>
              <a:t>Knowledge Explosion </a:t>
            </a:r>
            <a:endParaRPr lang="ar-IQ" dirty="0" smtClean="0"/>
          </a:p>
          <a:p>
            <a:r>
              <a:rPr lang="ar-IQ" dirty="0"/>
              <a:t>2-الانفجار السكاني:</a:t>
            </a:r>
            <a:r>
              <a:rPr lang="en-US" dirty="0"/>
              <a:t>Population Explosion</a:t>
            </a:r>
          </a:p>
          <a:p>
            <a:r>
              <a:rPr lang="ar-IQ" dirty="0"/>
              <a:t>3-التطور التكنولوجي</a:t>
            </a:r>
            <a:r>
              <a:rPr lang="en-US" dirty="0"/>
              <a:t>Technology Development </a:t>
            </a:r>
            <a:endParaRPr lang="ar-IQ" dirty="0" smtClean="0"/>
          </a:p>
          <a:p>
            <a:r>
              <a:rPr lang="ar-IQ" dirty="0"/>
              <a:t>4-عدم تجانس المتعلمين </a:t>
            </a:r>
            <a:r>
              <a:rPr lang="en-US" dirty="0"/>
              <a:t>Learners non Homogeneity</a:t>
            </a:r>
          </a:p>
          <a:p>
            <a:r>
              <a:rPr lang="ar-IQ" dirty="0"/>
              <a:t>5-تطور فلسفة التعليم وتغير دور المتعلم  </a:t>
            </a:r>
            <a:r>
              <a:rPr lang="en-US" dirty="0"/>
              <a:t>Change Teachers role and Development of </a:t>
            </a:r>
            <a:r>
              <a:rPr lang="en-US" dirty="0" smtClean="0"/>
              <a:t>Philosophy</a:t>
            </a:r>
            <a:endParaRPr lang="en-US" dirty="0"/>
          </a:p>
          <a:p>
            <a:r>
              <a:rPr lang="ar-IQ" dirty="0"/>
              <a:t>6-الامية وتعليم الكبار</a:t>
            </a:r>
            <a:r>
              <a:rPr lang="en-US" dirty="0"/>
              <a:t>Adult Education and Illiteracy </a:t>
            </a:r>
          </a:p>
          <a:p>
            <a:endParaRPr lang="ar-IQ" dirty="0"/>
          </a:p>
        </p:txBody>
      </p:sp>
    </p:spTree>
    <p:extLst>
      <p:ext uri="{BB962C8B-B14F-4D97-AF65-F5344CB8AC3E}">
        <p14:creationId xmlns:p14="http://schemas.microsoft.com/office/powerpoint/2010/main" val="32838670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r>
              <a:rPr lang="ar-IQ" dirty="0"/>
              <a:t>7-اثارة اهتمام المتعلمين</a:t>
            </a:r>
            <a:r>
              <a:rPr lang="en-US" dirty="0"/>
              <a:t>Learners Stimulate attention and their suspense and Attract them for lesson                                   </a:t>
            </a:r>
          </a:p>
          <a:p>
            <a:r>
              <a:rPr lang="ar-IQ" dirty="0"/>
              <a:t>8- جودة التعليم</a:t>
            </a:r>
            <a:r>
              <a:rPr lang="en-US" dirty="0"/>
              <a:t>Instruction Quality </a:t>
            </a:r>
          </a:p>
          <a:p>
            <a:endParaRPr lang="ar-IQ" dirty="0"/>
          </a:p>
        </p:txBody>
      </p:sp>
    </p:spTree>
    <p:extLst>
      <p:ext uri="{BB962C8B-B14F-4D97-AF65-F5344CB8AC3E}">
        <p14:creationId xmlns:p14="http://schemas.microsoft.com/office/powerpoint/2010/main" val="41372120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u="sng" dirty="0"/>
              <a:t>اهمية استخدام الوسيلة التعليمية</a:t>
            </a:r>
            <a:endParaRPr lang="ar-IQ" dirty="0"/>
          </a:p>
        </p:txBody>
      </p:sp>
      <p:sp>
        <p:nvSpPr>
          <p:cNvPr id="3" name="Content Placeholder 2"/>
          <p:cNvSpPr>
            <a:spLocks noGrp="1"/>
          </p:cNvSpPr>
          <p:nvPr>
            <p:ph idx="1"/>
          </p:nvPr>
        </p:nvSpPr>
        <p:spPr/>
        <p:txBody>
          <a:bodyPr/>
          <a:lstStyle/>
          <a:p>
            <a:r>
              <a:rPr lang="ar-IQ" dirty="0"/>
              <a:t>1-تساعد في التغلب على مشكلة زيادة اعداد المتعلمين داخل القاعات الدراسية.</a:t>
            </a:r>
            <a:endParaRPr lang="en-US" dirty="0"/>
          </a:p>
          <a:p>
            <a:r>
              <a:rPr lang="ar-IQ" dirty="0"/>
              <a:t>2- تساعد في التغلب على الفروق الفردية بين المتعلمين.</a:t>
            </a:r>
            <a:endParaRPr lang="en-US" dirty="0"/>
          </a:p>
          <a:p>
            <a:r>
              <a:rPr lang="ar-IQ" dirty="0"/>
              <a:t>3- تساعد  في تحقيق التعلم بجوانبه المختلفة (المعرفية –المهارية- الوجدانية )</a:t>
            </a:r>
            <a:endParaRPr lang="en-US" dirty="0"/>
          </a:p>
          <a:p>
            <a:r>
              <a:rPr lang="ar-IQ" dirty="0"/>
              <a:t>4- تساعد في التغلب على صعوبات تعلم المفاهيم المجردة</a:t>
            </a:r>
            <a:r>
              <a:rPr lang="ar-IQ" dirty="0" smtClean="0"/>
              <a:t>.</a:t>
            </a:r>
          </a:p>
          <a:p>
            <a:r>
              <a:rPr lang="ar-IQ" dirty="0"/>
              <a:t>5-تزيد من دافعية المتعلم نحو الدرس بالمشاركة والانتباه</a:t>
            </a:r>
          </a:p>
        </p:txBody>
      </p:sp>
    </p:spTree>
    <p:extLst>
      <p:ext uri="{BB962C8B-B14F-4D97-AF65-F5344CB8AC3E}">
        <p14:creationId xmlns:p14="http://schemas.microsoft.com/office/powerpoint/2010/main" val="9593893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TotalTime>
  <Words>963</Words>
  <Application>Microsoft Office PowerPoint</Application>
  <PresentationFormat>On-screen Show (4:3)</PresentationFormat>
  <Paragraphs>103</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         التقنيات التربوية     اعداد        الاستاذ الدكتورة         بتول محمد جاسم الدايني </vt:lpstr>
      <vt:lpstr>PowerPoint Presentation</vt:lpstr>
      <vt:lpstr>PowerPoint Presentation</vt:lpstr>
      <vt:lpstr>مراحل تسميات التقنيات التربوية</vt:lpstr>
      <vt:lpstr>-تصنيف التقنيات التربوية</vt:lpstr>
      <vt:lpstr>ثانيا: الوسيلة التعليمية( Teaching media) </vt:lpstr>
      <vt:lpstr>مبررات استخدام الوسيلة التعليمية</vt:lpstr>
      <vt:lpstr>PowerPoint Presentation</vt:lpstr>
      <vt:lpstr>اهمية استخدام الوسيلة التعليمية</vt:lpstr>
      <vt:lpstr>PowerPoint Presentation</vt:lpstr>
      <vt:lpstr> تصنف الوسائل التعليمية في مختبر العلوم تبعا لمجالات الاهداف التربوية   </vt:lpstr>
      <vt:lpstr>العوامل التي تؤثر في اختيار الوسائل التعليمية</vt:lpstr>
      <vt:lpstr>خصائص الوسيلة التعليمية الناجحة</vt:lpstr>
      <vt:lpstr>معوقات استخدام الوسائل التعليمية</vt:lpstr>
      <vt:lpstr>القواعد العامة لاختيار الوسائل التعليمية </vt:lpstr>
      <vt:lpstr>الوسائل والتقنيات المهمة المستخدمة في تدريس العلوم</vt:lpstr>
      <vt:lpstr>PowerPoint Presentation</vt:lpstr>
      <vt:lpstr>الاتصالCommunication </vt:lpstr>
      <vt:lpstr>اهداف عملية الاتصال</vt:lpstr>
      <vt:lpstr>اهمية الاتصال</vt:lpstr>
      <vt:lpstr> عناصر عملية الاتصال</vt:lpstr>
      <vt:lpstr>اشكال الاتصالContact Forms </vt:lpstr>
      <vt:lpstr>PowerPoint Presentation</vt:lpstr>
      <vt:lpstr>معوقات عملية الاتصال </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التقنيات التربوية     اعداد        الاستاذ الدكتورة         بتول محمد جاسم الدايني </dc:title>
  <dc:creator>مكتبة احمد</dc:creator>
  <cp:lastModifiedBy>مكتبة احمد</cp:lastModifiedBy>
  <cp:revision>3</cp:revision>
  <dcterms:created xsi:type="dcterms:W3CDTF">2019-01-28T05:14:41Z</dcterms:created>
  <dcterms:modified xsi:type="dcterms:W3CDTF">2019-01-28T05:35:53Z</dcterms:modified>
</cp:coreProperties>
</file>