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79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CCBDD74-C166-44F8-91CA-5AD3DD44B548}" type="datetimeFigureOut">
              <a:rPr lang="ar-IQ" smtClean="0"/>
              <a:pPr/>
              <a:t>29/04/1440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26E9D0-1714-4502-BA4A-6A456CDEAB8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jhhhh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6E9D0-1714-4502-BA4A-6A456CDEAB8F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643174" y="357166"/>
            <a:ext cx="3929090" cy="571504"/>
          </a:xfrm>
        </p:spPr>
        <p:txBody>
          <a:bodyPr>
            <a:normAutofit fontScale="90000"/>
          </a:bodyPr>
          <a:lstStyle/>
          <a:p>
            <a:pPr lvl="0"/>
            <a:r>
              <a:rPr lang="ar-IQ" sz="2400" b="1" dirty="0" smtClean="0"/>
              <a:t>تاريخ </a:t>
            </a:r>
            <a:r>
              <a:rPr lang="ar-IQ" sz="2400" b="1" dirty="0" err="1" smtClean="0"/>
              <a:t>الجمناستك</a:t>
            </a:r>
            <a:r>
              <a:rPr lang="ar-IQ" sz="2400" b="1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ar-IQ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4567254"/>
          </a:xfrm>
        </p:spPr>
        <p:txBody>
          <a:bodyPr>
            <a:normAutofit fontScale="70000" lnSpcReduction="20000"/>
          </a:bodyPr>
          <a:lstStyle/>
          <a:p>
            <a:pPr lvl="0" algn="r">
              <a:lnSpc>
                <a:spcPct val="120000"/>
              </a:lnSpc>
              <a:buFont typeface="Arial" pitchFamily="34" charset="0"/>
              <a:buChar char="•"/>
            </a:pPr>
            <a:r>
              <a:rPr lang="ar-IQ" sz="2900" dirty="0" smtClean="0"/>
              <a:t>كلمة </a:t>
            </a:r>
            <a:r>
              <a:rPr lang="ar-IQ" sz="2900" dirty="0" err="1" smtClean="0"/>
              <a:t>جمناستك</a:t>
            </a:r>
            <a:r>
              <a:rPr lang="en-US" sz="2900" dirty="0" smtClean="0"/>
              <a:t>(</a:t>
            </a:r>
            <a:r>
              <a:rPr lang="en-US" sz="2900" dirty="0" err="1" smtClean="0"/>
              <a:t>Gymnoastic</a:t>
            </a:r>
            <a:r>
              <a:rPr lang="en-US" sz="2900" dirty="0" smtClean="0"/>
              <a:t>)</a:t>
            </a:r>
            <a:r>
              <a:rPr lang="ar-IQ" sz="2900" dirty="0" smtClean="0"/>
              <a:t> مشتقة من كلمة يونانية ( </a:t>
            </a:r>
            <a:r>
              <a:rPr lang="en-US" sz="2900" dirty="0" err="1" smtClean="0"/>
              <a:t>Gymnos</a:t>
            </a:r>
            <a:r>
              <a:rPr lang="ar-IQ" sz="2900" dirty="0" smtClean="0"/>
              <a:t> ) ومعناها التمرين متعريا </a:t>
            </a:r>
            <a:r>
              <a:rPr lang="ar-IQ" sz="2900" dirty="0" err="1" smtClean="0"/>
              <a:t>ً</a:t>
            </a:r>
            <a:r>
              <a:rPr lang="ar-IQ" sz="2900" dirty="0" smtClean="0"/>
              <a:t> أو شبه متعري ؛ لذا كان محرما </a:t>
            </a:r>
            <a:r>
              <a:rPr lang="ar-IQ" sz="2900" dirty="0" err="1" smtClean="0"/>
              <a:t>ً</a:t>
            </a:r>
            <a:r>
              <a:rPr lang="ar-IQ" sz="2900" dirty="0" smtClean="0"/>
              <a:t> على النساء الحضور لصالات </a:t>
            </a:r>
            <a:r>
              <a:rPr lang="ar-IQ" sz="2900" dirty="0" err="1" smtClean="0"/>
              <a:t>الجمناستك</a:t>
            </a:r>
            <a:r>
              <a:rPr lang="ar-IQ" sz="2900" dirty="0" smtClean="0"/>
              <a:t> أو مشاهدتها حيث كانت تزاول في المدارس اليونانية .</a:t>
            </a:r>
            <a:endParaRPr lang="en-US" sz="2900" dirty="0" smtClean="0"/>
          </a:p>
          <a:p>
            <a:pPr lvl="0" algn="r">
              <a:lnSpc>
                <a:spcPct val="120000"/>
              </a:lnSpc>
              <a:buFont typeface="Arial" pitchFamily="34" charset="0"/>
              <a:buChar char="•"/>
            </a:pPr>
            <a:r>
              <a:rPr lang="ar-IQ" sz="2900" dirty="0" smtClean="0"/>
              <a:t>أطلقت الحضارة الإغريقية كلمة </a:t>
            </a:r>
            <a:r>
              <a:rPr lang="ar-IQ" sz="2900" dirty="0" err="1" smtClean="0"/>
              <a:t>الجمناستك</a:t>
            </a:r>
            <a:r>
              <a:rPr lang="ar-IQ" sz="2900" dirty="0" smtClean="0"/>
              <a:t> على جميع الألعاب الرياضية حتى بداية العصر الأوربي الحديث ( أواسط القرن </a:t>
            </a:r>
            <a:r>
              <a:rPr lang="en-US" sz="2900" dirty="0" smtClean="0"/>
              <a:t>19 </a:t>
            </a:r>
            <a:r>
              <a:rPr lang="ar-IQ" sz="2900" dirty="0" smtClean="0"/>
              <a:t>). </a:t>
            </a:r>
            <a:endParaRPr lang="en-US" sz="2900" dirty="0" smtClean="0"/>
          </a:p>
          <a:p>
            <a:pPr lvl="0" algn="r">
              <a:lnSpc>
                <a:spcPct val="120000"/>
              </a:lnSpc>
              <a:buFont typeface="Arial" pitchFamily="34" charset="0"/>
              <a:buChar char="•"/>
            </a:pPr>
            <a:r>
              <a:rPr lang="ar-IQ" sz="2900" dirty="0" smtClean="0"/>
              <a:t>ظهر </a:t>
            </a:r>
            <a:r>
              <a:rPr lang="ar-IQ" sz="2900" dirty="0" err="1" smtClean="0"/>
              <a:t>الجمناستك</a:t>
            </a:r>
            <a:r>
              <a:rPr lang="ar-IQ" sz="2900" dirty="0" smtClean="0"/>
              <a:t> بصورة فنية متكاملة في دورة هلسنكي </a:t>
            </a:r>
            <a:r>
              <a:rPr lang="en-US" sz="2900" dirty="0" smtClean="0"/>
              <a:t>1952</a:t>
            </a:r>
            <a:r>
              <a:rPr lang="ar-IQ" sz="2900" dirty="0" smtClean="0"/>
              <a:t> م (</a:t>
            </a:r>
            <a:r>
              <a:rPr lang="en-US" sz="2900" dirty="0" smtClean="0"/>
              <a:t>1</a:t>
            </a:r>
            <a:r>
              <a:rPr lang="ar-IQ" sz="2900" dirty="0" smtClean="0"/>
              <a:t>).</a:t>
            </a:r>
            <a:endParaRPr lang="en-US" sz="2900" dirty="0" smtClean="0"/>
          </a:p>
          <a:p>
            <a:pPr lvl="0" algn="r">
              <a:lnSpc>
                <a:spcPct val="120000"/>
              </a:lnSpc>
              <a:buFont typeface="Arial" pitchFamily="34" charset="0"/>
              <a:buChar char="•"/>
            </a:pPr>
            <a:r>
              <a:rPr lang="ar-IQ" sz="2900" dirty="0" smtClean="0"/>
              <a:t>" ظهرت قواعد تحكيم الجمباز </a:t>
            </a:r>
            <a:r>
              <a:rPr lang="en-US" sz="2900" dirty="0" smtClean="0"/>
              <a:t>]</a:t>
            </a:r>
            <a:r>
              <a:rPr lang="ar-IQ" sz="2900" dirty="0" err="1" smtClean="0"/>
              <a:t>الجمناستك</a:t>
            </a:r>
            <a:r>
              <a:rPr lang="ar-IQ" sz="2900" dirty="0" smtClean="0"/>
              <a:t> </a:t>
            </a:r>
            <a:r>
              <a:rPr lang="en-US" sz="2900" dirty="0" smtClean="0"/>
              <a:t>[</a:t>
            </a:r>
            <a:r>
              <a:rPr lang="ar-IQ" sz="2900" dirty="0" smtClean="0"/>
              <a:t> لأول مرة عام </a:t>
            </a:r>
            <a:r>
              <a:rPr lang="en-US" sz="2900" dirty="0" smtClean="0"/>
              <a:t>1949</a:t>
            </a:r>
            <a:r>
              <a:rPr lang="ar-IQ" sz="2900" dirty="0" smtClean="0"/>
              <a:t>م واشتملت على </a:t>
            </a:r>
            <a:r>
              <a:rPr lang="en-US" sz="2900" dirty="0" smtClean="0"/>
              <a:t>12 </a:t>
            </a:r>
            <a:r>
              <a:rPr lang="ar-IQ" sz="2900" dirty="0" smtClean="0"/>
              <a:t>صفحة مطبوعة " (</a:t>
            </a:r>
            <a:r>
              <a:rPr lang="en-US" sz="2900" dirty="0" smtClean="0"/>
              <a:t>2</a:t>
            </a:r>
            <a:r>
              <a:rPr lang="ar-SA" sz="2900" dirty="0" smtClean="0"/>
              <a:t>)</a:t>
            </a:r>
            <a:r>
              <a:rPr lang="ar-IQ" sz="2900" dirty="0" smtClean="0"/>
              <a:t> .</a:t>
            </a:r>
            <a:endParaRPr lang="en-US" sz="2900" dirty="0" smtClean="0"/>
          </a:p>
          <a:p>
            <a:pPr lvl="0" algn="r">
              <a:lnSpc>
                <a:spcPct val="120000"/>
              </a:lnSpc>
              <a:buFont typeface="Arial" pitchFamily="34" charset="0"/>
              <a:buChar char="•"/>
            </a:pPr>
            <a:r>
              <a:rPr lang="ar-IQ" sz="2900" dirty="0" smtClean="0"/>
              <a:t>أما رياضة </a:t>
            </a:r>
            <a:r>
              <a:rPr lang="ar-IQ" sz="2900" dirty="0" err="1" smtClean="0"/>
              <a:t>الجمناستك</a:t>
            </a:r>
            <a:r>
              <a:rPr lang="ar-IQ" sz="2900" dirty="0" smtClean="0"/>
              <a:t> في العراق فقد كان هناك عرضا </a:t>
            </a:r>
            <a:r>
              <a:rPr lang="ar-IQ" sz="2900" dirty="0" err="1" smtClean="0"/>
              <a:t>ً</a:t>
            </a:r>
            <a:r>
              <a:rPr lang="ar-IQ" sz="2900" dirty="0" smtClean="0"/>
              <a:t> من الحركات (</a:t>
            </a:r>
            <a:r>
              <a:rPr lang="ar-IQ" sz="2900" dirty="0" err="1" smtClean="0"/>
              <a:t>الأكروباتيكية</a:t>
            </a:r>
            <a:r>
              <a:rPr lang="ar-IQ" sz="2900" dirty="0" smtClean="0"/>
              <a:t> ) المقاربة نوعا </a:t>
            </a:r>
            <a:r>
              <a:rPr lang="ar-IQ" sz="2900" dirty="0" err="1" smtClean="0"/>
              <a:t>ً</a:t>
            </a:r>
            <a:r>
              <a:rPr lang="ar-IQ" sz="2900" dirty="0" smtClean="0"/>
              <a:t> ما لحركات </a:t>
            </a:r>
            <a:r>
              <a:rPr lang="ar-IQ" sz="2900" dirty="0" err="1" smtClean="0"/>
              <a:t>الجمناستك</a:t>
            </a:r>
            <a:r>
              <a:rPr lang="ar-IQ" sz="2900" dirty="0" smtClean="0"/>
              <a:t> وذلك في عام </a:t>
            </a:r>
            <a:r>
              <a:rPr lang="en-US" sz="2900" dirty="0" smtClean="0"/>
              <a:t>1928</a:t>
            </a:r>
            <a:r>
              <a:rPr lang="ar-IQ" sz="2900" dirty="0" smtClean="0"/>
              <a:t> في منطقة </a:t>
            </a:r>
            <a:r>
              <a:rPr lang="ar-IQ" sz="2900" dirty="0" err="1" smtClean="0"/>
              <a:t>الكاظمية</a:t>
            </a:r>
            <a:r>
              <a:rPr lang="ar-IQ" sz="2900" dirty="0" smtClean="0"/>
              <a:t> ببغداد ، وفي عام </a:t>
            </a:r>
            <a:r>
              <a:rPr lang="en-US" sz="2900" dirty="0" smtClean="0"/>
              <a:t>1954 </a:t>
            </a:r>
            <a:r>
              <a:rPr lang="ar-IQ" sz="2900" dirty="0" smtClean="0"/>
              <a:t>تأسس المعهد العالي للتربية الرياضية ببغداد .</a:t>
            </a:r>
            <a:endParaRPr lang="en-US" sz="29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071802" y="357166"/>
            <a:ext cx="3143272" cy="500066"/>
          </a:xfrm>
        </p:spPr>
        <p:txBody>
          <a:bodyPr>
            <a:normAutofit fontScale="90000"/>
          </a:bodyPr>
          <a:lstStyle/>
          <a:p>
            <a:r>
              <a:rPr lang="ar-IQ" sz="2000" b="1" dirty="0" smtClean="0"/>
              <a:t>القيم التربوية للجمباز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85852" y="857232"/>
            <a:ext cx="6400800" cy="5429288"/>
          </a:xfrm>
        </p:spPr>
        <p:txBody>
          <a:bodyPr>
            <a:normAutofit fontScale="77500" lnSpcReduction="20000"/>
          </a:bodyPr>
          <a:lstStyle/>
          <a:p>
            <a:pPr lvl="0" algn="r"/>
            <a:r>
              <a:rPr lang="ar-IQ" sz="2900" dirty="0" smtClean="0"/>
              <a:t>الجمباز من </a:t>
            </a:r>
            <a:r>
              <a:rPr lang="ar-IQ" sz="2900" dirty="0" err="1" smtClean="0"/>
              <a:t>الانشطة</a:t>
            </a:r>
            <a:r>
              <a:rPr lang="ar-IQ" sz="2900" dirty="0" smtClean="0"/>
              <a:t> التي تعطي للفرد الفرصة لتعلم التحكم والسيطرة على مختلف </a:t>
            </a:r>
            <a:r>
              <a:rPr lang="ar-IQ" sz="2900" dirty="0" err="1" smtClean="0"/>
              <a:t>اجزاء</a:t>
            </a:r>
            <a:r>
              <a:rPr lang="ar-IQ" sz="2900" dirty="0" smtClean="0"/>
              <a:t> جسمه على </a:t>
            </a:r>
            <a:r>
              <a:rPr lang="ar-IQ" sz="2900" dirty="0" err="1" smtClean="0"/>
              <a:t>الارض</a:t>
            </a:r>
            <a:r>
              <a:rPr lang="ar-IQ" sz="2900" dirty="0" smtClean="0"/>
              <a:t> </a:t>
            </a:r>
            <a:r>
              <a:rPr lang="ar-IQ" sz="2900" dirty="0" err="1" smtClean="0"/>
              <a:t>او</a:t>
            </a:r>
            <a:r>
              <a:rPr lang="ar-IQ" sz="2900" dirty="0" smtClean="0"/>
              <a:t> في الهواء من خلال </a:t>
            </a:r>
            <a:endParaRPr lang="en-US" sz="2900" dirty="0" smtClean="0"/>
          </a:p>
          <a:p>
            <a:pPr algn="r"/>
            <a:r>
              <a:rPr lang="ar-IQ" sz="2900" dirty="0" smtClean="0"/>
              <a:t>-الثقة بالنفس</a:t>
            </a:r>
            <a:endParaRPr lang="en-US" sz="2900" dirty="0" smtClean="0"/>
          </a:p>
          <a:p>
            <a:pPr algn="r"/>
            <a:r>
              <a:rPr lang="ar-IQ" sz="2900" dirty="0" smtClean="0"/>
              <a:t>-</a:t>
            </a:r>
            <a:r>
              <a:rPr lang="ar-IQ" sz="2900" dirty="0" err="1" smtClean="0"/>
              <a:t>ازالة</a:t>
            </a:r>
            <a:r>
              <a:rPr lang="ar-IQ" sz="2900" dirty="0" smtClean="0"/>
              <a:t> عامل الخوف </a:t>
            </a:r>
            <a:endParaRPr lang="en-US" sz="2900" dirty="0" smtClean="0"/>
          </a:p>
          <a:p>
            <a:pPr algn="r"/>
            <a:r>
              <a:rPr lang="ar-IQ" sz="2900" dirty="0" smtClean="0"/>
              <a:t>-زيادة الاتزان والتحكم بالجسم</a:t>
            </a:r>
            <a:endParaRPr lang="en-US" sz="2900" dirty="0" smtClean="0"/>
          </a:p>
          <a:p>
            <a:pPr algn="r"/>
            <a:r>
              <a:rPr lang="ar-IQ" sz="2900" dirty="0" smtClean="0"/>
              <a:t>2- يسهم الجمباز في تربية ملكة </a:t>
            </a:r>
            <a:r>
              <a:rPr lang="ar-IQ" sz="2900" dirty="0" err="1" smtClean="0"/>
              <a:t>الاحساس</a:t>
            </a:r>
            <a:r>
              <a:rPr lang="ar-IQ" sz="2900" dirty="0" smtClean="0"/>
              <a:t> بالجمال لدى </a:t>
            </a:r>
            <a:r>
              <a:rPr lang="ar-IQ" sz="2900" dirty="0" err="1" smtClean="0"/>
              <a:t>ممارسية</a:t>
            </a:r>
            <a:r>
              <a:rPr lang="ar-IQ" sz="2900" dirty="0" smtClean="0"/>
              <a:t> من حيث</a:t>
            </a:r>
            <a:endParaRPr lang="en-US" sz="2900" dirty="0" smtClean="0"/>
          </a:p>
          <a:p>
            <a:pPr algn="r"/>
            <a:r>
              <a:rPr lang="ar-IQ" sz="2900" dirty="0" smtClean="0"/>
              <a:t>-تعلم حركات جميلة ومتناسقة</a:t>
            </a:r>
            <a:endParaRPr lang="en-US" sz="2900" dirty="0" smtClean="0"/>
          </a:p>
          <a:p>
            <a:pPr algn="r"/>
            <a:r>
              <a:rPr lang="ar-IQ" sz="2900" dirty="0" smtClean="0"/>
              <a:t>-توافق الموسيقى مع الحركات </a:t>
            </a:r>
            <a:r>
              <a:rPr lang="ar-IQ" sz="2900" dirty="0" err="1" smtClean="0"/>
              <a:t>والاداء</a:t>
            </a:r>
            <a:endParaRPr lang="en-US" sz="2900" dirty="0" smtClean="0"/>
          </a:p>
          <a:p>
            <a:pPr algn="r"/>
            <a:r>
              <a:rPr lang="ar-IQ" sz="2900" dirty="0" smtClean="0"/>
              <a:t>-تناسق الجسم</a:t>
            </a:r>
            <a:endParaRPr lang="en-US" sz="2900" dirty="0" smtClean="0"/>
          </a:p>
          <a:p>
            <a:pPr algn="r"/>
            <a:r>
              <a:rPr lang="ar-IQ" sz="2900" dirty="0" smtClean="0"/>
              <a:t>3- يسهم الجمباز في تنمية التوافق والاتزان </a:t>
            </a:r>
            <a:r>
              <a:rPr lang="ar-IQ" sz="2900" dirty="0" err="1" smtClean="0"/>
              <a:t>الى</a:t>
            </a:r>
            <a:r>
              <a:rPr lang="ar-IQ" sz="2900" dirty="0" smtClean="0"/>
              <a:t> جانب فهم </a:t>
            </a:r>
            <a:r>
              <a:rPr lang="ar-IQ" sz="2900" dirty="0" err="1" smtClean="0"/>
              <a:t>وادراك</a:t>
            </a:r>
            <a:r>
              <a:rPr lang="ar-IQ" sz="2900" dirty="0" smtClean="0"/>
              <a:t> الفرد لحاجة كل حركة على حدا من قوة وجلد</a:t>
            </a:r>
            <a:endParaRPr lang="en-US" sz="2900" dirty="0" smtClean="0"/>
          </a:p>
          <a:p>
            <a:pPr algn="r"/>
            <a:r>
              <a:rPr lang="ar-IQ" sz="2900" dirty="0" smtClean="0"/>
              <a:t>4- تنمية عناصر اللياقة البدنية كالسرعة والمرونة والاتزان الخ ...</a:t>
            </a:r>
            <a:endParaRPr lang="en-US" sz="2900" dirty="0" smtClean="0"/>
          </a:p>
          <a:p>
            <a:pPr algn="r"/>
            <a:r>
              <a:rPr lang="ar-IQ" sz="2900" dirty="0" smtClean="0"/>
              <a:t>5- يعمل على تحسين كفاءة جميع </a:t>
            </a:r>
            <a:r>
              <a:rPr lang="ar-IQ" sz="2900" dirty="0" err="1" smtClean="0"/>
              <a:t>اجهزة</a:t>
            </a:r>
            <a:r>
              <a:rPr lang="ar-IQ" sz="2900" dirty="0" smtClean="0"/>
              <a:t> الجسم الحيوية والعضلية.</a:t>
            </a:r>
            <a:endParaRPr lang="en-US" sz="29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071670" y="285728"/>
            <a:ext cx="4857784" cy="655633"/>
          </a:xfrm>
        </p:spPr>
        <p:txBody>
          <a:bodyPr>
            <a:normAutofit/>
          </a:bodyPr>
          <a:lstStyle/>
          <a:p>
            <a:r>
              <a:rPr lang="ar-IQ" sz="2800" b="1" dirty="0" err="1" smtClean="0"/>
              <a:t>انواع</a:t>
            </a:r>
            <a:r>
              <a:rPr lang="ar-IQ" sz="2800" b="1" dirty="0" smtClean="0"/>
              <a:t> الجمباز </a:t>
            </a:r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4638692"/>
          </a:xfrm>
        </p:spPr>
        <p:txBody>
          <a:bodyPr>
            <a:normAutofit fontScale="25000" lnSpcReduction="20000"/>
          </a:bodyPr>
          <a:lstStyle/>
          <a:p>
            <a:pPr lvl="0" algn="r">
              <a:lnSpc>
                <a:spcPct val="170000"/>
              </a:lnSpc>
            </a:pPr>
            <a:r>
              <a:rPr lang="ar-SA" sz="6400" dirty="0" smtClean="0">
                <a:solidFill>
                  <a:schemeClr val="tx1"/>
                </a:solidFill>
              </a:rPr>
              <a:t>جمباز </a:t>
            </a:r>
            <a:r>
              <a:rPr lang="ar-SA" sz="6400" dirty="0" err="1" smtClean="0">
                <a:solidFill>
                  <a:schemeClr val="tx1"/>
                </a:solidFill>
              </a:rPr>
              <a:t>الالعاب</a:t>
            </a:r>
            <a:r>
              <a:rPr lang="ar-SA" sz="6400" dirty="0" smtClean="0">
                <a:solidFill>
                  <a:schemeClr val="tx1"/>
                </a:solidFill>
              </a:rPr>
              <a:t>:-وهو جمباز </a:t>
            </a:r>
            <a:r>
              <a:rPr lang="ar-SA" sz="6400" dirty="0" err="1" smtClean="0">
                <a:solidFill>
                  <a:schemeClr val="tx1"/>
                </a:solidFill>
              </a:rPr>
              <a:t>الاطفال</a:t>
            </a:r>
            <a:r>
              <a:rPr lang="ar-SA" sz="6400" dirty="0" smtClean="0">
                <a:solidFill>
                  <a:schemeClr val="tx1"/>
                </a:solidFill>
              </a:rPr>
              <a:t> من سن 3-6 سنوات وتكون التمرينات سهلة ومتدرجة </a:t>
            </a:r>
            <a:endParaRPr lang="en-US" sz="6400" dirty="0" smtClean="0">
              <a:solidFill>
                <a:schemeClr val="tx1"/>
              </a:solidFill>
            </a:endParaRPr>
          </a:p>
          <a:p>
            <a:pPr lvl="0" algn="r">
              <a:lnSpc>
                <a:spcPct val="170000"/>
              </a:lnSpc>
            </a:pPr>
            <a:r>
              <a:rPr lang="ar-SA" sz="6400" dirty="0" smtClean="0">
                <a:solidFill>
                  <a:schemeClr val="tx1"/>
                </a:solidFill>
              </a:rPr>
              <a:t>جمباز الموانع :-وكم يدل علية </a:t>
            </a:r>
            <a:r>
              <a:rPr lang="ar-SA" sz="6400" dirty="0" err="1" smtClean="0">
                <a:solidFill>
                  <a:schemeClr val="tx1"/>
                </a:solidFill>
              </a:rPr>
              <a:t>اسمة</a:t>
            </a:r>
            <a:r>
              <a:rPr lang="ar-SA" sz="6400" dirty="0" smtClean="0">
                <a:solidFill>
                  <a:schemeClr val="tx1"/>
                </a:solidFill>
              </a:rPr>
              <a:t> هو وضع جهاز الجمباز منفصل </a:t>
            </a:r>
            <a:r>
              <a:rPr lang="ar-SA" sz="6400" dirty="0" err="1" smtClean="0">
                <a:solidFill>
                  <a:schemeClr val="tx1"/>
                </a:solidFill>
              </a:rPr>
              <a:t>او</a:t>
            </a:r>
            <a:r>
              <a:rPr lang="ar-SA" sz="6400" dirty="0" smtClean="0">
                <a:solidFill>
                  <a:schemeClr val="tx1"/>
                </a:solidFill>
              </a:rPr>
              <a:t> مع جهاز </a:t>
            </a:r>
            <a:r>
              <a:rPr lang="ar-SA" sz="6400" dirty="0" err="1" smtClean="0">
                <a:solidFill>
                  <a:schemeClr val="tx1"/>
                </a:solidFill>
              </a:rPr>
              <a:t>اخر</a:t>
            </a:r>
            <a:r>
              <a:rPr lang="ar-SA" sz="6400" dirty="0" smtClean="0">
                <a:solidFill>
                  <a:schemeClr val="tx1"/>
                </a:solidFill>
              </a:rPr>
              <a:t> في شكل مانع ليحاول اللاعب </a:t>
            </a:r>
            <a:r>
              <a:rPr lang="ar-SA" sz="6400" dirty="0" err="1" smtClean="0">
                <a:solidFill>
                  <a:schemeClr val="tx1"/>
                </a:solidFill>
              </a:rPr>
              <a:t>بتفكيرة</a:t>
            </a:r>
            <a:r>
              <a:rPr lang="ar-SA" sz="6400" dirty="0" smtClean="0">
                <a:solidFill>
                  <a:schemeClr val="tx1"/>
                </a:solidFill>
              </a:rPr>
              <a:t> في تخطية وهكذا .ويتناسب هذا النوع مع </a:t>
            </a:r>
            <a:r>
              <a:rPr lang="ar-SA" sz="6400" dirty="0" err="1" smtClean="0">
                <a:solidFill>
                  <a:schemeClr val="tx1"/>
                </a:solidFill>
              </a:rPr>
              <a:t>الاطفال</a:t>
            </a:r>
            <a:r>
              <a:rPr lang="ar-SA" sz="6400" dirty="0" smtClean="0">
                <a:solidFill>
                  <a:schemeClr val="tx1"/>
                </a:solidFill>
              </a:rPr>
              <a:t> والكبار على السواء ولا يرتبط بقواعد خاصة </a:t>
            </a:r>
            <a:r>
              <a:rPr lang="ar-SA" sz="6400" dirty="0" err="1" smtClean="0">
                <a:solidFill>
                  <a:schemeClr val="tx1"/>
                </a:solidFill>
              </a:rPr>
              <a:t>وانما</a:t>
            </a:r>
            <a:r>
              <a:rPr lang="ar-SA" sz="6400" dirty="0" smtClean="0">
                <a:solidFill>
                  <a:schemeClr val="tx1"/>
                </a:solidFill>
              </a:rPr>
              <a:t> يعتمد على تفكير اللاعب </a:t>
            </a:r>
            <a:r>
              <a:rPr lang="ar-SA" sz="6400" dirty="0" err="1" smtClean="0">
                <a:solidFill>
                  <a:schemeClr val="tx1"/>
                </a:solidFill>
              </a:rPr>
              <a:t>وقدرتة</a:t>
            </a:r>
            <a:r>
              <a:rPr lang="ar-SA" sz="6400" dirty="0" smtClean="0">
                <a:solidFill>
                  <a:schemeClr val="tx1"/>
                </a:solidFill>
              </a:rPr>
              <a:t> على الابتكار  الخ .</a:t>
            </a:r>
            <a:endParaRPr lang="en-US" sz="6400" dirty="0" smtClean="0">
              <a:solidFill>
                <a:schemeClr val="tx1"/>
              </a:solidFill>
            </a:endParaRPr>
          </a:p>
          <a:p>
            <a:pPr lvl="0" algn="r">
              <a:lnSpc>
                <a:spcPct val="170000"/>
              </a:lnSpc>
            </a:pPr>
            <a:r>
              <a:rPr lang="ar-SA" sz="6400" dirty="0" smtClean="0">
                <a:solidFill>
                  <a:schemeClr val="tx1"/>
                </a:solidFill>
              </a:rPr>
              <a:t>الجمباز التشكيلي :- ويستخدم من سن 10 سنوات ويتدرج </a:t>
            </a:r>
            <a:r>
              <a:rPr lang="ar-SA" sz="6400" dirty="0" err="1" smtClean="0">
                <a:solidFill>
                  <a:schemeClr val="tx1"/>
                </a:solidFill>
              </a:rPr>
              <a:t>بة</a:t>
            </a:r>
            <a:r>
              <a:rPr lang="ar-SA" sz="6400" dirty="0" smtClean="0">
                <a:solidFill>
                  <a:schemeClr val="tx1"/>
                </a:solidFill>
              </a:rPr>
              <a:t> من سنة </a:t>
            </a:r>
            <a:r>
              <a:rPr lang="ar-SA" sz="6400" dirty="0" err="1" smtClean="0">
                <a:solidFill>
                  <a:schemeClr val="tx1"/>
                </a:solidFill>
              </a:rPr>
              <a:t>الى</a:t>
            </a:r>
            <a:r>
              <a:rPr lang="ar-SA" sz="6400" dirty="0" smtClean="0">
                <a:solidFill>
                  <a:schemeClr val="tx1"/>
                </a:solidFill>
              </a:rPr>
              <a:t> </a:t>
            </a:r>
            <a:r>
              <a:rPr lang="ar-SA" sz="6400" dirty="0" err="1" smtClean="0">
                <a:solidFill>
                  <a:schemeClr val="tx1"/>
                </a:solidFill>
              </a:rPr>
              <a:t>اخرى</a:t>
            </a:r>
            <a:r>
              <a:rPr lang="ar-SA" sz="6400" dirty="0" smtClean="0">
                <a:solidFill>
                  <a:schemeClr val="tx1"/>
                </a:solidFill>
              </a:rPr>
              <a:t> وذلك باختيار المادة المناسبة ويجب </a:t>
            </a:r>
            <a:r>
              <a:rPr lang="ar-SA" sz="6400" dirty="0" err="1" smtClean="0">
                <a:solidFill>
                  <a:schemeClr val="tx1"/>
                </a:solidFill>
              </a:rPr>
              <a:t>ان</a:t>
            </a:r>
            <a:r>
              <a:rPr lang="ar-SA" sz="6400" dirty="0" smtClean="0">
                <a:solidFill>
                  <a:schemeClr val="tx1"/>
                </a:solidFill>
              </a:rPr>
              <a:t> يدرس بطريقة جمباز </a:t>
            </a:r>
            <a:r>
              <a:rPr lang="ar-SA" sz="6400" dirty="0" err="1" smtClean="0">
                <a:solidFill>
                  <a:schemeClr val="tx1"/>
                </a:solidFill>
              </a:rPr>
              <a:t>الالعاب</a:t>
            </a:r>
            <a:r>
              <a:rPr lang="ar-SA" sz="6400" dirty="0" smtClean="0">
                <a:solidFill>
                  <a:schemeClr val="tx1"/>
                </a:solidFill>
              </a:rPr>
              <a:t> والموانع حتى يكون مشوقا للفرد</a:t>
            </a:r>
            <a:endParaRPr lang="en-US" sz="6400" dirty="0" smtClean="0">
              <a:solidFill>
                <a:schemeClr val="tx1"/>
              </a:solidFill>
            </a:endParaRPr>
          </a:p>
          <a:p>
            <a:pPr lvl="0" algn="r">
              <a:lnSpc>
                <a:spcPct val="170000"/>
              </a:lnSpc>
            </a:pPr>
            <a:r>
              <a:rPr lang="ar-SA" sz="6400" dirty="0" smtClean="0">
                <a:solidFill>
                  <a:schemeClr val="tx1"/>
                </a:solidFill>
              </a:rPr>
              <a:t>جمباز </a:t>
            </a:r>
            <a:r>
              <a:rPr lang="ar-SA" sz="6400" dirty="0" err="1" smtClean="0">
                <a:solidFill>
                  <a:schemeClr val="tx1"/>
                </a:solidFill>
              </a:rPr>
              <a:t>الاجهزة</a:t>
            </a:r>
            <a:r>
              <a:rPr lang="ar-SA" sz="6400" dirty="0" smtClean="0">
                <a:solidFill>
                  <a:schemeClr val="tx1"/>
                </a:solidFill>
              </a:rPr>
              <a:t> :- وهو الجمباز الذي يؤدى على </a:t>
            </a:r>
            <a:r>
              <a:rPr lang="ar-SA" sz="6400" dirty="0" err="1" smtClean="0">
                <a:solidFill>
                  <a:schemeClr val="tx1"/>
                </a:solidFill>
              </a:rPr>
              <a:t>الاجهزة</a:t>
            </a:r>
            <a:r>
              <a:rPr lang="ar-SA" sz="6400" dirty="0" smtClean="0">
                <a:solidFill>
                  <a:schemeClr val="tx1"/>
                </a:solidFill>
              </a:rPr>
              <a:t> القانونية ويعطى بناء على خطة دراسية والتي تتناسب مع مراحل السن المختلفة ويعتبر هذا النوع </a:t>
            </a:r>
            <a:r>
              <a:rPr lang="ar-SA" sz="6400" dirty="0" err="1" smtClean="0">
                <a:solidFill>
                  <a:schemeClr val="tx1"/>
                </a:solidFill>
              </a:rPr>
              <a:t>الاساسي</a:t>
            </a:r>
            <a:r>
              <a:rPr lang="ar-SA" sz="6400" dirty="0" smtClean="0">
                <a:solidFill>
                  <a:schemeClr val="tx1"/>
                </a:solidFill>
              </a:rPr>
              <a:t> </a:t>
            </a:r>
            <a:r>
              <a:rPr lang="ar-SA" sz="6400" dirty="0" err="1" smtClean="0">
                <a:solidFill>
                  <a:schemeClr val="tx1"/>
                </a:solidFill>
              </a:rPr>
              <a:t>للاعداد</a:t>
            </a:r>
            <a:r>
              <a:rPr lang="ar-SA" sz="6400" dirty="0" smtClean="0">
                <a:solidFill>
                  <a:schemeClr val="tx1"/>
                </a:solidFill>
              </a:rPr>
              <a:t> للبطولات </a:t>
            </a:r>
            <a:endParaRPr lang="en-US" sz="6400" dirty="0" smtClean="0">
              <a:solidFill>
                <a:schemeClr val="tx1"/>
              </a:solidFill>
            </a:endParaRPr>
          </a:p>
          <a:p>
            <a:pPr lvl="0" algn="r">
              <a:lnSpc>
                <a:spcPct val="170000"/>
              </a:lnSpc>
            </a:pPr>
            <a:r>
              <a:rPr lang="ar-SA" sz="6400" dirty="0" smtClean="0">
                <a:solidFill>
                  <a:schemeClr val="tx1"/>
                </a:solidFill>
              </a:rPr>
              <a:t>جمباز البطولات:-وهو النوع المتقدم من </a:t>
            </a:r>
            <a:r>
              <a:rPr lang="ar-SA" sz="6400" dirty="0" err="1" smtClean="0">
                <a:solidFill>
                  <a:schemeClr val="tx1"/>
                </a:solidFill>
              </a:rPr>
              <a:t>الاداء</a:t>
            </a:r>
            <a:r>
              <a:rPr lang="ar-SA" sz="6400" dirty="0" smtClean="0">
                <a:solidFill>
                  <a:schemeClr val="tx1"/>
                </a:solidFill>
              </a:rPr>
              <a:t> المتفوق على </a:t>
            </a:r>
            <a:r>
              <a:rPr lang="ar-SA" sz="6400" dirty="0" err="1" smtClean="0">
                <a:solidFill>
                  <a:schemeClr val="tx1"/>
                </a:solidFill>
              </a:rPr>
              <a:t>الاجهزة</a:t>
            </a:r>
            <a:r>
              <a:rPr lang="ar-SA" sz="6400" dirty="0" smtClean="0">
                <a:solidFill>
                  <a:schemeClr val="tx1"/>
                </a:solidFill>
              </a:rPr>
              <a:t> والذي يعد على </a:t>
            </a:r>
            <a:r>
              <a:rPr lang="ar-SA" sz="6400" dirty="0" err="1" smtClean="0">
                <a:solidFill>
                  <a:schemeClr val="tx1"/>
                </a:solidFill>
              </a:rPr>
              <a:t>اساس</a:t>
            </a:r>
            <a:r>
              <a:rPr lang="ar-SA" sz="6400" dirty="0" smtClean="0">
                <a:solidFill>
                  <a:schemeClr val="tx1"/>
                </a:solidFill>
              </a:rPr>
              <a:t> المنافسة </a:t>
            </a:r>
            <a:r>
              <a:rPr lang="ar-SA" sz="6400" dirty="0" err="1" smtClean="0">
                <a:solidFill>
                  <a:schemeClr val="tx1"/>
                </a:solidFill>
              </a:rPr>
              <a:t>بينم</a:t>
            </a:r>
            <a:r>
              <a:rPr lang="ar-SA" sz="6400" dirty="0" smtClean="0">
                <a:solidFill>
                  <a:schemeClr val="tx1"/>
                </a:solidFill>
              </a:rPr>
              <a:t> اللاعبات وذلك بأن تقوم اللاعبة بأداء مجموعة متكاملة من التمرينات الاختيارية على </a:t>
            </a:r>
            <a:r>
              <a:rPr lang="ar-SA" sz="6400" dirty="0" err="1" smtClean="0">
                <a:solidFill>
                  <a:schemeClr val="tx1"/>
                </a:solidFill>
              </a:rPr>
              <a:t>الاجهزة</a:t>
            </a:r>
            <a:r>
              <a:rPr lang="ar-SA" sz="6400" dirty="0" smtClean="0">
                <a:solidFill>
                  <a:schemeClr val="tx1"/>
                </a:solidFill>
              </a:rPr>
              <a:t> </a:t>
            </a:r>
            <a:r>
              <a:rPr lang="ar-SA" sz="6400" dirty="0" err="1" smtClean="0">
                <a:solidFill>
                  <a:schemeClr val="tx1"/>
                </a:solidFill>
              </a:rPr>
              <a:t>الاربعة</a:t>
            </a:r>
            <a:r>
              <a:rPr lang="ar-SA" sz="6400" dirty="0" smtClean="0">
                <a:solidFill>
                  <a:schemeClr val="tx1"/>
                </a:solidFill>
              </a:rPr>
              <a:t> وهي </a:t>
            </a:r>
            <a:endParaRPr lang="en-US" sz="6400" dirty="0" smtClean="0">
              <a:solidFill>
                <a:schemeClr val="tx1"/>
              </a:solidFill>
            </a:endParaRPr>
          </a:p>
          <a:p>
            <a:pPr lvl="0" algn="r">
              <a:lnSpc>
                <a:spcPct val="170000"/>
              </a:lnSpc>
            </a:pPr>
            <a:r>
              <a:rPr lang="ar-SA" sz="6400" dirty="0" smtClean="0">
                <a:solidFill>
                  <a:schemeClr val="tx1"/>
                </a:solidFill>
              </a:rPr>
              <a:t>عارضة </a:t>
            </a:r>
            <a:r>
              <a:rPr lang="ar-SA" sz="6400" dirty="0" smtClean="0">
                <a:solidFill>
                  <a:schemeClr val="tx1"/>
                </a:solidFill>
              </a:rPr>
              <a:t>التوازن</a:t>
            </a:r>
            <a:r>
              <a:rPr lang="ar-IQ" sz="6400" dirty="0" smtClean="0">
                <a:solidFill>
                  <a:schemeClr val="tx1"/>
                </a:solidFill>
              </a:rPr>
              <a:t> ، </a:t>
            </a:r>
            <a:r>
              <a:rPr lang="ar-SA" sz="6400" dirty="0" smtClean="0">
                <a:solidFill>
                  <a:schemeClr val="tx1"/>
                </a:solidFill>
              </a:rPr>
              <a:t>متوازي </a:t>
            </a:r>
            <a:r>
              <a:rPr lang="ar-SA" sz="6400" dirty="0" err="1" smtClean="0">
                <a:solidFill>
                  <a:schemeClr val="tx1"/>
                </a:solidFill>
              </a:rPr>
              <a:t>الانسات</a:t>
            </a:r>
            <a:r>
              <a:rPr lang="ar-IQ" sz="6400" dirty="0" smtClean="0">
                <a:solidFill>
                  <a:schemeClr val="tx1"/>
                </a:solidFill>
              </a:rPr>
              <a:t> ، </a:t>
            </a:r>
            <a:r>
              <a:rPr lang="en-US" sz="6400" dirty="0" smtClean="0">
                <a:solidFill>
                  <a:schemeClr val="tx1"/>
                </a:solidFill>
              </a:rPr>
              <a:t> </a:t>
            </a:r>
            <a:r>
              <a:rPr lang="ar-SA" sz="6400" dirty="0" smtClean="0">
                <a:solidFill>
                  <a:schemeClr val="tx1"/>
                </a:solidFill>
              </a:rPr>
              <a:t>الحركات </a:t>
            </a:r>
            <a:r>
              <a:rPr lang="ar-SA" sz="6400" dirty="0" err="1" smtClean="0">
                <a:solidFill>
                  <a:schemeClr val="tx1"/>
                </a:solidFill>
              </a:rPr>
              <a:t>الارضية</a:t>
            </a:r>
            <a:r>
              <a:rPr lang="ar-SA" sz="6400" dirty="0" smtClean="0">
                <a:solidFill>
                  <a:schemeClr val="tx1"/>
                </a:solidFill>
              </a:rPr>
              <a:t> </a:t>
            </a:r>
            <a:r>
              <a:rPr lang="ar-IQ" sz="6400" dirty="0" smtClean="0">
                <a:solidFill>
                  <a:schemeClr val="tx1"/>
                </a:solidFill>
              </a:rPr>
              <a:t> ، </a:t>
            </a:r>
            <a:r>
              <a:rPr lang="ar-SA" sz="6400" dirty="0" smtClean="0">
                <a:solidFill>
                  <a:schemeClr val="tx1"/>
                </a:solidFill>
              </a:rPr>
              <a:t>حصان </a:t>
            </a:r>
            <a:r>
              <a:rPr lang="ar-SA" sz="6400" dirty="0" smtClean="0">
                <a:solidFill>
                  <a:schemeClr val="tx1"/>
                </a:solidFill>
              </a:rPr>
              <a:t>القفز</a:t>
            </a:r>
            <a:endParaRPr lang="en-US" sz="6400" dirty="0" smtClean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28794" y="285729"/>
            <a:ext cx="4786346" cy="642942"/>
          </a:xfrm>
        </p:spPr>
        <p:txBody>
          <a:bodyPr>
            <a:normAutofit/>
          </a:bodyPr>
          <a:lstStyle/>
          <a:p>
            <a:r>
              <a:rPr lang="ar-SA" sz="2800" b="1" dirty="0" smtClean="0"/>
              <a:t>جهاز عارضة التوازن</a:t>
            </a:r>
            <a:endParaRPr lang="ar-IQ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>
            <a:normAutofit/>
          </a:bodyPr>
          <a:lstStyle/>
          <a:p>
            <a:r>
              <a:rPr lang="ar-SA" b="1" dirty="0" smtClean="0"/>
              <a:t>طبيعة </a:t>
            </a:r>
            <a:r>
              <a:rPr lang="ar-SA" b="1" dirty="0" err="1" smtClean="0"/>
              <a:t>الاداء</a:t>
            </a:r>
            <a:r>
              <a:rPr lang="ar-SA" b="1" dirty="0" smtClean="0"/>
              <a:t> على جهاز عارضة التوازن :-</a:t>
            </a:r>
            <a:endParaRPr lang="en-US" dirty="0" smtClean="0"/>
          </a:p>
          <a:p>
            <a:pPr lvl="0" algn="r">
              <a:buFont typeface="Arial" pitchFamily="34" charset="0"/>
              <a:buChar char="•"/>
            </a:pPr>
            <a:r>
              <a:rPr lang="ar-SA" sz="2400" dirty="0" smtClean="0"/>
              <a:t>تؤدى الحركات في نسق منتظم ومترابط بشكل انسيابي أي بدون توقف </a:t>
            </a:r>
            <a:r>
              <a:rPr lang="ar-SA" sz="2400" dirty="0" err="1" smtClean="0"/>
              <a:t>او</a:t>
            </a:r>
            <a:r>
              <a:rPr lang="ar-SA" sz="2400" dirty="0" smtClean="0"/>
              <a:t> توقف </a:t>
            </a:r>
            <a:r>
              <a:rPr lang="ar-SA" sz="2400" dirty="0" err="1" smtClean="0"/>
              <a:t>لايزيد</a:t>
            </a:r>
            <a:r>
              <a:rPr lang="ar-SA" sz="2400" dirty="0" smtClean="0"/>
              <a:t> عن 2ثا</a:t>
            </a:r>
            <a:endParaRPr lang="en-US" sz="2400" dirty="0" smtClean="0"/>
          </a:p>
          <a:p>
            <a:pPr lvl="0" algn="r">
              <a:buFont typeface="Arial" pitchFamily="34" charset="0"/>
              <a:buChar char="•"/>
            </a:pPr>
            <a:r>
              <a:rPr lang="ar-SA" sz="2400" dirty="0" smtClean="0"/>
              <a:t>يشمل التمرين على </a:t>
            </a:r>
            <a:r>
              <a:rPr lang="ar-SA" sz="2400" dirty="0" err="1" smtClean="0"/>
              <a:t>ايقاعات</a:t>
            </a:r>
            <a:r>
              <a:rPr lang="ar-SA" sz="2400" dirty="0" smtClean="0"/>
              <a:t> مختلفة بين </a:t>
            </a:r>
            <a:r>
              <a:rPr lang="ar-SA" sz="2400" dirty="0" err="1" smtClean="0"/>
              <a:t>الايقاع</a:t>
            </a:r>
            <a:r>
              <a:rPr lang="ar-SA" sz="2400" dirty="0" smtClean="0"/>
              <a:t> السريع والبطيء</a:t>
            </a:r>
            <a:endParaRPr lang="en-US" sz="2400" dirty="0" smtClean="0"/>
          </a:p>
          <a:p>
            <a:pPr lvl="0" algn="r">
              <a:buFont typeface="Arial" pitchFamily="34" charset="0"/>
              <a:buChar char="•"/>
            </a:pPr>
            <a:r>
              <a:rPr lang="ar-SA" sz="2400" dirty="0" err="1" smtClean="0"/>
              <a:t>تشبة</a:t>
            </a:r>
            <a:r>
              <a:rPr lang="ar-SA" sz="2400" dirty="0" smtClean="0"/>
              <a:t> الحركات على هذا الجهاز الحركات على جهاز الحركات </a:t>
            </a:r>
            <a:r>
              <a:rPr lang="ar-SA" sz="2400" dirty="0" err="1" smtClean="0"/>
              <a:t>الارضية</a:t>
            </a:r>
            <a:endParaRPr lang="en-US" sz="2400" dirty="0" smtClean="0"/>
          </a:p>
          <a:p>
            <a:pPr lvl="0" algn="r">
              <a:buFont typeface="Arial" pitchFamily="34" charset="0"/>
              <a:buChar char="•"/>
            </a:pPr>
            <a:r>
              <a:rPr lang="ar-SA" sz="2400" dirty="0" smtClean="0"/>
              <a:t>يعتمد على عنصر المرونة والاتزان </a:t>
            </a:r>
            <a:endParaRPr lang="en-US" sz="2400" dirty="0" smtClean="0"/>
          </a:p>
          <a:p>
            <a:pPr lvl="0" algn="r">
              <a:buFont typeface="Arial" pitchFamily="34" charset="0"/>
              <a:buChar char="•"/>
            </a:pPr>
            <a:r>
              <a:rPr lang="ar-SA" sz="2400" dirty="0" smtClean="0"/>
              <a:t>يتطلب </a:t>
            </a:r>
            <a:r>
              <a:rPr lang="ar-SA" sz="2400" dirty="0" err="1" smtClean="0"/>
              <a:t>ان</a:t>
            </a:r>
            <a:r>
              <a:rPr lang="ar-SA" sz="2400" dirty="0" smtClean="0"/>
              <a:t> تتحكم </a:t>
            </a:r>
            <a:r>
              <a:rPr lang="ar-SA" sz="2400" dirty="0" err="1" smtClean="0"/>
              <a:t>الللاعبة</a:t>
            </a:r>
            <a:r>
              <a:rPr lang="ar-SA" sz="2400" dirty="0" smtClean="0"/>
              <a:t> بدرجة كبيرة في </a:t>
            </a:r>
            <a:r>
              <a:rPr lang="ar-SA" sz="2400" dirty="0" err="1" smtClean="0"/>
              <a:t>اعضاء</a:t>
            </a:r>
            <a:r>
              <a:rPr lang="ar-SA" sz="2400" dirty="0" smtClean="0"/>
              <a:t> جسمها وتلتزم بالهدوء</a:t>
            </a:r>
            <a:endParaRPr lang="en-US" sz="24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71604" y="500042"/>
            <a:ext cx="5643602" cy="571503"/>
          </a:xfrm>
        </p:spPr>
        <p:txBody>
          <a:bodyPr>
            <a:normAutofit fontScale="90000"/>
          </a:bodyPr>
          <a:lstStyle/>
          <a:p>
            <a:r>
              <a:rPr lang="ar-SA" sz="2800" b="1" dirty="0" smtClean="0"/>
              <a:t>المواصفات القانونية لجهاز عارضة التوازن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>
            <a:normAutofit fontScale="92500" lnSpcReduction="10000"/>
          </a:bodyPr>
          <a:lstStyle/>
          <a:p>
            <a:pPr algn="r">
              <a:buFont typeface="Arial" pitchFamily="34" charset="0"/>
              <a:buChar char="•"/>
            </a:pPr>
            <a:r>
              <a:rPr lang="ar-SA" sz="3000" dirty="0" smtClean="0">
                <a:solidFill>
                  <a:schemeClr val="tx1"/>
                </a:solidFill>
              </a:rPr>
              <a:t>الطول 5م </a:t>
            </a:r>
            <a:endParaRPr lang="en-US" sz="3000" dirty="0" smtClean="0">
              <a:solidFill>
                <a:schemeClr val="tx1"/>
              </a:solidFill>
            </a:endParaRPr>
          </a:p>
          <a:p>
            <a:pPr algn="r">
              <a:buFont typeface="Arial" pitchFamily="34" charset="0"/>
              <a:buChar char="•"/>
            </a:pPr>
            <a:r>
              <a:rPr lang="ar-SA" sz="3000" dirty="0" smtClean="0">
                <a:solidFill>
                  <a:schemeClr val="tx1"/>
                </a:solidFill>
              </a:rPr>
              <a:t>عرض العارضة من </a:t>
            </a:r>
            <a:r>
              <a:rPr lang="ar-SA" sz="3000" dirty="0" err="1" smtClean="0">
                <a:solidFill>
                  <a:schemeClr val="tx1"/>
                </a:solidFill>
              </a:rPr>
              <a:t>الاعلى</a:t>
            </a:r>
            <a:r>
              <a:rPr lang="ar-SA" sz="3000" dirty="0" smtClean="0">
                <a:solidFill>
                  <a:schemeClr val="tx1"/>
                </a:solidFill>
              </a:rPr>
              <a:t> 10سم</a:t>
            </a:r>
            <a:endParaRPr lang="en-US" sz="3000" dirty="0" smtClean="0">
              <a:solidFill>
                <a:schemeClr val="tx1"/>
              </a:solidFill>
            </a:endParaRPr>
          </a:p>
          <a:p>
            <a:pPr algn="r">
              <a:buFont typeface="Arial" pitchFamily="34" charset="0"/>
              <a:buChar char="•"/>
            </a:pPr>
            <a:r>
              <a:rPr lang="ar-SA" sz="3000" dirty="0" smtClean="0">
                <a:solidFill>
                  <a:schemeClr val="tx1"/>
                </a:solidFill>
              </a:rPr>
              <a:t>عرض العارضة من الوسط 13سم</a:t>
            </a:r>
            <a:endParaRPr lang="en-US" sz="3000" dirty="0" smtClean="0">
              <a:solidFill>
                <a:schemeClr val="tx1"/>
              </a:solidFill>
            </a:endParaRPr>
          </a:p>
          <a:p>
            <a:pPr algn="r">
              <a:buFont typeface="Arial" pitchFamily="34" charset="0"/>
              <a:buChar char="•"/>
            </a:pPr>
            <a:r>
              <a:rPr lang="ar-SA" sz="3000" dirty="0" smtClean="0">
                <a:solidFill>
                  <a:schemeClr val="tx1"/>
                </a:solidFill>
              </a:rPr>
              <a:t>ارتفاع سمك العارضة 16سم الارتفاع عن </a:t>
            </a:r>
            <a:r>
              <a:rPr lang="ar-SA" sz="3000" dirty="0" err="1" smtClean="0">
                <a:solidFill>
                  <a:schemeClr val="tx1"/>
                </a:solidFill>
              </a:rPr>
              <a:t>الارض</a:t>
            </a:r>
            <a:r>
              <a:rPr lang="ar-SA" sz="3000" dirty="0" smtClean="0">
                <a:solidFill>
                  <a:schemeClr val="tx1"/>
                </a:solidFill>
              </a:rPr>
              <a:t> 120سم ويمكن تعديل الارتفاع 90-140سم</a:t>
            </a:r>
            <a:endParaRPr lang="en-US" sz="3000" dirty="0" smtClean="0">
              <a:solidFill>
                <a:schemeClr val="tx1"/>
              </a:solidFill>
            </a:endParaRPr>
          </a:p>
          <a:p>
            <a:pPr algn="r">
              <a:buFont typeface="Arial" pitchFamily="34" charset="0"/>
              <a:buChar char="•"/>
            </a:pPr>
            <a:r>
              <a:rPr lang="ar-SA" sz="3000" dirty="0" smtClean="0">
                <a:solidFill>
                  <a:schemeClr val="tx1"/>
                </a:solidFill>
              </a:rPr>
              <a:t>المسافة بين الحامل لطرف العارضة 40سم </a:t>
            </a:r>
            <a:endParaRPr lang="en-US" sz="3000" dirty="0" smtClean="0">
              <a:solidFill>
                <a:schemeClr val="tx1"/>
              </a:solidFill>
            </a:endParaRPr>
          </a:p>
          <a:p>
            <a:pPr algn="r">
              <a:buFont typeface="Arial" pitchFamily="34" charset="0"/>
              <a:buChar char="•"/>
            </a:pPr>
            <a:r>
              <a:rPr lang="ar-SA" sz="3000" dirty="0" smtClean="0">
                <a:solidFill>
                  <a:schemeClr val="tx1"/>
                </a:solidFill>
              </a:rPr>
              <a:t>تصنع العارضة من الخشب طولا وعرضا حتى </a:t>
            </a:r>
            <a:r>
              <a:rPr lang="ar-SA" sz="3000" dirty="0" err="1" smtClean="0">
                <a:solidFill>
                  <a:schemeClr val="tx1"/>
                </a:solidFill>
              </a:rPr>
              <a:t>لاتسمح</a:t>
            </a:r>
            <a:r>
              <a:rPr lang="ar-SA" sz="3000" dirty="0" smtClean="0">
                <a:solidFill>
                  <a:schemeClr val="tx1"/>
                </a:solidFill>
              </a:rPr>
              <a:t> بالذبذبة ويصعب كسرها </a:t>
            </a:r>
            <a:endParaRPr lang="en-US" sz="3000" dirty="0" smtClean="0">
              <a:solidFill>
                <a:schemeClr val="tx1"/>
              </a:solidFill>
            </a:endParaRPr>
          </a:p>
          <a:p>
            <a:pPr algn="r">
              <a:buFont typeface="Arial" pitchFamily="34" charset="0"/>
              <a:buChar char="•"/>
            </a:pPr>
            <a:r>
              <a:rPr lang="ar-SA" sz="3000" dirty="0" smtClean="0">
                <a:solidFill>
                  <a:schemeClr val="tx1"/>
                </a:solidFill>
              </a:rPr>
              <a:t>سطح العارضة مستقيم من </a:t>
            </a:r>
            <a:r>
              <a:rPr lang="ar-SA" sz="3000" dirty="0" err="1" smtClean="0">
                <a:solidFill>
                  <a:schemeClr val="tx1"/>
                </a:solidFill>
              </a:rPr>
              <a:t>الاعلى</a:t>
            </a:r>
            <a:r>
              <a:rPr lang="ar-SA" sz="3000" dirty="0" smtClean="0">
                <a:solidFill>
                  <a:schemeClr val="tx1"/>
                </a:solidFill>
              </a:rPr>
              <a:t> </a:t>
            </a:r>
            <a:r>
              <a:rPr lang="ar-SA" sz="3000" dirty="0" err="1" smtClean="0">
                <a:solidFill>
                  <a:schemeClr val="tx1"/>
                </a:solidFill>
              </a:rPr>
              <a:t>وبيضوي</a:t>
            </a:r>
            <a:r>
              <a:rPr lang="ar-SA" sz="3000" dirty="0" smtClean="0">
                <a:solidFill>
                  <a:schemeClr val="tx1"/>
                </a:solidFill>
              </a:rPr>
              <a:t> من الجانبين ومغطاة بطبقة من اللباد وملمسها </a:t>
            </a:r>
            <a:r>
              <a:rPr lang="ar-SA" sz="3000" dirty="0" err="1" smtClean="0">
                <a:solidFill>
                  <a:schemeClr val="tx1"/>
                </a:solidFill>
              </a:rPr>
              <a:t>املس</a:t>
            </a:r>
            <a:r>
              <a:rPr lang="ar-SA" sz="3000" dirty="0" smtClean="0">
                <a:solidFill>
                  <a:schemeClr val="tx1"/>
                </a:solidFill>
              </a:rPr>
              <a:t>.</a:t>
            </a:r>
            <a:endParaRPr lang="en-US" sz="3000" dirty="0" smtClean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524</Words>
  <PresentationFormat>عرض على الشاشة (3:4)‏</PresentationFormat>
  <Paragraphs>42</Paragraphs>
  <Slides>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تاريخ الجمناستك  </vt:lpstr>
      <vt:lpstr>القيم التربوية للجمباز  </vt:lpstr>
      <vt:lpstr>انواع الجمباز </vt:lpstr>
      <vt:lpstr>جهاز عارضة التوازن</vt:lpstr>
      <vt:lpstr>المواصفات القانونية لجهاز عارضة التوازن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جمناستك اجهزة بنين</dc:title>
  <dc:creator>jazera</dc:creator>
  <cp:lastModifiedBy>jazera</cp:lastModifiedBy>
  <cp:revision>11</cp:revision>
  <dcterms:created xsi:type="dcterms:W3CDTF">2019-01-05T21:21:01Z</dcterms:created>
  <dcterms:modified xsi:type="dcterms:W3CDTF">2019-01-05T22:15:30Z</dcterms:modified>
</cp:coreProperties>
</file>