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1104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A8C3A6-5DA2-4FDF-A1DA-41FD8EF10FDE}" type="doc">
      <dgm:prSet loTypeId="urn:microsoft.com/office/officeart/2005/8/layout/cycle5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pPr rtl="1"/>
          <a:endParaRPr lang="ar-IQ"/>
        </a:p>
      </dgm:t>
    </dgm:pt>
    <dgm:pt modelId="{EFD47629-6E25-4230-A213-F30A2D078A47}">
      <dgm:prSet phldrT="[Text]"/>
      <dgm:spPr/>
      <dgm:t>
        <a:bodyPr/>
        <a:lstStyle/>
        <a:p>
          <a:pPr rtl="1"/>
          <a:r>
            <a:rPr lang="ar-IQ" b="1" cap="none" dirty="0" smtClean="0">
              <a:ln w="50800"/>
              <a:solidFill>
                <a:schemeClr val="bg1"/>
              </a:solidFill>
              <a:effectLst/>
              <a:latin typeface="Calibri"/>
              <a:ea typeface="Calibri"/>
              <a:cs typeface="Arial"/>
            </a:rPr>
            <a:t>مرحلة اختيار سلوكيات جديدة </a:t>
          </a:r>
          <a:endParaRPr lang="ar-IQ" b="1" dirty="0">
            <a:solidFill>
              <a:schemeClr val="bg1"/>
            </a:solidFill>
          </a:endParaRPr>
        </a:p>
      </dgm:t>
    </dgm:pt>
    <dgm:pt modelId="{A6B64B8A-F86B-4DD8-ADF2-279B825C2A63}" type="parTrans" cxnId="{05DB3422-FC93-4DDB-8910-A9FFAB3CB8DD}">
      <dgm:prSet/>
      <dgm:spPr/>
      <dgm:t>
        <a:bodyPr/>
        <a:lstStyle/>
        <a:p>
          <a:pPr rtl="1"/>
          <a:endParaRPr lang="ar-IQ">
            <a:solidFill>
              <a:srgbClr val="002060"/>
            </a:solidFill>
          </a:endParaRPr>
        </a:p>
      </dgm:t>
    </dgm:pt>
    <dgm:pt modelId="{EAD04F49-15F1-43E6-A24D-C57BD26F4054}" type="sibTrans" cxnId="{05DB3422-FC93-4DDB-8910-A9FFAB3CB8DD}">
      <dgm:prSet/>
      <dgm:spPr/>
      <dgm:t>
        <a:bodyPr/>
        <a:lstStyle/>
        <a:p>
          <a:pPr rtl="1"/>
          <a:endParaRPr lang="ar-IQ">
            <a:solidFill>
              <a:srgbClr val="002060"/>
            </a:solidFill>
          </a:endParaRPr>
        </a:p>
      </dgm:t>
    </dgm:pt>
    <dgm:pt modelId="{9A81286B-15E8-4733-95C5-EBBCC5854156}">
      <dgm:prSet phldrT="[Text]"/>
      <dgm:spPr/>
      <dgm:t>
        <a:bodyPr/>
        <a:lstStyle/>
        <a:p>
          <a:pPr rtl="1"/>
          <a:r>
            <a:rPr lang="ar-IQ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مرحلة احراز ادلة على نتائج السلوك </a:t>
          </a:r>
          <a:endParaRPr lang="ar-IQ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E36DA0-3550-4481-B3A3-2CCCC95CAAB7}" type="parTrans" cxnId="{28EC71AC-B9FA-4073-9920-A53C35194B6F}">
      <dgm:prSet/>
      <dgm:spPr/>
      <dgm:t>
        <a:bodyPr/>
        <a:lstStyle/>
        <a:p>
          <a:pPr rtl="1"/>
          <a:endParaRPr lang="ar-IQ">
            <a:solidFill>
              <a:srgbClr val="002060"/>
            </a:solidFill>
          </a:endParaRPr>
        </a:p>
      </dgm:t>
    </dgm:pt>
    <dgm:pt modelId="{21F54F6A-490A-481D-95AB-6423887BBFB3}" type="sibTrans" cxnId="{28EC71AC-B9FA-4073-9920-A53C35194B6F}">
      <dgm:prSet/>
      <dgm:spPr/>
      <dgm:t>
        <a:bodyPr/>
        <a:lstStyle/>
        <a:p>
          <a:pPr rtl="1"/>
          <a:endParaRPr lang="ar-IQ">
            <a:solidFill>
              <a:srgbClr val="002060"/>
            </a:solidFill>
          </a:endParaRPr>
        </a:p>
      </dgm:t>
    </dgm:pt>
    <dgm:pt modelId="{CC471502-611B-4C04-A5B0-978FB2AF624B}">
      <dgm:prSet phldrT="[Text]"/>
      <dgm:spPr/>
      <dgm:t>
        <a:bodyPr/>
        <a:lstStyle/>
        <a:p>
          <a:pPr rtl="1"/>
          <a:r>
            <a:rPr lang="ar-IQ" b="1" cap="none" dirty="0" smtClean="0">
              <a:ln w="50800"/>
              <a:solidFill>
                <a:schemeClr val="bg1"/>
              </a:solidFill>
              <a:effectLst/>
              <a:latin typeface="Calibri"/>
              <a:ea typeface="Calibri"/>
              <a:cs typeface="Arial"/>
            </a:rPr>
            <a:t>مرحلة ممارسة السلوكيات الجديدة </a:t>
          </a:r>
          <a:endParaRPr lang="ar-IQ" b="1" dirty="0">
            <a:solidFill>
              <a:schemeClr val="bg1"/>
            </a:solidFill>
          </a:endParaRPr>
        </a:p>
      </dgm:t>
    </dgm:pt>
    <dgm:pt modelId="{718CE067-79D4-47B1-B006-90CDA1BFCFE8}" type="parTrans" cxnId="{0CE6D5E1-9598-45AA-BC77-5AAB733732A4}">
      <dgm:prSet/>
      <dgm:spPr/>
      <dgm:t>
        <a:bodyPr/>
        <a:lstStyle/>
        <a:p>
          <a:pPr rtl="1"/>
          <a:endParaRPr lang="ar-IQ">
            <a:solidFill>
              <a:srgbClr val="002060"/>
            </a:solidFill>
          </a:endParaRPr>
        </a:p>
      </dgm:t>
    </dgm:pt>
    <dgm:pt modelId="{0588D274-C046-43F5-95A9-D8CC4EFBDE26}" type="sibTrans" cxnId="{0CE6D5E1-9598-45AA-BC77-5AAB733732A4}">
      <dgm:prSet/>
      <dgm:spPr/>
      <dgm:t>
        <a:bodyPr/>
        <a:lstStyle/>
        <a:p>
          <a:pPr rtl="1"/>
          <a:endParaRPr lang="ar-IQ">
            <a:solidFill>
              <a:srgbClr val="002060"/>
            </a:solidFill>
          </a:endParaRPr>
        </a:p>
      </dgm:t>
    </dgm:pt>
    <dgm:pt modelId="{F7E708A8-33AD-4A58-BE80-1579324991CC}">
      <dgm:prSet phldrT="[Text]"/>
      <dgm:spPr/>
      <dgm:t>
        <a:bodyPr/>
        <a:lstStyle/>
        <a:p>
          <a:pPr rtl="1"/>
          <a:r>
            <a:rPr lang="ar-IQ" b="1" cap="none" dirty="0" smtClean="0">
              <a:ln w="50800"/>
              <a:solidFill>
                <a:schemeClr val="bg1"/>
              </a:solidFill>
              <a:effectLst/>
              <a:latin typeface="Calibri"/>
              <a:ea typeface="Calibri"/>
              <a:cs typeface="Arial"/>
            </a:rPr>
            <a:t>مرحلة عدم الرضا </a:t>
          </a:r>
          <a:endParaRPr lang="ar-IQ" b="1" dirty="0">
            <a:solidFill>
              <a:schemeClr val="bg1"/>
            </a:solidFill>
          </a:endParaRPr>
        </a:p>
      </dgm:t>
    </dgm:pt>
    <dgm:pt modelId="{3B95DAE1-0E61-4BB7-AC54-1DD99E7B2F57}" type="sibTrans" cxnId="{2A6AD493-AC6D-4262-BA75-F0BEE08B9636}">
      <dgm:prSet/>
      <dgm:spPr/>
      <dgm:t>
        <a:bodyPr/>
        <a:lstStyle/>
        <a:p>
          <a:pPr rtl="1"/>
          <a:endParaRPr lang="ar-IQ">
            <a:solidFill>
              <a:srgbClr val="002060"/>
            </a:solidFill>
          </a:endParaRPr>
        </a:p>
      </dgm:t>
    </dgm:pt>
    <dgm:pt modelId="{7AE88642-47EC-4780-978E-01E9451BAAED}" type="parTrans" cxnId="{2A6AD493-AC6D-4262-BA75-F0BEE08B9636}">
      <dgm:prSet/>
      <dgm:spPr/>
      <dgm:t>
        <a:bodyPr/>
        <a:lstStyle/>
        <a:p>
          <a:pPr rtl="1"/>
          <a:endParaRPr lang="ar-IQ">
            <a:solidFill>
              <a:srgbClr val="002060"/>
            </a:solidFill>
          </a:endParaRPr>
        </a:p>
      </dgm:t>
    </dgm:pt>
    <dgm:pt modelId="{5FC7BDDF-F767-4E4F-BC4E-C6EDA08A5B17}">
      <dgm:prSet phldrT="[Text]"/>
      <dgm:spPr/>
      <dgm:t>
        <a:bodyPr/>
        <a:lstStyle/>
        <a:p>
          <a:pPr rtl="1"/>
          <a:r>
            <a:rPr lang="ar-IQ" b="1" cap="none" dirty="0" smtClean="0">
              <a:ln w="50800"/>
              <a:solidFill>
                <a:schemeClr val="bg1"/>
              </a:solidFill>
              <a:effectLst/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 </a:t>
          </a:r>
          <a:r>
            <a:rPr lang="ar-IQ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مجابهة مشكلات جديدة </a:t>
          </a:r>
          <a:endParaRPr lang="ar-IQ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7D34DF-36B9-498F-9098-AF1D67BE9C9C}" type="sibTrans" cxnId="{9E23AD7A-323A-4A6A-A326-DDF0361AF968}">
      <dgm:prSet/>
      <dgm:spPr/>
      <dgm:t>
        <a:bodyPr/>
        <a:lstStyle/>
        <a:p>
          <a:pPr rtl="1"/>
          <a:endParaRPr lang="ar-IQ">
            <a:solidFill>
              <a:srgbClr val="002060"/>
            </a:solidFill>
          </a:endParaRPr>
        </a:p>
      </dgm:t>
    </dgm:pt>
    <dgm:pt modelId="{175E6508-A1A3-48DC-9549-E2730739D1FA}" type="parTrans" cxnId="{9E23AD7A-323A-4A6A-A326-DDF0361AF968}">
      <dgm:prSet/>
      <dgm:spPr/>
      <dgm:t>
        <a:bodyPr/>
        <a:lstStyle/>
        <a:p>
          <a:pPr rtl="1"/>
          <a:endParaRPr lang="ar-IQ">
            <a:solidFill>
              <a:srgbClr val="002060"/>
            </a:solidFill>
          </a:endParaRPr>
        </a:p>
      </dgm:t>
    </dgm:pt>
    <dgm:pt modelId="{3326BB5C-EB15-4F7E-B277-062E240C2D56}">
      <dgm:prSet phldrT="[Text]"/>
      <dgm:spPr/>
      <dgm:t>
        <a:bodyPr/>
        <a:lstStyle/>
        <a:p>
          <a:pPr rtl="1"/>
          <a:r>
            <a:rPr lang="ar-IQ" b="1" cap="none" dirty="0" smtClean="0">
              <a:ln w="50800"/>
              <a:solidFill>
                <a:schemeClr val="bg1"/>
              </a:solidFill>
              <a:effectLst/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 </a:t>
          </a:r>
          <a:r>
            <a:rPr lang="ar-IQ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مرحلة التعميم والتطبيق والتكامل </a:t>
          </a:r>
          <a:endParaRPr lang="ar-IQ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E97A21-1555-4FFE-82C9-8E466998FECF}" type="sibTrans" cxnId="{8463AEB6-2F2D-4164-BFDD-DABBD80A4150}">
      <dgm:prSet/>
      <dgm:spPr/>
      <dgm:t>
        <a:bodyPr/>
        <a:lstStyle/>
        <a:p>
          <a:pPr rtl="1"/>
          <a:endParaRPr lang="ar-IQ">
            <a:solidFill>
              <a:srgbClr val="002060"/>
            </a:solidFill>
          </a:endParaRPr>
        </a:p>
      </dgm:t>
    </dgm:pt>
    <dgm:pt modelId="{6C0E815E-3EA0-486C-A419-0531CB74AFB8}" type="parTrans" cxnId="{8463AEB6-2F2D-4164-BFDD-DABBD80A4150}">
      <dgm:prSet/>
      <dgm:spPr/>
      <dgm:t>
        <a:bodyPr/>
        <a:lstStyle/>
        <a:p>
          <a:pPr rtl="1"/>
          <a:endParaRPr lang="ar-IQ">
            <a:solidFill>
              <a:srgbClr val="002060"/>
            </a:solidFill>
          </a:endParaRPr>
        </a:p>
      </dgm:t>
    </dgm:pt>
    <dgm:pt modelId="{39C57932-7845-4A5A-9D02-070DD80FA752}" type="pres">
      <dgm:prSet presAssocID="{50A8C3A6-5DA2-4FDF-A1DA-41FD8EF10FDE}" presName="cycle" presStyleCnt="0">
        <dgm:presLayoutVars>
          <dgm:dir val="rev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F1B5DD00-7528-44C7-BDA5-78EEA525BE0A}" type="pres">
      <dgm:prSet presAssocID="{EFD47629-6E25-4230-A213-F30A2D078A4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072F60F6-9B23-4DDF-85FF-759616097271}" type="pres">
      <dgm:prSet presAssocID="{EFD47629-6E25-4230-A213-F30A2D078A47}" presName="spNode" presStyleCnt="0"/>
      <dgm:spPr/>
    </dgm:pt>
    <dgm:pt modelId="{79D549F0-70A0-40A4-A018-CB46497DC1AE}" type="pres">
      <dgm:prSet presAssocID="{EAD04F49-15F1-43E6-A24D-C57BD26F4054}" presName="sibTrans" presStyleLbl="sibTrans1D1" presStyleIdx="0" presStyleCnt="6"/>
      <dgm:spPr/>
      <dgm:t>
        <a:bodyPr/>
        <a:lstStyle/>
        <a:p>
          <a:pPr rtl="1"/>
          <a:endParaRPr lang="ar-IQ"/>
        </a:p>
      </dgm:t>
    </dgm:pt>
    <dgm:pt modelId="{5F0B78A2-B2DB-4B16-9AF6-6D918FF9BEE0}" type="pres">
      <dgm:prSet presAssocID="{CC471502-611B-4C04-A5B0-978FB2AF624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C1768A3-D346-453F-9320-64E6AC3C48A4}" type="pres">
      <dgm:prSet presAssocID="{CC471502-611B-4C04-A5B0-978FB2AF624B}" presName="spNode" presStyleCnt="0"/>
      <dgm:spPr/>
    </dgm:pt>
    <dgm:pt modelId="{17932077-0398-43D8-8F71-A066F0868812}" type="pres">
      <dgm:prSet presAssocID="{0588D274-C046-43F5-95A9-D8CC4EFBDE26}" presName="sibTrans" presStyleLbl="sibTrans1D1" presStyleIdx="1" presStyleCnt="6"/>
      <dgm:spPr/>
      <dgm:t>
        <a:bodyPr/>
        <a:lstStyle/>
        <a:p>
          <a:pPr rtl="1"/>
          <a:endParaRPr lang="ar-IQ"/>
        </a:p>
      </dgm:t>
    </dgm:pt>
    <dgm:pt modelId="{E905D87F-2644-4C80-A933-533D2A638630}" type="pres">
      <dgm:prSet presAssocID="{9A81286B-15E8-4733-95C5-EBBCC585415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D09CDDD1-7BFB-4790-AC2C-E5B81FA16136}" type="pres">
      <dgm:prSet presAssocID="{9A81286B-15E8-4733-95C5-EBBCC5854156}" presName="spNode" presStyleCnt="0"/>
      <dgm:spPr/>
    </dgm:pt>
    <dgm:pt modelId="{0126EAF6-CCB4-4438-812C-0545D55A9FE3}" type="pres">
      <dgm:prSet presAssocID="{21F54F6A-490A-481D-95AB-6423887BBFB3}" presName="sibTrans" presStyleLbl="sibTrans1D1" presStyleIdx="2" presStyleCnt="6"/>
      <dgm:spPr/>
      <dgm:t>
        <a:bodyPr/>
        <a:lstStyle/>
        <a:p>
          <a:pPr rtl="1"/>
          <a:endParaRPr lang="ar-IQ"/>
        </a:p>
      </dgm:t>
    </dgm:pt>
    <dgm:pt modelId="{9E89365A-303B-4179-A874-D98108705FFC}" type="pres">
      <dgm:prSet presAssocID="{3326BB5C-EB15-4F7E-B277-062E240C2D5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E76013A9-82EA-4841-9D4F-8E4E77AE738A}" type="pres">
      <dgm:prSet presAssocID="{3326BB5C-EB15-4F7E-B277-062E240C2D56}" presName="spNode" presStyleCnt="0"/>
      <dgm:spPr/>
    </dgm:pt>
    <dgm:pt modelId="{1AE196C3-C884-4279-ACD2-90CA6586D776}" type="pres">
      <dgm:prSet presAssocID="{16E97A21-1555-4FFE-82C9-8E466998FECF}" presName="sibTrans" presStyleLbl="sibTrans1D1" presStyleIdx="3" presStyleCnt="6"/>
      <dgm:spPr/>
      <dgm:t>
        <a:bodyPr/>
        <a:lstStyle/>
        <a:p>
          <a:pPr rtl="1"/>
          <a:endParaRPr lang="ar-IQ"/>
        </a:p>
      </dgm:t>
    </dgm:pt>
    <dgm:pt modelId="{EFD49A29-09C6-47C8-9870-22F76A177B85}" type="pres">
      <dgm:prSet presAssocID="{5FC7BDDF-F767-4E4F-BC4E-C6EDA08A5B1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05BCB56-8E64-4988-A744-8221B5DEF34D}" type="pres">
      <dgm:prSet presAssocID="{5FC7BDDF-F767-4E4F-BC4E-C6EDA08A5B17}" presName="spNode" presStyleCnt="0"/>
      <dgm:spPr/>
    </dgm:pt>
    <dgm:pt modelId="{F91718AD-023D-477B-BFB4-B9169969ABE4}" type="pres">
      <dgm:prSet presAssocID="{157D34DF-36B9-498F-9098-AF1D67BE9C9C}" presName="sibTrans" presStyleLbl="sibTrans1D1" presStyleIdx="4" presStyleCnt="6"/>
      <dgm:spPr/>
      <dgm:t>
        <a:bodyPr/>
        <a:lstStyle/>
        <a:p>
          <a:pPr rtl="1"/>
          <a:endParaRPr lang="ar-IQ"/>
        </a:p>
      </dgm:t>
    </dgm:pt>
    <dgm:pt modelId="{EFB7A1C8-F2D7-49DA-8B1E-58D06B637007}" type="pres">
      <dgm:prSet presAssocID="{F7E708A8-33AD-4A58-BE80-1579324991CC}" presName="node" presStyleLbl="node1" presStyleIdx="5" presStyleCnt="6" custRadScaleRad="102784" custRadScaleInc="5132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991EFF3-D8FF-4D10-9AF8-61B612D5FFC6}" type="pres">
      <dgm:prSet presAssocID="{F7E708A8-33AD-4A58-BE80-1579324991CC}" presName="spNode" presStyleCnt="0"/>
      <dgm:spPr/>
    </dgm:pt>
    <dgm:pt modelId="{18BC6CD9-9639-48BF-8C3B-841C6AB1DA98}" type="pres">
      <dgm:prSet presAssocID="{3B95DAE1-0E61-4BB7-AC54-1DD99E7B2F57}" presName="sibTrans" presStyleLbl="sibTrans1D1" presStyleIdx="5" presStyleCnt="6"/>
      <dgm:spPr/>
      <dgm:t>
        <a:bodyPr/>
        <a:lstStyle/>
        <a:p>
          <a:pPr rtl="1"/>
          <a:endParaRPr lang="ar-IQ"/>
        </a:p>
      </dgm:t>
    </dgm:pt>
  </dgm:ptLst>
  <dgm:cxnLst>
    <dgm:cxn modelId="{A3508891-0AF2-4A7F-87F7-6A65AD0BEA82}" type="presOf" srcId="{157D34DF-36B9-498F-9098-AF1D67BE9C9C}" destId="{F91718AD-023D-477B-BFB4-B9169969ABE4}" srcOrd="0" destOrd="0" presId="urn:microsoft.com/office/officeart/2005/8/layout/cycle5"/>
    <dgm:cxn modelId="{28EC71AC-B9FA-4073-9920-A53C35194B6F}" srcId="{50A8C3A6-5DA2-4FDF-A1DA-41FD8EF10FDE}" destId="{9A81286B-15E8-4733-95C5-EBBCC5854156}" srcOrd="2" destOrd="0" parTransId="{69E36DA0-3550-4481-B3A3-2CCCC95CAAB7}" sibTransId="{21F54F6A-490A-481D-95AB-6423887BBFB3}"/>
    <dgm:cxn modelId="{5996F083-4A35-489A-8203-904D69634436}" type="presOf" srcId="{CC471502-611B-4C04-A5B0-978FB2AF624B}" destId="{5F0B78A2-B2DB-4B16-9AF6-6D918FF9BEE0}" srcOrd="0" destOrd="0" presId="urn:microsoft.com/office/officeart/2005/8/layout/cycle5"/>
    <dgm:cxn modelId="{B813E618-0E0B-4C8E-A78D-292A8E82D8C8}" type="presOf" srcId="{16E97A21-1555-4FFE-82C9-8E466998FECF}" destId="{1AE196C3-C884-4279-ACD2-90CA6586D776}" srcOrd="0" destOrd="0" presId="urn:microsoft.com/office/officeart/2005/8/layout/cycle5"/>
    <dgm:cxn modelId="{E93AD083-A83E-4BE8-90A8-E50B78FBD5C5}" type="presOf" srcId="{EAD04F49-15F1-43E6-A24D-C57BD26F4054}" destId="{79D549F0-70A0-40A4-A018-CB46497DC1AE}" srcOrd="0" destOrd="0" presId="urn:microsoft.com/office/officeart/2005/8/layout/cycle5"/>
    <dgm:cxn modelId="{9EF2AB64-B6FE-483E-A188-5C860818451E}" type="presOf" srcId="{3B95DAE1-0E61-4BB7-AC54-1DD99E7B2F57}" destId="{18BC6CD9-9639-48BF-8C3B-841C6AB1DA98}" srcOrd="0" destOrd="0" presId="urn:microsoft.com/office/officeart/2005/8/layout/cycle5"/>
    <dgm:cxn modelId="{0CE6D5E1-9598-45AA-BC77-5AAB733732A4}" srcId="{50A8C3A6-5DA2-4FDF-A1DA-41FD8EF10FDE}" destId="{CC471502-611B-4C04-A5B0-978FB2AF624B}" srcOrd="1" destOrd="0" parTransId="{718CE067-79D4-47B1-B006-90CDA1BFCFE8}" sibTransId="{0588D274-C046-43F5-95A9-D8CC4EFBDE26}"/>
    <dgm:cxn modelId="{8C9694EC-3492-4AD6-A2ED-69D6A74A7E2D}" type="presOf" srcId="{21F54F6A-490A-481D-95AB-6423887BBFB3}" destId="{0126EAF6-CCB4-4438-812C-0545D55A9FE3}" srcOrd="0" destOrd="0" presId="urn:microsoft.com/office/officeart/2005/8/layout/cycle5"/>
    <dgm:cxn modelId="{2A6AD493-AC6D-4262-BA75-F0BEE08B9636}" srcId="{50A8C3A6-5DA2-4FDF-A1DA-41FD8EF10FDE}" destId="{F7E708A8-33AD-4A58-BE80-1579324991CC}" srcOrd="5" destOrd="0" parTransId="{7AE88642-47EC-4780-978E-01E9451BAAED}" sibTransId="{3B95DAE1-0E61-4BB7-AC54-1DD99E7B2F57}"/>
    <dgm:cxn modelId="{ACF1E377-40FA-44F1-9AF2-F03FF834700F}" type="presOf" srcId="{9A81286B-15E8-4733-95C5-EBBCC5854156}" destId="{E905D87F-2644-4C80-A933-533D2A638630}" srcOrd="0" destOrd="0" presId="urn:microsoft.com/office/officeart/2005/8/layout/cycle5"/>
    <dgm:cxn modelId="{9E23AD7A-323A-4A6A-A326-DDF0361AF968}" srcId="{50A8C3A6-5DA2-4FDF-A1DA-41FD8EF10FDE}" destId="{5FC7BDDF-F767-4E4F-BC4E-C6EDA08A5B17}" srcOrd="4" destOrd="0" parTransId="{175E6508-A1A3-48DC-9549-E2730739D1FA}" sibTransId="{157D34DF-36B9-498F-9098-AF1D67BE9C9C}"/>
    <dgm:cxn modelId="{518CA4BA-8149-4D4D-A721-85BECD9E9287}" type="presOf" srcId="{50A8C3A6-5DA2-4FDF-A1DA-41FD8EF10FDE}" destId="{39C57932-7845-4A5A-9D02-070DD80FA752}" srcOrd="0" destOrd="0" presId="urn:microsoft.com/office/officeart/2005/8/layout/cycle5"/>
    <dgm:cxn modelId="{EDB6F003-D373-4686-86D9-87DF89C147DE}" type="presOf" srcId="{5FC7BDDF-F767-4E4F-BC4E-C6EDA08A5B17}" destId="{EFD49A29-09C6-47C8-9870-22F76A177B85}" srcOrd="0" destOrd="0" presId="urn:microsoft.com/office/officeart/2005/8/layout/cycle5"/>
    <dgm:cxn modelId="{DE56E2F0-972D-41AE-85B8-ACD7FD4777A5}" type="presOf" srcId="{3326BB5C-EB15-4F7E-B277-062E240C2D56}" destId="{9E89365A-303B-4179-A874-D98108705FFC}" srcOrd="0" destOrd="0" presId="urn:microsoft.com/office/officeart/2005/8/layout/cycle5"/>
    <dgm:cxn modelId="{8463AEB6-2F2D-4164-BFDD-DABBD80A4150}" srcId="{50A8C3A6-5DA2-4FDF-A1DA-41FD8EF10FDE}" destId="{3326BB5C-EB15-4F7E-B277-062E240C2D56}" srcOrd="3" destOrd="0" parTransId="{6C0E815E-3EA0-486C-A419-0531CB74AFB8}" sibTransId="{16E97A21-1555-4FFE-82C9-8E466998FECF}"/>
    <dgm:cxn modelId="{66336825-EC7F-4283-A921-894A3BA5A611}" type="presOf" srcId="{EFD47629-6E25-4230-A213-F30A2D078A47}" destId="{F1B5DD00-7528-44C7-BDA5-78EEA525BE0A}" srcOrd="0" destOrd="0" presId="urn:microsoft.com/office/officeart/2005/8/layout/cycle5"/>
    <dgm:cxn modelId="{05DB3422-FC93-4DDB-8910-A9FFAB3CB8DD}" srcId="{50A8C3A6-5DA2-4FDF-A1DA-41FD8EF10FDE}" destId="{EFD47629-6E25-4230-A213-F30A2D078A47}" srcOrd="0" destOrd="0" parTransId="{A6B64B8A-F86B-4DD8-ADF2-279B825C2A63}" sibTransId="{EAD04F49-15F1-43E6-A24D-C57BD26F4054}"/>
    <dgm:cxn modelId="{826EA770-0136-4D7B-A46A-A2A2B8CC52CC}" type="presOf" srcId="{0588D274-C046-43F5-95A9-D8CC4EFBDE26}" destId="{17932077-0398-43D8-8F71-A066F0868812}" srcOrd="0" destOrd="0" presId="urn:microsoft.com/office/officeart/2005/8/layout/cycle5"/>
    <dgm:cxn modelId="{FFC46ADC-802D-4594-AFB8-E4E9864D6551}" type="presOf" srcId="{F7E708A8-33AD-4A58-BE80-1579324991CC}" destId="{EFB7A1C8-F2D7-49DA-8B1E-58D06B637007}" srcOrd="0" destOrd="0" presId="urn:microsoft.com/office/officeart/2005/8/layout/cycle5"/>
    <dgm:cxn modelId="{BC6F2A41-307D-4E90-8853-1B20280D09F2}" type="presParOf" srcId="{39C57932-7845-4A5A-9D02-070DD80FA752}" destId="{F1B5DD00-7528-44C7-BDA5-78EEA525BE0A}" srcOrd="0" destOrd="0" presId="urn:microsoft.com/office/officeart/2005/8/layout/cycle5"/>
    <dgm:cxn modelId="{3C6A5766-43E9-4713-9E5D-AEFA1AB53036}" type="presParOf" srcId="{39C57932-7845-4A5A-9D02-070DD80FA752}" destId="{072F60F6-9B23-4DDF-85FF-759616097271}" srcOrd="1" destOrd="0" presId="urn:microsoft.com/office/officeart/2005/8/layout/cycle5"/>
    <dgm:cxn modelId="{E948D304-CCC1-4660-A597-96488653B609}" type="presParOf" srcId="{39C57932-7845-4A5A-9D02-070DD80FA752}" destId="{79D549F0-70A0-40A4-A018-CB46497DC1AE}" srcOrd="2" destOrd="0" presId="urn:microsoft.com/office/officeart/2005/8/layout/cycle5"/>
    <dgm:cxn modelId="{A193C3C2-8D11-4BA2-812E-A39F641D9AE9}" type="presParOf" srcId="{39C57932-7845-4A5A-9D02-070DD80FA752}" destId="{5F0B78A2-B2DB-4B16-9AF6-6D918FF9BEE0}" srcOrd="3" destOrd="0" presId="urn:microsoft.com/office/officeart/2005/8/layout/cycle5"/>
    <dgm:cxn modelId="{A16DC15C-C032-42D2-9302-76A9A944B218}" type="presParOf" srcId="{39C57932-7845-4A5A-9D02-070DD80FA752}" destId="{9C1768A3-D346-453F-9320-64E6AC3C48A4}" srcOrd="4" destOrd="0" presId="urn:microsoft.com/office/officeart/2005/8/layout/cycle5"/>
    <dgm:cxn modelId="{F98E248B-1A66-4552-B483-98F3AD00D012}" type="presParOf" srcId="{39C57932-7845-4A5A-9D02-070DD80FA752}" destId="{17932077-0398-43D8-8F71-A066F0868812}" srcOrd="5" destOrd="0" presId="urn:microsoft.com/office/officeart/2005/8/layout/cycle5"/>
    <dgm:cxn modelId="{61C083B3-20E9-41F1-A668-8F38AAE06D00}" type="presParOf" srcId="{39C57932-7845-4A5A-9D02-070DD80FA752}" destId="{E905D87F-2644-4C80-A933-533D2A638630}" srcOrd="6" destOrd="0" presId="urn:microsoft.com/office/officeart/2005/8/layout/cycle5"/>
    <dgm:cxn modelId="{04C62614-433F-4D0D-85CC-BCF2494F327B}" type="presParOf" srcId="{39C57932-7845-4A5A-9D02-070DD80FA752}" destId="{D09CDDD1-7BFB-4790-AC2C-E5B81FA16136}" srcOrd="7" destOrd="0" presId="urn:microsoft.com/office/officeart/2005/8/layout/cycle5"/>
    <dgm:cxn modelId="{29312582-FF83-4646-B609-AEE852D3E1FA}" type="presParOf" srcId="{39C57932-7845-4A5A-9D02-070DD80FA752}" destId="{0126EAF6-CCB4-4438-812C-0545D55A9FE3}" srcOrd="8" destOrd="0" presId="urn:microsoft.com/office/officeart/2005/8/layout/cycle5"/>
    <dgm:cxn modelId="{EF04C85E-C24D-4581-AD24-A5ABBD83803F}" type="presParOf" srcId="{39C57932-7845-4A5A-9D02-070DD80FA752}" destId="{9E89365A-303B-4179-A874-D98108705FFC}" srcOrd="9" destOrd="0" presId="urn:microsoft.com/office/officeart/2005/8/layout/cycle5"/>
    <dgm:cxn modelId="{B1C66E2B-402B-4E1D-BB8A-840EF66582C5}" type="presParOf" srcId="{39C57932-7845-4A5A-9D02-070DD80FA752}" destId="{E76013A9-82EA-4841-9D4F-8E4E77AE738A}" srcOrd="10" destOrd="0" presId="urn:microsoft.com/office/officeart/2005/8/layout/cycle5"/>
    <dgm:cxn modelId="{378831C3-4256-4FC4-BFF8-76D239CDB9F9}" type="presParOf" srcId="{39C57932-7845-4A5A-9D02-070DD80FA752}" destId="{1AE196C3-C884-4279-ACD2-90CA6586D776}" srcOrd="11" destOrd="0" presId="urn:microsoft.com/office/officeart/2005/8/layout/cycle5"/>
    <dgm:cxn modelId="{B42E9CB8-F03C-4C1F-9537-47D95596FEAC}" type="presParOf" srcId="{39C57932-7845-4A5A-9D02-070DD80FA752}" destId="{EFD49A29-09C6-47C8-9870-22F76A177B85}" srcOrd="12" destOrd="0" presId="urn:microsoft.com/office/officeart/2005/8/layout/cycle5"/>
    <dgm:cxn modelId="{A0835E0F-C077-413E-896B-016F4F18074E}" type="presParOf" srcId="{39C57932-7845-4A5A-9D02-070DD80FA752}" destId="{905BCB56-8E64-4988-A744-8221B5DEF34D}" srcOrd="13" destOrd="0" presId="urn:microsoft.com/office/officeart/2005/8/layout/cycle5"/>
    <dgm:cxn modelId="{71A9A06C-1999-431A-B115-12B1F38C92C1}" type="presParOf" srcId="{39C57932-7845-4A5A-9D02-070DD80FA752}" destId="{F91718AD-023D-477B-BFB4-B9169969ABE4}" srcOrd="14" destOrd="0" presId="urn:microsoft.com/office/officeart/2005/8/layout/cycle5"/>
    <dgm:cxn modelId="{3775EAAE-C218-42E1-A76E-762EA4B6707B}" type="presParOf" srcId="{39C57932-7845-4A5A-9D02-070DD80FA752}" destId="{EFB7A1C8-F2D7-49DA-8B1E-58D06B637007}" srcOrd="15" destOrd="0" presId="urn:microsoft.com/office/officeart/2005/8/layout/cycle5"/>
    <dgm:cxn modelId="{4EE89743-5772-4419-BF99-564D16FF1A21}" type="presParOf" srcId="{39C57932-7845-4A5A-9D02-070DD80FA752}" destId="{A991EFF3-D8FF-4D10-9AF8-61B612D5FFC6}" srcOrd="16" destOrd="0" presId="urn:microsoft.com/office/officeart/2005/8/layout/cycle5"/>
    <dgm:cxn modelId="{3A76EF8B-9CEF-4E84-822C-F0EC3C4966EF}" type="presParOf" srcId="{39C57932-7845-4A5A-9D02-070DD80FA752}" destId="{18BC6CD9-9639-48BF-8C3B-841C6AB1DA98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B5DD00-7528-44C7-BDA5-78EEA525BE0A}">
      <dsp:nvSpPr>
        <dsp:cNvPr id="0" name=""/>
        <dsp:cNvSpPr/>
      </dsp:nvSpPr>
      <dsp:spPr>
        <a:xfrm>
          <a:off x="3353153" y="792"/>
          <a:ext cx="1358588" cy="8830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2">
              <a:hueOff val="0"/>
              <a:satOff val="0"/>
              <a:lumOff val="0"/>
              <a:alphaOff val="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600" b="1" kern="1200" cap="none" dirty="0" smtClean="0">
              <a:ln w="50800"/>
              <a:solidFill>
                <a:schemeClr val="bg1"/>
              </a:solidFill>
              <a:effectLst/>
              <a:latin typeface="Calibri"/>
              <a:ea typeface="Calibri"/>
              <a:cs typeface="Arial"/>
            </a:rPr>
            <a:t>مرحلة اختيار سلوكيات جديدة </a:t>
          </a:r>
          <a:endParaRPr lang="ar-IQ" sz="1600" b="1" kern="1200" dirty="0">
            <a:solidFill>
              <a:schemeClr val="bg1"/>
            </a:solidFill>
          </a:endParaRPr>
        </a:p>
      </dsp:txBody>
      <dsp:txXfrm>
        <a:off x="3396262" y="43901"/>
        <a:ext cx="1272370" cy="796864"/>
      </dsp:txXfrm>
    </dsp:sp>
    <dsp:sp modelId="{79D549F0-70A0-40A4-A018-CB46497DC1AE}">
      <dsp:nvSpPr>
        <dsp:cNvPr id="0" name=""/>
        <dsp:cNvSpPr/>
      </dsp:nvSpPr>
      <dsp:spPr>
        <a:xfrm>
          <a:off x="1950557" y="442333"/>
          <a:ext cx="4163781" cy="4163781"/>
        </a:xfrm>
        <a:custGeom>
          <a:avLst/>
          <a:gdLst/>
          <a:ahLst/>
          <a:cxnLst/>
          <a:rect l="0" t="0" r="0" b="0"/>
          <a:pathLst>
            <a:path>
              <a:moveTo>
                <a:pt x="1231405" y="181642"/>
              </a:moveTo>
              <a:arcTo wR="2081890" hR="2081890" stAng="14753302" swAng="-92492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0B78A2-B2DB-4B16-9AF6-6D918FF9BEE0}">
      <dsp:nvSpPr>
        <dsp:cNvPr id="0" name=""/>
        <dsp:cNvSpPr/>
      </dsp:nvSpPr>
      <dsp:spPr>
        <a:xfrm>
          <a:off x="1550183" y="1041737"/>
          <a:ext cx="1358588" cy="883082"/>
        </a:xfrm>
        <a:prstGeom prst="roundRect">
          <a:avLst/>
        </a:prstGeom>
        <a:gradFill rotWithShape="0">
          <a:gsLst>
            <a:gs pos="0">
              <a:schemeClr val="accent2">
                <a:hueOff val="2374323"/>
                <a:satOff val="-15544"/>
                <a:lumOff val="3411"/>
                <a:alphaOff val="0"/>
                <a:tint val="73000"/>
                <a:satMod val="150000"/>
              </a:schemeClr>
            </a:gs>
            <a:gs pos="25000">
              <a:schemeClr val="accent2">
                <a:hueOff val="2374323"/>
                <a:satOff val="-15544"/>
                <a:lumOff val="3411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2374323"/>
                <a:satOff val="-15544"/>
                <a:lumOff val="3411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2374323"/>
                <a:satOff val="-15544"/>
                <a:lumOff val="3411"/>
                <a:alphaOff val="0"/>
                <a:shade val="57000"/>
                <a:satMod val="120000"/>
              </a:schemeClr>
            </a:gs>
            <a:gs pos="80000">
              <a:schemeClr val="accent2">
                <a:hueOff val="2374323"/>
                <a:satOff val="-15544"/>
                <a:lumOff val="3411"/>
                <a:alphaOff val="0"/>
                <a:shade val="56000"/>
                <a:satMod val="145000"/>
              </a:schemeClr>
            </a:gs>
            <a:gs pos="88000">
              <a:schemeClr val="accent2">
                <a:hueOff val="2374323"/>
                <a:satOff val="-15544"/>
                <a:lumOff val="3411"/>
                <a:alphaOff val="0"/>
                <a:shade val="63000"/>
                <a:satMod val="160000"/>
              </a:schemeClr>
            </a:gs>
            <a:gs pos="100000">
              <a:schemeClr val="accent2">
                <a:hueOff val="2374323"/>
                <a:satOff val="-15544"/>
                <a:lumOff val="3411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2">
              <a:hueOff val="2374323"/>
              <a:satOff val="-15544"/>
              <a:lumOff val="3411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2">
              <a:hueOff val="2374323"/>
              <a:satOff val="-15544"/>
              <a:lumOff val="3411"/>
              <a:alphaOff val="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600" b="1" kern="1200" cap="none" dirty="0" smtClean="0">
              <a:ln w="50800"/>
              <a:solidFill>
                <a:schemeClr val="bg1"/>
              </a:solidFill>
              <a:effectLst/>
              <a:latin typeface="Calibri"/>
              <a:ea typeface="Calibri"/>
              <a:cs typeface="Arial"/>
            </a:rPr>
            <a:t>مرحلة ممارسة السلوكيات الجديدة </a:t>
          </a:r>
          <a:endParaRPr lang="ar-IQ" sz="1600" b="1" kern="1200" dirty="0">
            <a:solidFill>
              <a:schemeClr val="bg1"/>
            </a:solidFill>
          </a:endParaRPr>
        </a:p>
      </dsp:txBody>
      <dsp:txXfrm>
        <a:off x="1593292" y="1084846"/>
        <a:ext cx="1272370" cy="796864"/>
      </dsp:txXfrm>
    </dsp:sp>
    <dsp:sp modelId="{17932077-0398-43D8-8F71-A066F0868812}">
      <dsp:nvSpPr>
        <dsp:cNvPr id="0" name=""/>
        <dsp:cNvSpPr/>
      </dsp:nvSpPr>
      <dsp:spPr>
        <a:xfrm>
          <a:off x="1950557" y="442333"/>
          <a:ext cx="4163781" cy="4163781"/>
        </a:xfrm>
        <a:custGeom>
          <a:avLst/>
          <a:gdLst/>
          <a:ahLst/>
          <a:cxnLst/>
          <a:rect l="0" t="0" r="0" b="0"/>
          <a:pathLst>
            <a:path>
              <a:moveTo>
                <a:pt x="32483" y="1715559"/>
              </a:moveTo>
              <a:arcTo wR="2081890" hR="2081890" stAng="11408075" swAng="-1216150"/>
            </a:path>
          </a:pathLst>
        </a:custGeom>
        <a:noFill/>
        <a:ln w="9525" cap="flat" cmpd="sng" algn="ctr">
          <a:solidFill>
            <a:schemeClr val="accent2">
              <a:hueOff val="2374323"/>
              <a:satOff val="-15544"/>
              <a:lumOff val="341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05D87F-2644-4C80-A933-533D2A638630}">
      <dsp:nvSpPr>
        <dsp:cNvPr id="0" name=""/>
        <dsp:cNvSpPr/>
      </dsp:nvSpPr>
      <dsp:spPr>
        <a:xfrm>
          <a:off x="1550183" y="3123628"/>
          <a:ext cx="1358588" cy="883082"/>
        </a:xfrm>
        <a:prstGeom prst="roundRect">
          <a:avLst/>
        </a:prstGeom>
        <a:gradFill rotWithShape="0">
          <a:gsLst>
            <a:gs pos="0">
              <a:schemeClr val="accent2">
                <a:hueOff val="4748646"/>
                <a:satOff val="-31088"/>
                <a:lumOff val="6822"/>
                <a:alphaOff val="0"/>
                <a:tint val="73000"/>
                <a:satMod val="150000"/>
              </a:schemeClr>
            </a:gs>
            <a:gs pos="25000">
              <a:schemeClr val="accent2">
                <a:hueOff val="4748646"/>
                <a:satOff val="-31088"/>
                <a:lumOff val="6822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4748646"/>
                <a:satOff val="-31088"/>
                <a:lumOff val="6822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4748646"/>
                <a:satOff val="-31088"/>
                <a:lumOff val="6822"/>
                <a:alphaOff val="0"/>
                <a:shade val="57000"/>
                <a:satMod val="120000"/>
              </a:schemeClr>
            </a:gs>
            <a:gs pos="80000">
              <a:schemeClr val="accent2">
                <a:hueOff val="4748646"/>
                <a:satOff val="-31088"/>
                <a:lumOff val="6822"/>
                <a:alphaOff val="0"/>
                <a:shade val="56000"/>
                <a:satMod val="145000"/>
              </a:schemeClr>
            </a:gs>
            <a:gs pos="88000">
              <a:schemeClr val="accent2">
                <a:hueOff val="4748646"/>
                <a:satOff val="-31088"/>
                <a:lumOff val="6822"/>
                <a:alphaOff val="0"/>
                <a:shade val="63000"/>
                <a:satMod val="160000"/>
              </a:schemeClr>
            </a:gs>
            <a:gs pos="100000">
              <a:schemeClr val="accent2">
                <a:hueOff val="4748646"/>
                <a:satOff val="-31088"/>
                <a:lumOff val="6822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2">
              <a:hueOff val="4748646"/>
              <a:satOff val="-31088"/>
              <a:lumOff val="6822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2">
              <a:hueOff val="4748646"/>
              <a:satOff val="-31088"/>
              <a:lumOff val="6822"/>
              <a:alphaOff val="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6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مرحلة احراز ادلة على نتائج السلوك </a:t>
          </a:r>
          <a:endParaRPr lang="ar-IQ" sz="16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93292" y="3166737"/>
        <a:ext cx="1272370" cy="796864"/>
      </dsp:txXfrm>
    </dsp:sp>
    <dsp:sp modelId="{0126EAF6-CCB4-4438-812C-0545D55A9FE3}">
      <dsp:nvSpPr>
        <dsp:cNvPr id="0" name=""/>
        <dsp:cNvSpPr/>
      </dsp:nvSpPr>
      <dsp:spPr>
        <a:xfrm>
          <a:off x="1950557" y="442333"/>
          <a:ext cx="4163781" cy="4163781"/>
        </a:xfrm>
        <a:custGeom>
          <a:avLst/>
          <a:gdLst/>
          <a:ahLst/>
          <a:cxnLst/>
          <a:rect l="0" t="0" r="0" b="0"/>
          <a:pathLst>
            <a:path>
              <a:moveTo>
                <a:pt x="756888" y="3687704"/>
              </a:moveTo>
              <a:arcTo wR="2081890" hR="2081890" stAng="7771620" swAng="-924922"/>
            </a:path>
          </a:pathLst>
        </a:custGeom>
        <a:noFill/>
        <a:ln w="9525" cap="flat" cmpd="sng" algn="ctr">
          <a:solidFill>
            <a:schemeClr val="accent2">
              <a:hueOff val="4748646"/>
              <a:satOff val="-31088"/>
              <a:lumOff val="682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9365A-303B-4179-A874-D98108705FFC}">
      <dsp:nvSpPr>
        <dsp:cNvPr id="0" name=""/>
        <dsp:cNvSpPr/>
      </dsp:nvSpPr>
      <dsp:spPr>
        <a:xfrm>
          <a:off x="3353153" y="4164573"/>
          <a:ext cx="1358588" cy="883082"/>
        </a:xfrm>
        <a:prstGeom prst="roundRect">
          <a:avLst/>
        </a:prstGeom>
        <a:gradFill rotWithShape="0">
          <a:gsLst>
            <a:gs pos="0">
              <a:schemeClr val="accent2">
                <a:hueOff val="7122968"/>
                <a:satOff val="-46633"/>
                <a:lumOff val="10234"/>
                <a:alphaOff val="0"/>
                <a:tint val="73000"/>
                <a:satMod val="150000"/>
              </a:schemeClr>
            </a:gs>
            <a:gs pos="25000">
              <a:schemeClr val="accent2">
                <a:hueOff val="7122968"/>
                <a:satOff val="-46633"/>
                <a:lumOff val="10234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7122968"/>
                <a:satOff val="-46633"/>
                <a:lumOff val="10234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7122968"/>
                <a:satOff val="-46633"/>
                <a:lumOff val="10234"/>
                <a:alphaOff val="0"/>
                <a:shade val="57000"/>
                <a:satMod val="120000"/>
              </a:schemeClr>
            </a:gs>
            <a:gs pos="80000">
              <a:schemeClr val="accent2">
                <a:hueOff val="7122968"/>
                <a:satOff val="-46633"/>
                <a:lumOff val="10234"/>
                <a:alphaOff val="0"/>
                <a:shade val="56000"/>
                <a:satMod val="145000"/>
              </a:schemeClr>
            </a:gs>
            <a:gs pos="88000">
              <a:schemeClr val="accent2">
                <a:hueOff val="7122968"/>
                <a:satOff val="-46633"/>
                <a:lumOff val="10234"/>
                <a:alphaOff val="0"/>
                <a:shade val="63000"/>
                <a:satMod val="160000"/>
              </a:schemeClr>
            </a:gs>
            <a:gs pos="100000">
              <a:schemeClr val="accent2">
                <a:hueOff val="7122968"/>
                <a:satOff val="-46633"/>
                <a:lumOff val="10234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2">
              <a:hueOff val="7122968"/>
              <a:satOff val="-46633"/>
              <a:lumOff val="10234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2">
              <a:hueOff val="7122968"/>
              <a:satOff val="-46633"/>
              <a:lumOff val="10234"/>
              <a:alphaOff val="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600" b="1" kern="1200" cap="none" dirty="0" smtClean="0">
              <a:ln w="50800"/>
              <a:solidFill>
                <a:schemeClr val="bg1"/>
              </a:solidFill>
              <a:effectLst/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 </a:t>
          </a:r>
          <a:r>
            <a:rPr lang="ar-IQ" sz="16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مرحلة التعميم والتطبيق والتكامل </a:t>
          </a:r>
          <a:endParaRPr lang="ar-IQ" sz="16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6262" y="4207682"/>
        <a:ext cx="1272370" cy="796864"/>
      </dsp:txXfrm>
    </dsp:sp>
    <dsp:sp modelId="{1AE196C3-C884-4279-ACD2-90CA6586D776}">
      <dsp:nvSpPr>
        <dsp:cNvPr id="0" name=""/>
        <dsp:cNvSpPr/>
      </dsp:nvSpPr>
      <dsp:spPr>
        <a:xfrm>
          <a:off x="1950557" y="442333"/>
          <a:ext cx="4163781" cy="4163781"/>
        </a:xfrm>
        <a:custGeom>
          <a:avLst/>
          <a:gdLst/>
          <a:ahLst/>
          <a:cxnLst/>
          <a:rect l="0" t="0" r="0" b="0"/>
          <a:pathLst>
            <a:path>
              <a:moveTo>
                <a:pt x="2932375" y="3982138"/>
              </a:moveTo>
              <a:arcTo wR="2081890" hR="2081890" stAng="3953302" swAng="-924922"/>
            </a:path>
          </a:pathLst>
        </a:custGeom>
        <a:noFill/>
        <a:ln w="9525" cap="flat" cmpd="sng" algn="ctr">
          <a:solidFill>
            <a:schemeClr val="accent2">
              <a:hueOff val="7122968"/>
              <a:satOff val="-46633"/>
              <a:lumOff val="1023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49A29-09C6-47C8-9870-22F76A177B85}">
      <dsp:nvSpPr>
        <dsp:cNvPr id="0" name=""/>
        <dsp:cNvSpPr/>
      </dsp:nvSpPr>
      <dsp:spPr>
        <a:xfrm>
          <a:off x="5156123" y="3123628"/>
          <a:ext cx="1358588" cy="883082"/>
        </a:xfrm>
        <a:prstGeom prst="roundRect">
          <a:avLst/>
        </a:prstGeom>
        <a:gradFill rotWithShape="0">
          <a:gsLst>
            <a:gs pos="0">
              <a:schemeClr val="accent2">
                <a:hueOff val="9497292"/>
                <a:satOff val="-62177"/>
                <a:lumOff val="13645"/>
                <a:alphaOff val="0"/>
                <a:tint val="73000"/>
                <a:satMod val="150000"/>
              </a:schemeClr>
            </a:gs>
            <a:gs pos="25000">
              <a:schemeClr val="accent2">
                <a:hueOff val="9497292"/>
                <a:satOff val="-62177"/>
                <a:lumOff val="13645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9497292"/>
                <a:satOff val="-62177"/>
                <a:lumOff val="13645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9497292"/>
                <a:satOff val="-62177"/>
                <a:lumOff val="13645"/>
                <a:alphaOff val="0"/>
                <a:shade val="57000"/>
                <a:satMod val="120000"/>
              </a:schemeClr>
            </a:gs>
            <a:gs pos="80000">
              <a:schemeClr val="accent2">
                <a:hueOff val="9497292"/>
                <a:satOff val="-62177"/>
                <a:lumOff val="13645"/>
                <a:alphaOff val="0"/>
                <a:shade val="56000"/>
                <a:satMod val="145000"/>
              </a:schemeClr>
            </a:gs>
            <a:gs pos="88000">
              <a:schemeClr val="accent2">
                <a:hueOff val="9497292"/>
                <a:satOff val="-62177"/>
                <a:lumOff val="13645"/>
                <a:alphaOff val="0"/>
                <a:shade val="63000"/>
                <a:satMod val="160000"/>
              </a:schemeClr>
            </a:gs>
            <a:gs pos="100000">
              <a:schemeClr val="accent2">
                <a:hueOff val="9497292"/>
                <a:satOff val="-62177"/>
                <a:lumOff val="13645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2">
              <a:hueOff val="9497292"/>
              <a:satOff val="-62177"/>
              <a:lumOff val="13645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2">
              <a:hueOff val="9497292"/>
              <a:satOff val="-62177"/>
              <a:lumOff val="13645"/>
              <a:alphaOff val="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600" b="1" kern="1200" cap="none" dirty="0" smtClean="0">
              <a:ln w="50800"/>
              <a:solidFill>
                <a:schemeClr val="bg1"/>
              </a:solidFill>
              <a:effectLst/>
              <a:latin typeface="Arial" panose="020B0604020202020204" pitchFamily="34" charset="0"/>
              <a:ea typeface="Calibri"/>
              <a:cs typeface="Arial" panose="020B0604020202020204" pitchFamily="34" charset="0"/>
            </a:rPr>
            <a:t> </a:t>
          </a:r>
          <a:r>
            <a:rPr lang="ar-IQ" sz="16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مجابهة مشكلات جديدة </a:t>
          </a:r>
          <a:endParaRPr lang="ar-IQ" sz="16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99232" y="3166737"/>
        <a:ext cx="1272370" cy="796864"/>
      </dsp:txXfrm>
    </dsp:sp>
    <dsp:sp modelId="{F91718AD-023D-477B-BFB4-B9169969ABE4}">
      <dsp:nvSpPr>
        <dsp:cNvPr id="0" name=""/>
        <dsp:cNvSpPr/>
      </dsp:nvSpPr>
      <dsp:spPr>
        <a:xfrm>
          <a:off x="1983657" y="341612"/>
          <a:ext cx="4163781" cy="4163781"/>
        </a:xfrm>
        <a:custGeom>
          <a:avLst/>
          <a:gdLst/>
          <a:ahLst/>
          <a:cxnLst/>
          <a:rect l="0" t="0" r="0" b="0"/>
          <a:pathLst>
            <a:path>
              <a:moveTo>
                <a:pt x="4109864" y="2552623"/>
              </a:moveTo>
              <a:arcTo wR="2081890" hR="2081890" stAng="784083" swAng="-1213179"/>
            </a:path>
          </a:pathLst>
        </a:custGeom>
        <a:noFill/>
        <a:ln w="9525" cap="flat" cmpd="sng" algn="ctr">
          <a:solidFill>
            <a:schemeClr val="accent2">
              <a:hueOff val="9497292"/>
              <a:satOff val="-62177"/>
              <a:lumOff val="1364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7A1C8-F2D7-49DA-8B1E-58D06B637007}">
      <dsp:nvSpPr>
        <dsp:cNvPr id="0" name=""/>
        <dsp:cNvSpPr/>
      </dsp:nvSpPr>
      <dsp:spPr>
        <a:xfrm>
          <a:off x="5225186" y="1046125"/>
          <a:ext cx="1358588" cy="883082"/>
        </a:xfrm>
        <a:prstGeom prst="roundRect">
          <a:avLst/>
        </a:prstGeom>
        <a:gradFill rotWithShape="0">
          <a:gsLst>
            <a:gs pos="0">
              <a:schemeClr val="accent2">
                <a:hueOff val="11871614"/>
                <a:satOff val="-77721"/>
                <a:lumOff val="17056"/>
                <a:alphaOff val="0"/>
                <a:tint val="73000"/>
                <a:satMod val="150000"/>
              </a:schemeClr>
            </a:gs>
            <a:gs pos="25000">
              <a:schemeClr val="accent2">
                <a:hueOff val="11871614"/>
                <a:satOff val="-77721"/>
                <a:lumOff val="17056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11871614"/>
                <a:satOff val="-77721"/>
                <a:lumOff val="17056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11871614"/>
                <a:satOff val="-77721"/>
                <a:lumOff val="17056"/>
                <a:alphaOff val="0"/>
                <a:shade val="57000"/>
                <a:satMod val="120000"/>
              </a:schemeClr>
            </a:gs>
            <a:gs pos="80000">
              <a:schemeClr val="accent2">
                <a:hueOff val="11871614"/>
                <a:satOff val="-77721"/>
                <a:lumOff val="17056"/>
                <a:alphaOff val="0"/>
                <a:shade val="56000"/>
                <a:satMod val="145000"/>
              </a:schemeClr>
            </a:gs>
            <a:gs pos="88000">
              <a:schemeClr val="accent2">
                <a:hueOff val="11871614"/>
                <a:satOff val="-77721"/>
                <a:lumOff val="17056"/>
                <a:alphaOff val="0"/>
                <a:shade val="63000"/>
                <a:satMod val="160000"/>
              </a:schemeClr>
            </a:gs>
            <a:gs pos="100000">
              <a:schemeClr val="accent2">
                <a:hueOff val="11871614"/>
                <a:satOff val="-77721"/>
                <a:lumOff val="17056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2">
              <a:hueOff val="11871614"/>
              <a:satOff val="-77721"/>
              <a:lumOff val="17056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2">
              <a:hueOff val="11871614"/>
              <a:satOff val="-77721"/>
              <a:lumOff val="17056"/>
              <a:alphaOff val="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600" b="1" kern="1200" cap="none" dirty="0" smtClean="0">
              <a:ln w="50800"/>
              <a:solidFill>
                <a:schemeClr val="bg1"/>
              </a:solidFill>
              <a:effectLst/>
              <a:latin typeface="Calibri"/>
              <a:ea typeface="Calibri"/>
              <a:cs typeface="Arial"/>
            </a:rPr>
            <a:t>مرحلة عدم الرضا </a:t>
          </a:r>
          <a:endParaRPr lang="ar-IQ" sz="1600" b="1" kern="1200" dirty="0">
            <a:solidFill>
              <a:schemeClr val="bg1"/>
            </a:solidFill>
          </a:endParaRPr>
        </a:p>
      </dsp:txBody>
      <dsp:txXfrm>
        <a:off x="5268295" y="1089234"/>
        <a:ext cx="1272370" cy="796864"/>
      </dsp:txXfrm>
    </dsp:sp>
    <dsp:sp modelId="{18BC6CD9-9639-48BF-8C3B-841C6AB1DA98}">
      <dsp:nvSpPr>
        <dsp:cNvPr id="0" name=""/>
        <dsp:cNvSpPr/>
      </dsp:nvSpPr>
      <dsp:spPr>
        <a:xfrm>
          <a:off x="2070417" y="479701"/>
          <a:ext cx="4163781" cy="4163781"/>
        </a:xfrm>
        <a:custGeom>
          <a:avLst/>
          <a:gdLst/>
          <a:ahLst/>
          <a:cxnLst/>
          <a:rect l="0" t="0" r="0" b="0"/>
          <a:pathLst>
            <a:path>
              <a:moveTo>
                <a:pt x="3357923" y="436895"/>
              </a:moveTo>
              <a:arcTo wR="2081890" hR="2081890" stAng="18468057" swAng="-1003627"/>
            </a:path>
          </a:pathLst>
        </a:custGeom>
        <a:noFill/>
        <a:ln w="9525" cap="flat" cmpd="sng" algn="ctr">
          <a:solidFill>
            <a:schemeClr val="accent2">
              <a:hueOff val="11871614"/>
              <a:satOff val="-77721"/>
              <a:lumOff val="1705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C1BA-6AAB-400F-990D-17950413D87D}" type="datetimeFigureOut">
              <a:rPr lang="ar-IQ" smtClean="0"/>
              <a:t>18/05/1440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F65B-C607-4088-B69F-7C5F9D3477E9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C1BA-6AAB-400F-990D-17950413D87D}" type="datetimeFigureOut">
              <a:rPr lang="ar-IQ" smtClean="0"/>
              <a:t>18/05/1440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F65B-C607-4088-B69F-7C5F9D3477E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C1BA-6AAB-400F-990D-17950413D87D}" type="datetimeFigureOut">
              <a:rPr lang="ar-IQ" smtClean="0"/>
              <a:t>18/05/1440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F65B-C607-4088-B69F-7C5F9D3477E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C1BA-6AAB-400F-990D-17950413D87D}" type="datetimeFigureOut">
              <a:rPr lang="ar-IQ" smtClean="0"/>
              <a:t>18/05/1440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F65B-C607-4088-B69F-7C5F9D3477E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C1BA-6AAB-400F-990D-17950413D87D}" type="datetimeFigureOut">
              <a:rPr lang="ar-IQ" smtClean="0"/>
              <a:t>18/05/1440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F65B-C607-4088-B69F-7C5F9D3477E9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C1BA-6AAB-400F-990D-17950413D87D}" type="datetimeFigureOut">
              <a:rPr lang="ar-IQ" smtClean="0"/>
              <a:t>18/05/1440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F65B-C607-4088-B69F-7C5F9D3477E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C1BA-6AAB-400F-990D-17950413D87D}" type="datetimeFigureOut">
              <a:rPr lang="ar-IQ" smtClean="0"/>
              <a:t>18/05/1440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F65B-C607-4088-B69F-7C5F9D3477E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C1BA-6AAB-400F-990D-17950413D87D}" type="datetimeFigureOut">
              <a:rPr lang="ar-IQ" smtClean="0"/>
              <a:t>18/05/1440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D7F65B-C607-4088-B69F-7C5F9D3477E9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C1BA-6AAB-400F-990D-17950413D87D}" type="datetimeFigureOut">
              <a:rPr lang="ar-IQ" smtClean="0"/>
              <a:t>18/05/1440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F65B-C607-4088-B69F-7C5F9D3477E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C1BA-6AAB-400F-990D-17950413D87D}" type="datetimeFigureOut">
              <a:rPr lang="ar-IQ" smtClean="0"/>
              <a:t>18/05/1440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5D7F65B-C607-4088-B69F-7C5F9D3477E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B4BC1BA-6AAB-400F-990D-17950413D87D}" type="datetimeFigureOut">
              <a:rPr lang="ar-IQ" smtClean="0"/>
              <a:t>18/05/1440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F65B-C607-4088-B69F-7C5F9D3477E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B4BC1BA-6AAB-400F-990D-17950413D87D}" type="datetimeFigureOut">
              <a:rPr lang="ar-IQ" smtClean="0"/>
              <a:t>18/05/1440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5D7F65B-C607-4088-B69F-7C5F9D3477E9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Ribbon 3"/>
          <p:cNvSpPr/>
          <p:nvPr/>
        </p:nvSpPr>
        <p:spPr>
          <a:xfrm>
            <a:off x="323528" y="1412776"/>
            <a:ext cx="8352928" cy="3888432"/>
          </a:xfrm>
          <a:prstGeom prst="ribbon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spcAft>
                <a:spcPts val="1000"/>
              </a:spcAft>
            </a:pPr>
            <a:r>
              <a:rPr lang="ar-IQ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Calibri"/>
                <a:ea typeface="Calibri"/>
                <a:cs typeface="Arial"/>
              </a:rPr>
              <a:t>نظريات التعلم للمرحلة الرابعة</a:t>
            </a:r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  <a:latin typeface="Calibri"/>
              <a:ea typeface="Calibri"/>
              <a:cs typeface="Arial"/>
            </a:endParaRPr>
          </a:p>
          <a:p>
            <a:pPr algn="ctr">
              <a:spcAft>
                <a:spcPts val="1000"/>
              </a:spcAft>
            </a:pPr>
            <a:r>
              <a:rPr lang="ar-IQ" sz="2400" b="1" dirty="0" smtClean="0">
                <a:ln w="50800"/>
                <a:solidFill>
                  <a:srgbClr val="00B050"/>
                </a:solidFill>
                <a:latin typeface="Calibri"/>
                <a:ea typeface="Calibri"/>
                <a:cs typeface="Arial"/>
              </a:rPr>
              <a:t>المحاضرة </a:t>
            </a:r>
            <a:r>
              <a:rPr lang="ar-IQ" sz="2400" b="1" dirty="0" smtClean="0">
                <a:ln w="50800"/>
                <a:solidFill>
                  <a:srgbClr val="00B050"/>
                </a:solidFill>
                <a:latin typeface="Calibri"/>
                <a:ea typeface="Calibri"/>
                <a:cs typeface="Arial"/>
              </a:rPr>
              <a:t>الاولى :</a:t>
            </a:r>
          </a:p>
          <a:p>
            <a:pPr algn="ctr">
              <a:spcAft>
                <a:spcPts val="1000"/>
              </a:spcAft>
            </a:pPr>
            <a:r>
              <a:rPr lang="ar-IQ" sz="2800" b="1" dirty="0" smtClean="0">
                <a:ln w="50800"/>
                <a:solidFill>
                  <a:srgbClr val="C00000"/>
                </a:solidFill>
                <a:latin typeface="Calibri"/>
                <a:ea typeface="Calibri"/>
                <a:cs typeface="Arial"/>
              </a:rPr>
              <a:t> معنى التعلم وخصائصه ومحدداته</a:t>
            </a:r>
            <a:endParaRPr lang="en-US" b="1" dirty="0" smtClean="0">
              <a:ln w="50800"/>
              <a:solidFill>
                <a:srgbClr val="C00000"/>
              </a:solidFill>
              <a:latin typeface="Calibri"/>
              <a:ea typeface="Calibri"/>
              <a:cs typeface="Arial"/>
            </a:endParaRPr>
          </a:p>
          <a:p>
            <a:pPr algn="ctr">
              <a:spcAft>
                <a:spcPts val="1000"/>
              </a:spcAft>
            </a:pPr>
            <a:r>
              <a:rPr lang="ar-IQ" sz="2400" b="1" dirty="0" smtClean="0">
                <a:ln w="50800"/>
                <a:solidFill>
                  <a:srgbClr val="00B050"/>
                </a:solidFill>
                <a:latin typeface="Calibri"/>
                <a:ea typeface="Calibri"/>
                <a:cs typeface="Arial"/>
              </a:rPr>
              <a:t>الاستاذ المساعد الدكتور</a:t>
            </a:r>
            <a:endParaRPr lang="en-US" sz="1600" b="1" dirty="0" smtClean="0">
              <a:ln w="50800"/>
              <a:solidFill>
                <a:srgbClr val="00B050"/>
              </a:solidFill>
              <a:latin typeface="Calibri"/>
              <a:ea typeface="Calibri"/>
              <a:cs typeface="Arial"/>
            </a:endParaRPr>
          </a:p>
          <a:p>
            <a:pPr algn="ctr">
              <a:spcAft>
                <a:spcPts val="1000"/>
              </a:spcAft>
            </a:pPr>
            <a:r>
              <a:rPr lang="ar-IQ" sz="2400" b="1" dirty="0" smtClean="0">
                <a:ln w="50800"/>
                <a:solidFill>
                  <a:schemeClr val="bg1"/>
                </a:solidFill>
                <a:latin typeface="Calibri"/>
                <a:ea typeface="Calibri"/>
                <a:cs typeface="Arial"/>
              </a:rPr>
              <a:t>محمد عبد الكريم طاهر </a:t>
            </a:r>
            <a:endParaRPr lang="en-US" sz="1600" b="1" dirty="0" smtClean="0">
              <a:ln w="50800"/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algn="ctr"/>
            <a:endParaRPr lang="ar-IQ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62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3"/>
          <p:cNvSpPr/>
          <p:nvPr/>
        </p:nvSpPr>
        <p:spPr>
          <a:xfrm flipH="1" flipV="1">
            <a:off x="611560" y="380306"/>
            <a:ext cx="8064896" cy="5976664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064896" cy="4176464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تصنيف التعلم : </a:t>
            </a: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بشكل عام يصنف التعلم الى :‏</a:t>
            </a:r>
            <a: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/>
            </a:r>
            <a:b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 smtClean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‏</a:t>
            </a: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* التعلم اللفظي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وهو قدرة الفرد على الكلام والمحادثة والمحاورة واختيار الالفاظ ‏والكلمات والجمل والموضوعات التي تتناسق مع الموقف الجديد .‏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‏* التعلم الحركي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قدرة الفرد على استخدام جهاز الحركي والعضلي وخاصة ‏العضلات الارادية لحل الموقف مثل الضرب على الالة الحاسبة او العزف بالكيتار او ‏اللعب بكرة القدم .‏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‏* التعلم الادراكي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قدرة الفرد على ادراك </a:t>
            </a:r>
            <a:r>
              <a:rPr lang="ar-IQ" sz="2400" cap="none" dirty="0" smtClean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الاشياء والمواقف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وتنظيمها بصورة جديدة ‏بحيث يمكن اعادة تنظيم المثيرات الحسية في نماذج ادراكية جديدة .‏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‏* تعلم والاتجاهات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ان الميول والاتجاهات يمكن تعلمها وتعديلها من خلال قوة تاثير ‏المحيط الاجتماعي والثقافي للمجتمع والتحكم بها نسبيا .‏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‏* تعليم اسلوب حل المشكلات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وهو قدرة الفرد على التكيف والتلائم مع المواقف ‏الجديدة البسيطة لاعادة المعلومات السابقة وحل الموقف الجديد .‏</a:t>
            </a:r>
          </a:p>
        </p:txBody>
      </p:sp>
    </p:spTree>
    <p:extLst>
      <p:ext uri="{BB962C8B-B14F-4D97-AF65-F5344CB8AC3E}">
        <p14:creationId xmlns:p14="http://schemas.microsoft.com/office/powerpoint/2010/main" val="33218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205433"/>
            <a:ext cx="8280920" cy="12961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b="1" dirty="0" smtClean="0">
                <a:ln w="50800"/>
                <a:solidFill>
                  <a:srgbClr val="FF0000"/>
                </a:solidFill>
                <a:latin typeface="Calibri"/>
                <a:ea typeface="Calibri"/>
                <a:cs typeface="Arial"/>
              </a:rPr>
              <a:t>نظريات التعلم :</a:t>
            </a:r>
            <a:endParaRPr lang="ar-IQ" sz="40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251520" y="1609775"/>
            <a:ext cx="830193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IQ" sz="2800" b="1" dirty="0" smtClean="0">
                <a:ln w="50800"/>
                <a:solidFill>
                  <a:srgbClr val="FF0000"/>
                </a:solidFill>
                <a:latin typeface="Calibri"/>
                <a:cs typeface="Arial"/>
              </a:rPr>
              <a:t>1- نظرية بافلوف </a:t>
            </a:r>
            <a:r>
              <a:rPr lang="ar-IQ" sz="2800" b="1" dirty="0" smtClean="0">
                <a:ln w="50800"/>
                <a:solidFill>
                  <a:srgbClr val="00B050"/>
                </a:solidFill>
                <a:latin typeface="Calibri"/>
                <a:cs typeface="Arial"/>
              </a:rPr>
              <a:t>( مثير استجابة ) </a:t>
            </a:r>
            <a:endParaRPr lang="ar-IQ" sz="2800" b="1" dirty="0">
              <a:solidFill>
                <a:srgbClr val="00B05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45" y="2564904"/>
            <a:ext cx="8208912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2547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7523" y="404664"/>
            <a:ext cx="849694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IQ" sz="2800" b="1" dirty="0" smtClean="0">
                <a:ln w="50800"/>
                <a:solidFill>
                  <a:srgbClr val="FF0000"/>
                </a:solidFill>
                <a:latin typeface="Calibri"/>
                <a:cs typeface="Arial"/>
              </a:rPr>
              <a:t>2- نظرية ثورندايك </a:t>
            </a:r>
            <a:r>
              <a:rPr lang="ar-IQ" sz="2800" b="1" dirty="0" smtClean="0">
                <a:ln w="50800"/>
                <a:solidFill>
                  <a:srgbClr val="00B050"/>
                </a:solidFill>
                <a:latin typeface="Calibri"/>
                <a:cs typeface="Arial"/>
              </a:rPr>
              <a:t>( محاولة وخطأ )</a:t>
            </a:r>
            <a:endParaRPr lang="ar-IQ" sz="2800" b="1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76"/>
          <a:stretch/>
        </p:blipFill>
        <p:spPr>
          <a:xfrm>
            <a:off x="508810" y="1484784"/>
            <a:ext cx="8054371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2547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9645" y="404664"/>
            <a:ext cx="8358236" cy="8371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IQ" sz="2800" b="1" dirty="0" smtClean="0">
                <a:ln w="50800"/>
                <a:solidFill>
                  <a:srgbClr val="FF0000"/>
                </a:solidFill>
                <a:latin typeface="Calibri"/>
                <a:cs typeface="Arial"/>
              </a:rPr>
              <a:t>3- نظرية سكنر </a:t>
            </a:r>
            <a:r>
              <a:rPr lang="ar-IQ" sz="2800" b="1" dirty="0" smtClean="0">
                <a:ln w="50800"/>
                <a:solidFill>
                  <a:srgbClr val="00B050"/>
                </a:solidFill>
                <a:latin typeface="Calibri"/>
                <a:cs typeface="Arial"/>
              </a:rPr>
              <a:t>( الاجرائية ) </a:t>
            </a:r>
            <a:endParaRPr lang="ar-IQ" sz="2800" b="1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45" y="1412776"/>
            <a:ext cx="8358236" cy="51345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2547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9645" y="404664"/>
            <a:ext cx="8358236" cy="8371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IQ" sz="2800" b="1" dirty="0" smtClean="0">
                <a:ln w="50800"/>
                <a:solidFill>
                  <a:srgbClr val="FF0000"/>
                </a:solidFill>
                <a:latin typeface="Calibri"/>
                <a:cs typeface="Arial"/>
              </a:rPr>
              <a:t>3- نظرية كوهلر </a:t>
            </a:r>
            <a:r>
              <a:rPr lang="ar-IQ" sz="2800" b="1" dirty="0" smtClean="0">
                <a:ln w="50800"/>
                <a:solidFill>
                  <a:srgbClr val="00B050"/>
                </a:solidFill>
                <a:latin typeface="Calibri"/>
                <a:cs typeface="Arial"/>
              </a:rPr>
              <a:t>( الاستبصار ) </a:t>
            </a:r>
            <a:endParaRPr lang="ar-IQ" sz="2800" b="1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12776"/>
            <a:ext cx="8358236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25477592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9645" y="404664"/>
            <a:ext cx="8358236" cy="8371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IQ" sz="2800" b="1" dirty="0" smtClean="0">
                <a:ln w="50800"/>
                <a:solidFill>
                  <a:srgbClr val="FF0000"/>
                </a:solidFill>
                <a:latin typeface="Calibri"/>
                <a:cs typeface="Arial"/>
              </a:rPr>
              <a:t>3- نظرية باندورا </a:t>
            </a:r>
            <a:r>
              <a:rPr lang="ar-IQ" sz="2800" b="1" dirty="0" smtClean="0">
                <a:ln w="50800"/>
                <a:solidFill>
                  <a:srgbClr val="00B050"/>
                </a:solidFill>
                <a:latin typeface="Calibri"/>
                <a:cs typeface="Arial"/>
              </a:rPr>
              <a:t>( الملاحظة ) </a:t>
            </a:r>
            <a:endParaRPr lang="ar-IQ" sz="2800" b="1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45" y="1412776"/>
            <a:ext cx="8358236" cy="51380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9575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7504" y="260648"/>
            <a:ext cx="8856984" cy="58326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6872" y="980728"/>
            <a:ext cx="8784976" cy="4176464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معنى التعلم </a:t>
            </a:r>
            <a:r>
              <a:rPr lang="ar-IQ" sz="2800" cap="none" dirty="0" smtClean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:</a:t>
            </a:r>
            <a:br>
              <a:rPr lang="ar-IQ" sz="2800" cap="none" dirty="0" smtClean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800" cap="none" dirty="0" smtClean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 </a:t>
            </a:r>
            <a:r>
              <a:rPr lang="ar-IQ" sz="28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للتعلم معاني ومفاهيم متعددة منها </a:t>
            </a:r>
            <a:r>
              <a:rPr lang="ar-IQ" sz="2800" cap="none" dirty="0" smtClean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: </a:t>
            </a:r>
            <a:r>
              <a:rPr lang="ar-IQ" sz="28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عرفه جيتس </a:t>
            </a:r>
            <a:r>
              <a:rPr lang="en-US" sz="28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Gates</a:t>
            </a:r>
            <a:r>
              <a:rPr lang="ar-IQ" sz="28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 : بانه عملية اكتساب الطرق التي تجعلنا نشبع دوافعنا او نصل الى تحقيق اهدافنا . وهذا ياخذ دائما شكل حل </a:t>
            </a:r>
            <a:r>
              <a:rPr lang="ar-IQ" sz="2800" cap="none" dirty="0" smtClean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المشكلات . </a:t>
            </a:r>
            <a:r>
              <a:rPr lang="en-US" sz="18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18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8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وعرفه جيلفورد " </a:t>
            </a:r>
            <a:r>
              <a:rPr lang="en-US" sz="2800" cap="none" dirty="0" err="1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Gullfourd</a:t>
            </a:r>
            <a:r>
              <a:rPr lang="ar-IQ" sz="28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 " : عبارة على المتغير في السلوك ناتج عن </a:t>
            </a:r>
            <a:r>
              <a:rPr lang="ar-IQ" sz="2800" cap="none" dirty="0" smtClean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استثارة </a:t>
            </a:r>
            <a:r>
              <a:rPr lang="ar-IQ" sz="28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، وهذا التغيير في السلوك قد يكون نتيجة لاثر منبهات بسيطة او معقدة </a:t>
            </a:r>
            <a:r>
              <a:rPr lang="ar-IQ" sz="2800" cap="none" dirty="0" smtClean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، وعرضه </a:t>
            </a:r>
            <a:r>
              <a:rPr lang="ar-IQ" sz="28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احمد زكي صالح : التعلم كما نستدل عليه ، ونفسيه ، هو تغير في الاداء ، يحدث تحت شروط الممارسة </a:t>
            </a:r>
            <a:endParaRPr lang="en-US" sz="1800" cap="none" dirty="0">
              <a:ln w="50800"/>
              <a:solidFill>
                <a:srgbClr val="FF0000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18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7504" y="418946"/>
            <a:ext cx="8856984" cy="58326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0" y="980728"/>
            <a:ext cx="8784976" cy="4176464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32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خصائص التعلم </a:t>
            </a:r>
            <a:r>
              <a:rPr lang="ar-IQ" sz="3200" cap="none" dirty="0" smtClean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:</a:t>
            </a:r>
            <a:r>
              <a:rPr lang="ar-IQ" sz="32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/>
            </a:r>
            <a:br>
              <a:rPr lang="ar-IQ" sz="32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3200" cap="none" dirty="0" smtClean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/>
            </a:r>
            <a:br>
              <a:rPr lang="ar-IQ" sz="3200" cap="none" dirty="0" smtClean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3200" cap="none" dirty="0" smtClean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‏</a:t>
            </a:r>
            <a:r>
              <a:rPr lang="ar-IQ" sz="3200" cap="none" dirty="0">
                <a:ln w="50800"/>
                <a:solidFill>
                  <a:srgbClr val="FFFF00"/>
                </a:solidFill>
                <a:effectLst/>
                <a:latin typeface="Calibri"/>
                <a:ea typeface="Calibri"/>
                <a:cs typeface="Arial"/>
              </a:rPr>
              <a:t>* ان كل تعلم يسفرعنه تغير في السلوك .‏</a:t>
            </a:r>
            <a:br>
              <a:rPr lang="ar-IQ" sz="3200" cap="none" dirty="0">
                <a:ln w="50800"/>
                <a:solidFill>
                  <a:srgbClr val="FFFF0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3200" cap="none" dirty="0">
                <a:ln w="50800"/>
                <a:solidFill>
                  <a:srgbClr val="FFFF00"/>
                </a:solidFill>
                <a:effectLst/>
                <a:latin typeface="Calibri"/>
                <a:ea typeface="Calibri"/>
                <a:cs typeface="Arial"/>
              </a:rPr>
              <a:t>‏* هذا التغير في السلوك يكون ثابت نسبيا .‏</a:t>
            </a:r>
            <a:br>
              <a:rPr lang="ar-IQ" sz="3200" cap="none" dirty="0">
                <a:ln w="50800"/>
                <a:solidFill>
                  <a:srgbClr val="FFFF0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3200" cap="none" dirty="0">
                <a:ln w="50800"/>
                <a:solidFill>
                  <a:srgbClr val="FFFF00"/>
                </a:solidFill>
                <a:effectLst/>
                <a:latin typeface="Calibri"/>
                <a:ea typeface="Calibri"/>
                <a:cs typeface="Arial"/>
              </a:rPr>
              <a:t>‏* يحدث التعلم نتيجة الممارسة والتكرار .‏</a:t>
            </a:r>
            <a:br>
              <a:rPr lang="ar-IQ" sz="3200" cap="none" dirty="0">
                <a:ln w="50800"/>
                <a:solidFill>
                  <a:srgbClr val="FFFF0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3200" cap="none" dirty="0">
                <a:ln w="50800"/>
                <a:solidFill>
                  <a:srgbClr val="FFFF00"/>
                </a:solidFill>
                <a:effectLst/>
                <a:latin typeface="Calibri"/>
                <a:ea typeface="Calibri"/>
                <a:cs typeface="Arial"/>
              </a:rPr>
              <a:t>‏* لايمكن ملاحظة نتائج التعلم مباشرة الا من خلال </a:t>
            </a:r>
            <a:r>
              <a:rPr lang="ar-IQ" sz="3200" cap="none" dirty="0" smtClean="0">
                <a:ln w="50800"/>
                <a:solidFill>
                  <a:srgbClr val="FFFF00"/>
                </a:solidFill>
                <a:effectLst/>
                <a:latin typeface="Calibri"/>
                <a:ea typeface="Calibri"/>
                <a:cs typeface="Arial"/>
              </a:rPr>
              <a:t>الاختبارات </a:t>
            </a:r>
            <a:r>
              <a:rPr lang="ar-IQ" sz="3200" cap="none" dirty="0">
                <a:ln w="50800"/>
                <a:solidFill>
                  <a:srgbClr val="FFFF00"/>
                </a:solidFill>
                <a:effectLst/>
                <a:latin typeface="Calibri"/>
                <a:ea typeface="Calibri"/>
                <a:cs typeface="Arial"/>
              </a:rPr>
              <a:t>.‏</a:t>
            </a:r>
            <a:br>
              <a:rPr lang="ar-IQ" sz="3200" cap="none" dirty="0">
                <a:ln w="50800"/>
                <a:solidFill>
                  <a:srgbClr val="FFFF0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3200" cap="none" dirty="0">
                <a:ln w="50800"/>
                <a:solidFill>
                  <a:srgbClr val="FFFF00"/>
                </a:solidFill>
                <a:effectLst/>
                <a:latin typeface="Calibri"/>
                <a:ea typeface="Calibri"/>
                <a:cs typeface="Arial"/>
              </a:rPr>
              <a:t>‏* يمكن تقويم التعلم من قبل المدربين والباحثين .‏</a:t>
            </a:r>
          </a:p>
        </p:txBody>
      </p:sp>
    </p:spTree>
    <p:extLst>
      <p:ext uri="{BB962C8B-B14F-4D97-AF65-F5344CB8AC3E}">
        <p14:creationId xmlns:p14="http://schemas.microsoft.com/office/powerpoint/2010/main" val="3321843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9512" y="368127"/>
            <a:ext cx="8856984" cy="583264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461448" cy="4176464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محددات التعلم </a:t>
            </a:r>
            <a:r>
              <a:rPr lang="ar-IQ" sz="2400" cap="none" dirty="0" smtClean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:</a:t>
            </a:r>
            <a:r>
              <a:rPr lang="en-US" sz="1600" cap="none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1600" cap="none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Calibri"/>
                <a:ea typeface="Calibri"/>
                <a:cs typeface="Arial"/>
              </a:rPr>
              <a:t> </a:t>
            </a:r>
            <a:r>
              <a:rPr lang="en-US" sz="1600" cap="none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1600" cap="none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* عوامل الفرد النفسية والفسيولوجية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حيث يتاثر التعلم بالقدرات العقلية والنفسية للفرد ، والتوازن الانفعالي اوالتحصيل السابق والعمر ، او العوامل الوراثية المكتسبة والاستعدادات النفسية </a:t>
            </a:r>
            <a:r>
              <a:rPr lang="ar-IQ" sz="2400" cap="none" dirty="0" smtClean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والدافعية للتعلم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وكذلك عملية النضج والنمو في مراحل حياة الانسان .</a:t>
            </a:r>
            <a:r>
              <a:rPr lang="en-US" sz="16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16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* عوامل البئية الخارجية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حيث يتاثر التعلم لدى الفرد </a:t>
            </a:r>
            <a:r>
              <a:rPr lang="ar-IQ" sz="2400" cap="none" dirty="0" smtClean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بالبيئة المحيطة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به ، من استراتيجيات التعلم والبرامج التربوية والتدريسية ونوعية المناهج </a:t>
            </a:r>
            <a:r>
              <a:rPr lang="ar-IQ" sz="2400" cap="none" dirty="0" smtClean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وطبيعة المادة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ومستوى وضوحها وملائمتها للمرحلة الدراسية ، او من خلال تاثير المناخ الاسري والمجتمعي والمدرسي .</a:t>
            </a:r>
            <a:endParaRPr lang="en-US" sz="1600" cap="none" dirty="0">
              <a:ln w="50800"/>
              <a:solidFill>
                <a:srgbClr val="002060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18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9512" y="368127"/>
            <a:ext cx="8856984" cy="583264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461448" cy="4824536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مراحل التعلم </a:t>
            </a:r>
            <a:r>
              <a:rPr lang="ar-IQ" sz="2400" cap="none" dirty="0" smtClean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:</a:t>
            </a:r>
            <a:br>
              <a:rPr lang="ar-IQ" sz="2400" cap="none" dirty="0" smtClean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 smtClean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 </a:t>
            </a: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يمر الفرد بمراحل عدة لاحداث التعلم : </a:t>
            </a:r>
            <a: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‏</a:t>
            </a:r>
            <a:b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/>
            </a:r>
            <a:b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‏* مرحلة الاكتساب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وهي المرحلة الاولى التي يكتسب فيها المتعلم المفاهيم ‏والمعلومات والمضامين ، وادخالها كسلوك جديد ، أي عملية الحصول على ‏المعلومات من </a:t>
            </a:r>
            <a:r>
              <a:rPr lang="ar-IQ" sz="2400" cap="none" dirty="0" smtClean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البيئة الخارجية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بكافة مصادرها وفقا لقدراته واستعداداته .‏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‏* مرحلة الاختزان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وهي المرحلة الثانية التي تمكن الفرد من قدرته على حفظ ‏المعلومات التي اكتسبها في ذاكرته ، والمحافظة عليها من التلف والنسيان .‏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‏</a:t>
            </a: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* مرحلة الاستعادة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وهي المرحلة الثالثة التي تبين قدرة الفرد على استرجاع او اعادة ‏المعلومات النوعية والكمية في صورة استجابة لفظية او حركية . وتبين هذه المرحلة ‏مدى قوة الاحتفاظ بالمعلومات واسترجاعها بالمواقف البسيطة والمعقدة .‏</a:t>
            </a:r>
          </a:p>
        </p:txBody>
      </p:sp>
    </p:spTree>
    <p:extLst>
      <p:ext uri="{BB962C8B-B14F-4D97-AF65-F5344CB8AC3E}">
        <p14:creationId xmlns:p14="http://schemas.microsoft.com/office/powerpoint/2010/main" val="33218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473249"/>
            <a:ext cx="8856984" cy="58326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461448" cy="4824536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دورة التعلم : </a:t>
            </a: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لايمكن اكتساب التعلم الا من خلال </a:t>
            </a:r>
            <a:r>
              <a:rPr lang="ar-IQ" sz="2400" cap="none" dirty="0" smtClean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مروره </a:t>
            </a: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بدورة التعلم وهي :‏</a:t>
            </a:r>
            <a: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/>
            </a:r>
            <a:b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‏ ‏</a:t>
            </a:r>
            <a:b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‏</a:t>
            </a:r>
            <a:r>
              <a:rPr lang="ar-IQ" sz="2400" cap="none" dirty="0" smtClean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* مرحلة عدم الرضا .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‏* مرحلة اختيار سلوكيات جديدة .‏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‏* مرحلة ممارسة السلوكيات الجديدة .‏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‏* مرحلة احراز ادلة على نتائج السلوك .‏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‏* مرحلة التعميم والتطبيق والتكامل .‏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‏* مجابهة مشكلات جديدة .‏</a:t>
            </a:r>
          </a:p>
        </p:txBody>
      </p:sp>
    </p:spTree>
    <p:extLst>
      <p:ext uri="{BB962C8B-B14F-4D97-AF65-F5344CB8AC3E}">
        <p14:creationId xmlns:p14="http://schemas.microsoft.com/office/powerpoint/2010/main" val="33218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3563888" y="2348880"/>
            <a:ext cx="1872208" cy="151216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Adobe Ming Std L" pitchFamily="18" charset="-128"/>
                <a:cs typeface="Arial" panose="020B0604020202020204" pitchFamily="34" charset="0"/>
              </a:rPr>
              <a:t>دورة التعلم</a:t>
            </a:r>
            <a:endParaRPr lang="ar-IQ" sz="2400" b="1" dirty="0">
              <a:solidFill>
                <a:srgbClr val="FF0000"/>
              </a:solidFill>
              <a:latin typeface="Arial" panose="020B0604020202020204" pitchFamily="34" charset="0"/>
              <a:ea typeface="Adobe Ming Std L" pitchFamily="18" charset="-128"/>
              <a:cs typeface="Arial" panose="020B0604020202020204" pitchFamily="34" charset="0"/>
            </a:endParaRP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2977779967"/>
              </p:ext>
            </p:extLst>
          </p:nvPr>
        </p:nvGraphicFramePr>
        <p:xfrm>
          <a:off x="395536" y="612800"/>
          <a:ext cx="8064896" cy="5048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18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Ribbon 3"/>
          <p:cNvSpPr/>
          <p:nvPr/>
        </p:nvSpPr>
        <p:spPr>
          <a:xfrm>
            <a:off x="223714" y="1147564"/>
            <a:ext cx="8352928" cy="3888432"/>
          </a:xfrm>
          <a:prstGeom prst="ribbon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spcAft>
                <a:spcPts val="1000"/>
              </a:spcAft>
            </a:pPr>
            <a:r>
              <a:rPr lang="ar-IQ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Calibri"/>
                <a:ea typeface="Calibri"/>
                <a:cs typeface="Arial"/>
              </a:rPr>
              <a:t>نظريات التعلم للمرحلة الرابعة</a:t>
            </a:r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  <a:latin typeface="Calibri"/>
              <a:ea typeface="Calibri"/>
              <a:cs typeface="Arial"/>
            </a:endParaRPr>
          </a:p>
          <a:p>
            <a:pPr algn="ctr">
              <a:spcAft>
                <a:spcPts val="1000"/>
              </a:spcAft>
            </a:pPr>
            <a:r>
              <a:rPr lang="ar-IQ" sz="2400" b="1" dirty="0" smtClean="0">
                <a:ln w="50800"/>
                <a:solidFill>
                  <a:srgbClr val="00B050"/>
                </a:solidFill>
                <a:latin typeface="Calibri"/>
                <a:ea typeface="Calibri"/>
                <a:cs typeface="Arial"/>
              </a:rPr>
              <a:t>المحاضرة </a:t>
            </a:r>
            <a:r>
              <a:rPr lang="ar-IQ" sz="2400" b="1" dirty="0" smtClean="0">
                <a:ln w="50800"/>
                <a:solidFill>
                  <a:srgbClr val="00B050"/>
                </a:solidFill>
                <a:latin typeface="Calibri"/>
                <a:ea typeface="Calibri"/>
                <a:cs typeface="Arial"/>
              </a:rPr>
              <a:t>الثانية:</a:t>
            </a:r>
          </a:p>
          <a:p>
            <a:pPr algn="ctr">
              <a:spcAft>
                <a:spcPts val="1000"/>
              </a:spcAft>
            </a:pPr>
            <a:r>
              <a:rPr lang="ar-IQ" sz="2800" b="1" dirty="0" smtClean="0">
                <a:ln w="50800"/>
                <a:solidFill>
                  <a:srgbClr val="C00000"/>
                </a:solidFill>
                <a:latin typeface="Calibri"/>
                <a:ea typeface="Calibri"/>
                <a:cs typeface="Arial"/>
              </a:rPr>
              <a:t>انواع التعلم</a:t>
            </a:r>
            <a:endParaRPr lang="en-US" b="1" dirty="0" smtClean="0">
              <a:ln w="50800"/>
              <a:solidFill>
                <a:srgbClr val="C00000"/>
              </a:solidFill>
              <a:latin typeface="Calibri"/>
              <a:ea typeface="Calibri"/>
              <a:cs typeface="Arial"/>
            </a:endParaRPr>
          </a:p>
          <a:p>
            <a:pPr algn="ctr">
              <a:spcAft>
                <a:spcPts val="1000"/>
              </a:spcAft>
            </a:pPr>
            <a:r>
              <a:rPr lang="ar-IQ" sz="2400" b="1" dirty="0" smtClean="0">
                <a:ln w="50800"/>
                <a:solidFill>
                  <a:srgbClr val="00B050"/>
                </a:solidFill>
                <a:latin typeface="Calibri"/>
                <a:ea typeface="Calibri"/>
                <a:cs typeface="Arial"/>
              </a:rPr>
              <a:t>الاستاذ المساعد الدكتور</a:t>
            </a:r>
            <a:endParaRPr lang="en-US" sz="1600" b="1" dirty="0" smtClean="0">
              <a:ln w="50800"/>
              <a:solidFill>
                <a:srgbClr val="00B050"/>
              </a:solidFill>
              <a:latin typeface="Calibri"/>
              <a:ea typeface="Calibri"/>
              <a:cs typeface="Arial"/>
            </a:endParaRPr>
          </a:p>
          <a:p>
            <a:pPr algn="ctr">
              <a:spcAft>
                <a:spcPts val="1000"/>
              </a:spcAft>
            </a:pPr>
            <a:r>
              <a:rPr lang="ar-IQ" sz="2400" b="1" dirty="0" smtClean="0">
                <a:ln w="50800"/>
                <a:solidFill>
                  <a:schemeClr val="bg1"/>
                </a:solidFill>
                <a:latin typeface="Calibri"/>
                <a:ea typeface="Calibri"/>
                <a:cs typeface="Arial"/>
              </a:rPr>
              <a:t>محمد عبد الكريم طاهر </a:t>
            </a:r>
            <a:endParaRPr lang="en-US" sz="1600" b="1" dirty="0" smtClean="0">
              <a:ln w="50800"/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algn="ctr"/>
            <a:endParaRPr lang="ar-IQ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8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3"/>
          <p:cNvSpPr/>
          <p:nvPr/>
        </p:nvSpPr>
        <p:spPr>
          <a:xfrm flipH="1" flipV="1">
            <a:off x="611560" y="380306"/>
            <a:ext cx="8064896" cy="5976664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064896" cy="4176464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cap="none" dirty="0">
                <a:ln w="50800"/>
                <a:solidFill>
                  <a:srgbClr val="FF0000"/>
                </a:solidFill>
                <a:effectLst/>
                <a:latin typeface="Calibri"/>
                <a:ea typeface="Calibri"/>
                <a:cs typeface="Arial"/>
              </a:rPr>
              <a:t>ماذا تؤدي نتائج التعلم من احداث تغيرات في شخصية الفرد ؟؟</a:t>
            </a: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/>
            </a:r>
            <a:b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 smtClean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‏</a:t>
            </a: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* التغير في النواحي الحركية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أي تعلم المشي والرياضة والتوازن وقيادة السيارة ‏والدراجة البخارية وطريقة الاكل وكذلك الاعمال الكتابية من رسومات ومخططات ‏والقراءة بانواعها .‏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‏</a:t>
            </a: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* التغير في النواحي العقلية والمعرفية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يحدث التعلم تغيرا في كمية المعلومات ‏المكتبية لدى الفرد ، وينمي قدراته العقلية العليا مثل التذكر والانتباه والادراك </a:t>
            </a:r>
            <a:r>
              <a:rPr lang="ar-IQ" sz="2400" cap="none" dirty="0" smtClean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‏والاستبصار ودرجة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الذكاء فضلا عن انماط التفكير المختلفة وزيادة في التحصيل ‏الدراسي .‏</a:t>
            </a:r>
            <a:b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</a:b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‏* التغير في النواحي الوجدانية :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يحدث التعلم تعديلا في انماط السلوك ، يعدل الاتزان ‏الانفعالي ، والتغير في المجالات العاطفية من حب وكره ودافعية وميول واتجاهات ، </a:t>
            </a:r>
            <a:r>
              <a:rPr lang="ar-IQ" sz="2400" cap="none" dirty="0" smtClean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‏وتجسيد القيم </a:t>
            </a:r>
            <a:r>
              <a:rPr lang="ar-IQ" sz="2400" cap="none" dirty="0">
                <a:ln w="50800"/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rPr>
              <a:t>الاجتماعية والفنية من شعر وموسيقى ورسم .</a:t>
            </a:r>
            <a:r>
              <a:rPr lang="ar-IQ" sz="2400" cap="none" dirty="0">
                <a:ln w="50800"/>
                <a:solidFill>
                  <a:srgbClr val="00B050"/>
                </a:solidFill>
                <a:effectLst/>
                <a:latin typeface="Calibri"/>
                <a:ea typeface="Calibri"/>
                <a:cs typeface="Arial"/>
              </a:rPr>
              <a:t>‏</a:t>
            </a:r>
          </a:p>
        </p:txBody>
      </p:sp>
    </p:spTree>
    <p:extLst>
      <p:ext uri="{BB962C8B-B14F-4D97-AF65-F5344CB8AC3E}">
        <p14:creationId xmlns:p14="http://schemas.microsoft.com/office/powerpoint/2010/main" val="33218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125</TotalTime>
  <Words>146</Words>
  <Application>Microsoft Office PowerPoint</Application>
  <PresentationFormat>On-screen Show (4:3)</PresentationFormat>
  <Paragraphs>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Technic</vt:lpstr>
      <vt:lpstr>PowerPoint Presentation</vt:lpstr>
      <vt:lpstr>معنى التعلم :  للتعلم معاني ومفاهيم متعددة منها : عرفه جيتس Gates : بانه عملية اكتساب الطرق التي تجعلنا نشبع دوافعنا او نصل الى تحقيق اهدافنا . وهذا ياخذ دائما شكل حل المشكلات .  وعرفه جيلفورد " Gullfourd " : عبارة على المتغير في السلوك ناتج عن استثارة ، وهذا التغيير في السلوك قد يكون نتيجة لاثر منبهات بسيطة او معقدة ، وعرضه احمد زكي صالح : التعلم كما نستدل عليه ، ونفسيه ، هو تغير في الاداء ، يحدث تحت شروط الممارسة </vt:lpstr>
      <vt:lpstr>خصائص التعلم :  ‏* ان كل تعلم يسفرعنه تغير في السلوك .‏ ‏* هذا التغير في السلوك يكون ثابت نسبيا .‏ ‏* يحدث التعلم نتيجة الممارسة والتكرار .‏ ‏* لايمكن ملاحظة نتائج التعلم مباشرة الا من خلال الاختبارات .‏ ‏* يمكن تقويم التعلم من قبل المدربين والباحثين .‏</vt:lpstr>
      <vt:lpstr>محددات التعلم :   * عوامل الفرد النفسية والفسيولوجية : حيث يتاثر التعلم بالقدرات العقلية والنفسية للفرد ، والتوازن الانفعالي اوالتحصيل السابق والعمر ، او العوامل الوراثية المكتسبة والاستعدادات النفسية والدافعية للتعلم وكذلك عملية النضج والنمو في مراحل حياة الانسان . * عوامل البئية الخارجية : حيث يتاثر التعلم لدى الفرد بالبيئة المحيطة به ، من استراتيجيات التعلم والبرامج التربوية والتدريسية ونوعية المناهج وطبيعة المادة ومستوى وضوحها وملائمتها للمرحلة الدراسية ، او من خلال تاثير المناخ الاسري والمجتمعي والمدرسي .</vt:lpstr>
      <vt:lpstr>مراحل التعلم :  يمر الفرد بمراحل عدة لاحداث التعلم : ‏  ‏* مرحلة الاكتساب : وهي المرحلة الاولى التي يكتسب فيها المتعلم المفاهيم ‏والمعلومات والمضامين ، وادخالها كسلوك جديد ، أي عملية الحصول على ‏المعلومات من البيئة الخارجية بكافة مصادرها وفقا لقدراته واستعداداته .‏ ‏* مرحلة الاختزان : وهي المرحلة الثانية التي تمكن الفرد من قدرته على حفظ ‏المعلومات التي اكتسبها في ذاكرته ، والمحافظة عليها من التلف والنسيان .‏ ‏* مرحلة الاستعادة : وهي المرحلة الثالثة التي تبين قدرة الفرد على استرجاع او اعادة ‏المعلومات النوعية والكمية في صورة استجابة لفظية او حركية . وتبين هذه المرحلة ‏مدى قوة الاحتفاظ بالمعلومات واسترجاعها بالمواقف البسيطة والمعقدة .‏</vt:lpstr>
      <vt:lpstr>دورة التعلم : لايمكن اكتساب التعلم الا من خلال مروره بدورة التعلم وهي :‏ ‏ ‏ ‏* مرحلة عدم الرضا .‏ ‏* مرحلة اختيار سلوكيات جديدة .‏ ‏* مرحلة ممارسة السلوكيات الجديدة .‏ ‏* مرحلة احراز ادلة على نتائج السلوك .‏ ‏* مرحلة التعميم والتطبيق والتكامل .‏ ‏* مجابهة مشكلات جديدة .‏</vt:lpstr>
      <vt:lpstr>PowerPoint Presentation</vt:lpstr>
      <vt:lpstr>PowerPoint Presentation</vt:lpstr>
      <vt:lpstr>ماذا تؤدي نتائج التعلم من احداث تغيرات في شخصية الفرد ؟؟ ‏* التغير في النواحي الحركية : أي تعلم المشي والرياضة والتوازن وقيادة السيارة ‏والدراجة البخارية وطريقة الاكل وكذلك الاعمال الكتابية من رسومات ومخططات ‏والقراءة بانواعها .‏ ‏* التغير في النواحي العقلية والمعرفية : يحدث التعلم تغيرا في كمية المعلومات ‏المكتبية لدى الفرد ، وينمي قدراته العقلية العليا مثل التذكر والانتباه والادراك ‏والاستبصار ودرجة الذكاء فضلا عن انماط التفكير المختلفة وزيادة في التحصيل ‏الدراسي .‏ ‏* التغير في النواحي الوجدانية : يحدث التعلم تعديلا في انماط السلوك ، يعدل الاتزان ‏الانفعالي ، والتغير في المجالات العاطفية من حب وكره ودافعية وميول واتجاهات ، ‏وتجسيد القيم الاجتماعية والفنية من شعر وموسيقى ورسم .‏</vt:lpstr>
      <vt:lpstr>تصنيف التعلم : بشكل عام يصنف التعلم الى :‏ ‏* التعلم اللفظي : وهو قدرة الفرد على الكلام والمحادثة والمحاورة واختيار الالفاظ ‏والكلمات والجمل والموضوعات التي تتناسق مع الموقف الجديد .‏ ‏* التعلم الحركي : قدرة الفرد على استخدام جهاز الحركي والعضلي وخاصة ‏العضلات الارادية لحل الموقف مثل الضرب على الالة الحاسبة او العزف بالكيتار او ‏اللعب بكرة القدم .‏ ‏* التعلم الادراكي : قدرة الفرد على ادراك الاشياء والمواقف وتنظيمها بصورة جديدة ‏بحيث يمكن اعادة تنظيم المثيرات الحسية في نماذج ادراكية جديدة .‏ ‏* تعلم والاتجاهات : ان الميول والاتجاهات يمكن تعلمها وتعديلها من خلال قوة تاثير ‏المحيط الاجتماعي والثقافي للمجتمع والتحكم بها نسبيا .‏ ‏* تعليم اسلوب حل المشكلات : وهو قدرة الفرد على التكيف والتلائم مع المواقف ‏الجديدة البسيطة لاعادة المعلومات السابقة وحل الموقف الجديد .‏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مكتبة احمد</cp:lastModifiedBy>
  <cp:revision>11</cp:revision>
  <dcterms:created xsi:type="dcterms:W3CDTF">2019-01-23T21:59:36Z</dcterms:created>
  <dcterms:modified xsi:type="dcterms:W3CDTF">2019-01-24T08:04:24Z</dcterms:modified>
</cp:coreProperties>
</file>