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412" autoAdjust="0"/>
    <p:restoredTop sz="94624" autoAdjust="0"/>
  </p:normalViewPr>
  <p:slideViewPr>
    <p:cSldViewPr>
      <p:cViewPr>
        <p:scale>
          <a:sx n="69" d="100"/>
          <a:sy n="69" d="100"/>
        </p:scale>
        <p:origin x="-1332"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9F71511-446D-42ED-9A04-DBC3DDDEAB96}" type="datetimeFigureOut">
              <a:rPr lang="ar-IQ" smtClean="0"/>
              <a:pPr/>
              <a:t>17/05/1440</a:t>
            </a:fld>
            <a:endParaRPr lang="ar-IQ"/>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IQ"/>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3C754A2-3303-4966-A014-F809822983CF}"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F71511-446D-42ED-9A04-DBC3DDDEAB96}" type="datetimeFigureOut">
              <a:rPr lang="ar-IQ" smtClean="0"/>
              <a:pPr/>
              <a:t>17/05/1440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13C754A2-3303-4966-A014-F809822983CF}"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59F71511-446D-42ED-9A04-DBC3DDDEAB96}" type="datetimeFigureOut">
              <a:rPr lang="ar-IQ" smtClean="0"/>
              <a:pPr/>
              <a:t>17/05/1440</a:t>
            </a:fld>
            <a:endParaRPr lang="ar-IQ"/>
          </a:p>
        </p:txBody>
      </p:sp>
      <p:sp>
        <p:nvSpPr>
          <p:cNvPr id="5" name="Footer Placeholder 4"/>
          <p:cNvSpPr>
            <a:spLocks noGrp="1"/>
          </p:cNvSpPr>
          <p:nvPr>
            <p:ph type="ftr" sz="quarter" idx="11"/>
          </p:nvPr>
        </p:nvSpPr>
        <p:spPr>
          <a:xfrm>
            <a:off x="457200" y="6556248"/>
            <a:ext cx="3657600" cy="228600"/>
          </a:xfrm>
        </p:spPr>
        <p:txBody>
          <a:bodyPr/>
          <a:lstStyle>
            <a:extLst/>
          </a:lstStyle>
          <a:p>
            <a:endParaRPr lang="ar-IQ"/>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3C754A2-3303-4966-A014-F809822983CF}"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F71511-446D-42ED-9A04-DBC3DDDEAB96}" type="datetimeFigureOut">
              <a:rPr lang="ar-IQ" smtClean="0"/>
              <a:pPr/>
              <a:t>17/05/1440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13C754A2-3303-4966-A014-F809822983CF}"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9F71511-446D-42ED-9A04-DBC3DDDEAB96}" type="datetimeFigureOut">
              <a:rPr lang="ar-IQ" smtClean="0"/>
              <a:pPr/>
              <a:t>17/05/1440</a:t>
            </a:fld>
            <a:endParaRPr lang="ar-IQ"/>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IQ"/>
          </a:p>
        </p:txBody>
      </p:sp>
      <p:sp>
        <p:nvSpPr>
          <p:cNvPr id="6" name="Slide Number Placeholder 5"/>
          <p:cNvSpPr>
            <a:spLocks noGrp="1"/>
          </p:cNvSpPr>
          <p:nvPr>
            <p:ph type="sldNum" sz="quarter" idx="12"/>
          </p:nvPr>
        </p:nvSpPr>
        <p:spPr>
          <a:xfrm>
            <a:off x="6733952" y="6555112"/>
            <a:ext cx="588336" cy="228600"/>
          </a:xfrm>
        </p:spPr>
        <p:txBody>
          <a:bodyPr/>
          <a:lstStyle>
            <a:extLst/>
          </a:lstStyle>
          <a:p>
            <a:fld id="{13C754A2-3303-4966-A014-F809822983CF}"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F71511-446D-42ED-9A04-DBC3DDDEAB96}" type="datetimeFigureOut">
              <a:rPr lang="ar-IQ" smtClean="0"/>
              <a:pPr/>
              <a:t>17/05/1440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13C754A2-3303-4966-A014-F809822983CF}"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9F71511-446D-42ED-9A04-DBC3DDDEAB96}" type="datetimeFigureOut">
              <a:rPr lang="ar-IQ" smtClean="0"/>
              <a:pPr/>
              <a:t>17/05/1440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13C754A2-3303-4966-A014-F809822983CF}"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9F71511-446D-42ED-9A04-DBC3DDDEAB96}" type="datetimeFigureOut">
              <a:rPr lang="ar-IQ" smtClean="0"/>
              <a:pPr/>
              <a:t>17/05/1440</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13C754A2-3303-4966-A014-F809822983CF}"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59F71511-446D-42ED-9A04-DBC3DDDEAB96}" type="datetimeFigureOut">
              <a:rPr lang="ar-IQ" smtClean="0"/>
              <a:pPr/>
              <a:t>17/05/1440</a:t>
            </a:fld>
            <a:endParaRPr lang="ar-IQ"/>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ar-IQ"/>
          </a:p>
        </p:txBody>
      </p:sp>
      <p:sp>
        <p:nvSpPr>
          <p:cNvPr id="4" name="Slide Number Placeholder 3"/>
          <p:cNvSpPr>
            <a:spLocks noGrp="1"/>
          </p:cNvSpPr>
          <p:nvPr>
            <p:ph type="sldNum" sz="quarter" idx="12"/>
          </p:nvPr>
        </p:nvSpPr>
        <p:spPr/>
        <p:txBody>
          <a:bodyPr/>
          <a:lstStyle>
            <a:extLst/>
          </a:lstStyle>
          <a:p>
            <a:fld id="{13C754A2-3303-4966-A014-F809822983CF}"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F71511-446D-42ED-9A04-DBC3DDDEAB96}" type="datetimeFigureOut">
              <a:rPr lang="ar-IQ" smtClean="0"/>
              <a:pPr/>
              <a:t>17/05/1440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13C754A2-3303-4966-A014-F809822983CF}"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59F71511-446D-42ED-9A04-DBC3DDDEAB96}" type="datetimeFigureOut">
              <a:rPr lang="ar-IQ" smtClean="0"/>
              <a:pPr/>
              <a:t>17/05/1440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13C754A2-3303-4966-A014-F809822983CF}" type="slidenum">
              <a:rPr lang="ar-IQ" smtClean="0"/>
              <a:pPr/>
              <a:t>‹#›</a:t>
            </a:fld>
            <a:endParaRPr lang="ar-IQ"/>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9F71511-446D-42ED-9A04-DBC3DDDEAB96}" type="datetimeFigureOut">
              <a:rPr lang="ar-IQ" smtClean="0"/>
              <a:pPr/>
              <a:t>17/05/1440</a:t>
            </a:fld>
            <a:endParaRPr lang="ar-IQ"/>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IQ"/>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3C754A2-3303-4966-A014-F809822983CF}"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000108"/>
            <a:ext cx="7772400" cy="428628"/>
          </a:xfrm>
          <a:solidFill>
            <a:schemeClr val="bg2">
              <a:lumMod val="75000"/>
            </a:schemeClr>
          </a:solidFill>
        </p:spPr>
        <p:txBody>
          <a:bodyPr/>
          <a:lstStyle/>
          <a:p>
            <a:r>
              <a:rPr lang="ar-IQ" sz="2000" dirty="0" smtClean="0">
                <a:ea typeface="Calibri"/>
                <a:cs typeface="Sultan bold"/>
              </a:rPr>
              <a:t/>
            </a:r>
            <a:br>
              <a:rPr lang="ar-IQ" sz="2000" dirty="0" smtClean="0">
                <a:ea typeface="Calibri"/>
                <a:cs typeface="Sultan bold"/>
              </a:rPr>
            </a:br>
            <a:r>
              <a:rPr lang="ar-IQ" sz="2000" dirty="0" smtClean="0">
                <a:ea typeface="Calibri"/>
                <a:cs typeface="Sultan bold"/>
              </a:rPr>
              <a:t/>
            </a:r>
            <a:br>
              <a:rPr lang="ar-IQ" sz="2000" dirty="0" smtClean="0">
                <a:ea typeface="Calibri"/>
                <a:cs typeface="Sultan bold"/>
              </a:rPr>
            </a:br>
            <a:r>
              <a:rPr lang="ar-IQ" sz="2000" dirty="0" smtClean="0">
                <a:ea typeface="Calibri"/>
                <a:cs typeface="Sultan bold"/>
              </a:rPr>
              <a:t/>
            </a:r>
            <a:br>
              <a:rPr lang="ar-IQ" sz="2000" dirty="0" smtClean="0">
                <a:ea typeface="Calibri"/>
                <a:cs typeface="Sultan bold"/>
              </a:rPr>
            </a:br>
            <a:r>
              <a:rPr lang="ar-IQ" sz="2000" dirty="0" smtClean="0">
                <a:ea typeface="Calibri"/>
                <a:cs typeface="Sultan bold"/>
              </a:rPr>
              <a:t/>
            </a:r>
            <a:br>
              <a:rPr lang="ar-IQ" sz="2000" dirty="0" smtClean="0">
                <a:ea typeface="Calibri"/>
                <a:cs typeface="Sultan bold"/>
              </a:rPr>
            </a:br>
            <a:r>
              <a:rPr lang="ar-IQ" sz="2000" dirty="0" smtClean="0">
                <a:ea typeface="Calibri"/>
                <a:cs typeface="Sultan bold"/>
              </a:rPr>
              <a:t/>
            </a:r>
            <a:br>
              <a:rPr lang="ar-IQ" sz="2000" dirty="0" smtClean="0">
                <a:ea typeface="Calibri"/>
                <a:cs typeface="Sultan bold"/>
              </a:rPr>
            </a:br>
            <a:r>
              <a:rPr lang="ar-IQ" sz="2000" dirty="0" smtClean="0">
                <a:ea typeface="Calibri"/>
                <a:cs typeface="Sultan bold"/>
              </a:rPr>
              <a:t/>
            </a:r>
            <a:br>
              <a:rPr lang="ar-IQ" sz="2000" dirty="0" smtClean="0">
                <a:ea typeface="Calibri"/>
                <a:cs typeface="Sultan bold"/>
              </a:rPr>
            </a:br>
            <a:r>
              <a:rPr lang="ar-IQ" sz="2000" dirty="0" smtClean="0">
                <a:ea typeface="Calibri"/>
                <a:cs typeface="Sultan bold"/>
              </a:rPr>
              <a:t/>
            </a:r>
            <a:br>
              <a:rPr lang="ar-IQ" sz="2000" dirty="0" smtClean="0">
                <a:ea typeface="Calibri"/>
                <a:cs typeface="Sultan bold"/>
              </a:rPr>
            </a:br>
            <a:r>
              <a:rPr lang="ar-IQ" sz="2000" dirty="0" smtClean="0">
                <a:ea typeface="Calibri"/>
                <a:cs typeface="Sultan bold"/>
              </a:rPr>
              <a:t/>
            </a:r>
            <a:br>
              <a:rPr lang="ar-IQ" sz="2000" dirty="0" smtClean="0">
                <a:ea typeface="Calibri"/>
                <a:cs typeface="Sultan bold"/>
              </a:rPr>
            </a:br>
            <a:r>
              <a:rPr lang="ar-IQ" sz="2000" dirty="0" smtClean="0">
                <a:ea typeface="Calibri"/>
                <a:cs typeface="Sultan bold"/>
              </a:rPr>
              <a:t/>
            </a:r>
            <a:br>
              <a:rPr lang="ar-IQ" sz="2000" dirty="0" smtClean="0">
                <a:ea typeface="Calibri"/>
                <a:cs typeface="Sultan bold"/>
              </a:rPr>
            </a:br>
            <a:r>
              <a:rPr lang="ar-IQ" sz="2000" dirty="0" smtClean="0">
                <a:ea typeface="Calibri"/>
                <a:cs typeface="Sultan bold"/>
              </a:rPr>
              <a:t/>
            </a:r>
            <a:br>
              <a:rPr lang="ar-IQ" sz="2000" dirty="0" smtClean="0">
                <a:ea typeface="Calibri"/>
                <a:cs typeface="Sultan bold"/>
              </a:rPr>
            </a:br>
            <a:r>
              <a:rPr lang="ar-IQ" sz="1800" dirty="0" smtClean="0">
                <a:solidFill>
                  <a:srgbClr val="FFFF00"/>
                </a:solidFill>
                <a:ea typeface="Calibri"/>
                <a:cs typeface="Sultan bold"/>
              </a:rPr>
              <a:t>وزارة </a:t>
            </a:r>
            <a:r>
              <a:rPr lang="ar-IQ" sz="1800" dirty="0" smtClean="0">
                <a:solidFill>
                  <a:srgbClr val="FFFF00"/>
                </a:solidFill>
                <a:ea typeface="Calibri"/>
                <a:cs typeface="Sultan bold"/>
              </a:rPr>
              <a:t>التعليم العالي والبحث العلمي                                                                      </a:t>
            </a:r>
            <a:r>
              <a:rPr lang="ar-IQ" sz="1800" dirty="0" smtClean="0">
                <a:solidFill>
                  <a:srgbClr val="FFFF00"/>
                </a:solidFill>
                <a:ea typeface="Calibri"/>
                <a:cs typeface="Sultan bold"/>
              </a:rPr>
              <a:t/>
            </a:r>
            <a:br>
              <a:rPr lang="ar-IQ" sz="1800" dirty="0" smtClean="0">
                <a:solidFill>
                  <a:srgbClr val="FFFF00"/>
                </a:solidFill>
                <a:ea typeface="Calibri"/>
                <a:cs typeface="Sultan bold"/>
              </a:rPr>
            </a:br>
            <a:r>
              <a:rPr lang="ar-IQ" sz="1800" dirty="0" smtClean="0">
                <a:solidFill>
                  <a:srgbClr val="FFFF00"/>
                </a:solidFill>
                <a:ea typeface="Calibri"/>
                <a:cs typeface="Sultan bold"/>
              </a:rPr>
              <a:t> </a:t>
            </a:r>
            <a:r>
              <a:rPr lang="ar-IQ" sz="1400" dirty="0" smtClean="0">
                <a:solidFill>
                  <a:srgbClr val="FFFF00"/>
                </a:solidFill>
                <a:ea typeface="Calibri"/>
                <a:cs typeface="Arial"/>
              </a:rPr>
              <a:t> </a:t>
            </a:r>
            <a:r>
              <a:rPr lang="ar-IQ" sz="1800" dirty="0" smtClean="0">
                <a:solidFill>
                  <a:srgbClr val="FFFF00"/>
                </a:solidFill>
                <a:ea typeface="Calibri"/>
                <a:cs typeface="Sultan bold"/>
              </a:rPr>
              <a:t>الجامعة ألمستنصرية</a:t>
            </a:r>
            <a:br>
              <a:rPr lang="ar-IQ" sz="1800" dirty="0" smtClean="0">
                <a:solidFill>
                  <a:srgbClr val="FFFF00"/>
                </a:solidFill>
                <a:ea typeface="Calibri"/>
                <a:cs typeface="Sultan bold"/>
              </a:rPr>
            </a:br>
            <a:r>
              <a:rPr lang="ar-IQ" sz="1800" dirty="0" smtClean="0">
                <a:solidFill>
                  <a:srgbClr val="FFFF00"/>
                </a:solidFill>
                <a:ea typeface="Calibri"/>
                <a:cs typeface="Sultan bold"/>
              </a:rPr>
              <a:t>كلية التربية الأساسية -  قسم الرياضيات</a:t>
            </a:r>
            <a:r>
              <a:rPr lang="en-US" dirty="0" smtClean="0">
                <a:ea typeface="Calibri"/>
                <a:cs typeface="Arial"/>
              </a:rPr>
              <a:t/>
            </a:r>
            <a:br>
              <a:rPr lang="en-US" dirty="0" smtClean="0">
                <a:ea typeface="Calibri"/>
                <a:cs typeface="Arial"/>
              </a:rPr>
            </a:br>
            <a:r>
              <a:rPr lang="ar-IQ" dirty="0" smtClean="0">
                <a:ea typeface="Calibri"/>
                <a:cs typeface="Arial"/>
              </a:rPr>
              <a:t>                     </a:t>
            </a:r>
            <a:r>
              <a:rPr lang="ar-IQ" sz="3200" dirty="0" smtClean="0"/>
              <a:t>محاضرة</a:t>
            </a:r>
            <a:r>
              <a:rPr lang="ar-IQ" dirty="0" smtClean="0"/>
              <a:t>  </a:t>
            </a:r>
            <a:endParaRPr lang="ar-IQ" dirty="0"/>
          </a:p>
        </p:txBody>
      </p:sp>
      <p:sp>
        <p:nvSpPr>
          <p:cNvPr id="3" name="Subtitle 2"/>
          <p:cNvSpPr>
            <a:spLocks noGrp="1"/>
          </p:cNvSpPr>
          <p:nvPr>
            <p:ph type="subTitle" idx="1"/>
          </p:nvPr>
        </p:nvSpPr>
        <p:spPr>
          <a:xfrm>
            <a:off x="571472" y="1714488"/>
            <a:ext cx="7929618" cy="4500594"/>
          </a:xfrm>
          <a:solidFill>
            <a:schemeClr val="accent1">
              <a:lumMod val="40000"/>
              <a:lumOff val="60000"/>
            </a:schemeClr>
          </a:solidFill>
        </p:spPr>
        <p:txBody>
          <a:bodyPr>
            <a:normAutofit/>
          </a:bodyPr>
          <a:lstStyle/>
          <a:p>
            <a:pPr algn="ctr"/>
            <a:endParaRPr lang="ar-IQ" sz="2800" dirty="0" smtClean="0">
              <a:solidFill>
                <a:schemeClr val="accent1">
                  <a:lumMod val="75000"/>
                </a:schemeClr>
              </a:solidFill>
            </a:endParaRPr>
          </a:p>
          <a:p>
            <a:pPr algn="ctr"/>
            <a:endParaRPr lang="ar-IQ" sz="2800" dirty="0" smtClean="0">
              <a:solidFill>
                <a:schemeClr val="accent1">
                  <a:lumMod val="75000"/>
                </a:schemeClr>
              </a:solidFill>
            </a:endParaRPr>
          </a:p>
          <a:p>
            <a:pPr algn="ctr"/>
            <a:r>
              <a:rPr lang="ar-IQ" sz="8800" dirty="0" smtClean="0">
                <a:solidFill>
                  <a:schemeClr val="accent1">
                    <a:lumMod val="75000"/>
                  </a:schemeClr>
                </a:solidFill>
              </a:rPr>
              <a:t>الطالب المثالي</a:t>
            </a:r>
          </a:p>
          <a:p>
            <a:pPr algn="ctr"/>
            <a:r>
              <a:rPr lang="ar-IQ" sz="2800" b="1" dirty="0" smtClean="0">
                <a:solidFill>
                  <a:schemeClr val="accent1">
                    <a:lumMod val="75000"/>
                  </a:schemeClr>
                </a:solidFill>
              </a:rPr>
              <a:t>إ</a:t>
            </a:r>
            <a:r>
              <a:rPr lang="ar-IQ" sz="2400" b="1" dirty="0" smtClean="0">
                <a:solidFill>
                  <a:schemeClr val="accent1">
                    <a:lumMod val="75000"/>
                  </a:schemeClr>
                </a:solidFill>
              </a:rPr>
              <a:t>عداد </a:t>
            </a:r>
            <a:r>
              <a:rPr lang="ar-IQ" sz="2400" b="1" dirty="0" smtClean="0">
                <a:solidFill>
                  <a:schemeClr val="accent1">
                    <a:lumMod val="75000"/>
                  </a:schemeClr>
                </a:solidFill>
              </a:rPr>
              <a:t>:م.د.غسان </a:t>
            </a:r>
            <a:r>
              <a:rPr lang="ar-IQ" sz="2400" b="1" dirty="0" smtClean="0">
                <a:solidFill>
                  <a:schemeClr val="accent1">
                    <a:lumMod val="75000"/>
                  </a:schemeClr>
                </a:solidFill>
              </a:rPr>
              <a:t>رشيد الصيداوي</a:t>
            </a:r>
            <a:r>
              <a:rPr lang="ar-IQ" b="1" dirty="0" smtClean="0">
                <a:solidFill>
                  <a:schemeClr val="accent1">
                    <a:lumMod val="75000"/>
                  </a:schemeClr>
                </a:solidFill>
              </a:rPr>
              <a:t> </a:t>
            </a:r>
            <a:endParaRPr lang="ar-IQ" b="1" dirty="0">
              <a:solidFill>
                <a:schemeClr val="accent1">
                  <a:lumMod val="75000"/>
                </a:schemeClr>
              </a:solidFill>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7239000" cy="6241446"/>
          </a:xfrm>
          <a:solidFill>
            <a:srgbClr val="92D050"/>
          </a:solidFill>
        </p:spPr>
        <p:txBody>
          <a:bodyPr>
            <a:normAutofit lnSpcReduction="10000"/>
          </a:bodyPr>
          <a:lstStyle/>
          <a:p>
            <a:pPr>
              <a:buNone/>
            </a:pPr>
            <a:r>
              <a:rPr lang="en-US" b="1" dirty="0" smtClean="0">
                <a:solidFill>
                  <a:srgbClr val="FFFF00"/>
                </a:solidFill>
              </a:rPr>
              <a:t>               </a:t>
            </a:r>
            <a:r>
              <a:rPr lang="ar-SA" b="1" dirty="0" smtClean="0">
                <a:solidFill>
                  <a:srgbClr val="FFFF00"/>
                </a:solidFill>
              </a:rPr>
              <a:t>فمَن هو الطَّالبُ المثالي؟ </a:t>
            </a:r>
            <a:endParaRPr lang="en-US" dirty="0" smtClean="0">
              <a:solidFill>
                <a:srgbClr val="FFFF00"/>
              </a:solidFill>
            </a:endParaRPr>
          </a:p>
          <a:p>
            <a:r>
              <a:rPr lang="ar-SA" b="1" dirty="0" smtClean="0">
                <a:solidFill>
                  <a:srgbClr val="7030A0"/>
                </a:solidFill>
              </a:rPr>
              <a:t>هل هو الطالب الذي يجلس على مقعدِه بالفصل منذ بداية اليوم الدراسي، ولا ي</a:t>
            </a:r>
            <a:r>
              <a:rPr lang="ar-IQ" b="1" dirty="0" smtClean="0">
                <a:solidFill>
                  <a:srgbClr val="7030A0"/>
                </a:solidFill>
              </a:rPr>
              <a:t>غادره</a:t>
            </a:r>
            <a:r>
              <a:rPr lang="ar-SA" b="1" dirty="0" smtClean="0">
                <a:solidFill>
                  <a:srgbClr val="7030A0"/>
                </a:solidFill>
              </a:rPr>
              <a:t> إلا بانتهاء ال</a:t>
            </a:r>
            <a:r>
              <a:rPr lang="ar-IQ" b="1" dirty="0" smtClean="0">
                <a:solidFill>
                  <a:srgbClr val="7030A0"/>
                </a:solidFill>
              </a:rPr>
              <a:t>دوام</a:t>
            </a:r>
            <a:r>
              <a:rPr lang="ar-SA" b="1" dirty="0" smtClean="0">
                <a:solidFill>
                  <a:srgbClr val="7030A0"/>
                </a:solidFill>
              </a:rPr>
              <a:t>؟</a:t>
            </a:r>
            <a:endParaRPr lang="en-US" dirty="0" smtClean="0">
              <a:solidFill>
                <a:srgbClr val="7030A0"/>
              </a:solidFill>
            </a:endParaRPr>
          </a:p>
          <a:p>
            <a:r>
              <a:rPr lang="ar-SA" b="1" dirty="0" smtClean="0"/>
              <a:t> </a:t>
            </a:r>
            <a:r>
              <a:rPr lang="ar-SA" b="1" dirty="0" smtClean="0">
                <a:solidFill>
                  <a:srgbClr val="FF0000"/>
                </a:solidFill>
              </a:rPr>
              <a:t>أم هو الطَّالبُ المطيع لأحاديث وأوامر معلميه؟ </a:t>
            </a:r>
            <a:endParaRPr lang="en-US" b="1" dirty="0" smtClean="0">
              <a:solidFill>
                <a:srgbClr val="FF0000"/>
              </a:solidFill>
            </a:endParaRPr>
          </a:p>
          <a:p>
            <a:r>
              <a:rPr lang="ar-SA" b="1" dirty="0" smtClean="0">
                <a:solidFill>
                  <a:srgbClr val="0070C0"/>
                </a:solidFill>
              </a:rPr>
              <a:t>أم الطَّالب الملتزم بأداءِ الواجبات المطلوبة منه... إلخ؟</a:t>
            </a:r>
            <a:endParaRPr lang="en-US" dirty="0" smtClean="0">
              <a:solidFill>
                <a:srgbClr val="0070C0"/>
              </a:solidFill>
            </a:endParaRPr>
          </a:p>
          <a:p>
            <a:pPr>
              <a:buNone/>
            </a:pPr>
            <a:endParaRPr lang="en-US" dirty="0" smtClean="0"/>
          </a:p>
          <a:p>
            <a:r>
              <a:rPr lang="ar-SA" b="1" dirty="0" smtClean="0"/>
              <a:t>بالتأكيد لا نستطيعُ أن نضعَ معيارًا ثابتًا لاختيارِ الطَّالبِ المثالي،</a:t>
            </a:r>
            <a:endParaRPr lang="en-US" dirty="0" smtClean="0"/>
          </a:p>
          <a:p>
            <a:r>
              <a:rPr lang="ar-SA" b="1" dirty="0" smtClean="0"/>
              <a:t> فقد يرى بعضُ المعلِّمين أنَّ الطَّالبَ المثالي هو الطالب الذكي المجتهد، </a:t>
            </a:r>
            <a:endParaRPr lang="en-US" dirty="0" smtClean="0"/>
          </a:p>
          <a:p>
            <a:r>
              <a:rPr lang="ar-SA" b="1" dirty="0" smtClean="0"/>
              <a:t>بينما يرى آخرون أنه الطالب الهادئ غير المشاغب؛ </a:t>
            </a:r>
            <a:endParaRPr lang="en-US" dirty="0" smtClean="0"/>
          </a:p>
          <a:p>
            <a:endParaRPr lang="ar-IQ" dirty="0"/>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357166"/>
            <a:ext cx="7410480" cy="6098570"/>
          </a:xfrm>
          <a:solidFill>
            <a:schemeClr val="tx2">
              <a:lumMod val="20000"/>
              <a:lumOff val="80000"/>
            </a:schemeClr>
          </a:solidFill>
        </p:spPr>
        <p:txBody>
          <a:bodyPr/>
          <a:lstStyle/>
          <a:p>
            <a:r>
              <a:rPr lang="ar-SA" b="1" dirty="0" smtClean="0">
                <a:solidFill>
                  <a:srgbClr val="7030A0"/>
                </a:solidFill>
              </a:rPr>
              <a:t>لكن الطالب المثالي لا بدَّ أن يتحلَّى بمجموعةٍ من الصفات الحسنة؛ أهمها</a:t>
            </a:r>
            <a:r>
              <a:rPr lang="en-US" b="1" dirty="0" smtClean="0">
                <a:solidFill>
                  <a:srgbClr val="7030A0"/>
                </a:solidFill>
              </a:rPr>
              <a:t>:</a:t>
            </a:r>
            <a:endParaRPr lang="en-US" dirty="0" smtClean="0">
              <a:solidFill>
                <a:srgbClr val="7030A0"/>
              </a:solidFill>
            </a:endParaRPr>
          </a:p>
          <a:p>
            <a:r>
              <a:rPr lang="en-US" b="1" dirty="0" smtClean="0">
                <a:solidFill>
                  <a:srgbClr val="FF0000"/>
                </a:solidFill>
              </a:rPr>
              <a:t>1- </a:t>
            </a:r>
            <a:r>
              <a:rPr lang="ar-SA" b="1" dirty="0" smtClean="0">
                <a:solidFill>
                  <a:srgbClr val="FF0000"/>
                </a:solidFill>
              </a:rPr>
              <a:t>التفوق</a:t>
            </a:r>
            <a:r>
              <a:rPr lang="en-US" b="1" dirty="0" smtClean="0">
                <a:solidFill>
                  <a:srgbClr val="FF0000"/>
                </a:solidFill>
              </a:rPr>
              <a:t>:</a:t>
            </a:r>
            <a:endParaRPr lang="en-US" dirty="0" smtClean="0">
              <a:solidFill>
                <a:srgbClr val="FF0000"/>
              </a:solidFill>
            </a:endParaRPr>
          </a:p>
          <a:p>
            <a:r>
              <a:rPr lang="ar-SA" b="1" dirty="0" smtClean="0"/>
              <a:t>التفوقُ، وهذا بمفهومِه العام، حيث يكون متفوقًا في دراستِه،</a:t>
            </a:r>
            <a:endParaRPr lang="en-US" dirty="0" smtClean="0"/>
          </a:p>
          <a:p>
            <a:r>
              <a:rPr lang="ar-SA" b="1" dirty="0" smtClean="0"/>
              <a:t> ويحب العلمَ،</a:t>
            </a:r>
            <a:endParaRPr lang="ar-IQ" b="1" dirty="0" smtClean="0"/>
          </a:p>
          <a:p>
            <a:r>
              <a:rPr lang="ar-SA" b="1" dirty="0" smtClean="0"/>
              <a:t> ويساعد غيرَه على الوصولِ للفهم، </a:t>
            </a:r>
            <a:endParaRPr lang="en-US" dirty="0" smtClean="0"/>
          </a:p>
          <a:p>
            <a:r>
              <a:rPr lang="ar-SA" b="1" dirty="0" smtClean="0"/>
              <a:t>ويكون الجهدُ المبذول منه كبيرًا حتى يصل إلى المكانةِ التي يرغب فيها في دراستِه وحياته العامَّة</a:t>
            </a:r>
            <a:r>
              <a:rPr lang="en-US" b="1" dirty="0" smtClean="0"/>
              <a:t>.</a:t>
            </a:r>
            <a:endParaRPr lang="en-US" dirty="0" smtClean="0"/>
          </a:p>
          <a:p>
            <a:endParaRPr lang="en-US" dirty="0" smtClean="0"/>
          </a:p>
          <a:p>
            <a:endParaRPr lang="ar-IQ" dirty="0"/>
          </a:p>
        </p:txBody>
      </p:sp>
    </p:spTree>
  </p:cSld>
  <p:clrMapOvr>
    <a:masterClrMapping/>
  </p:clrMapOvr>
  <p:transition advTm="3000">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7643866" cy="6286544"/>
          </a:xfrm>
          <a:solidFill>
            <a:schemeClr val="accent1">
              <a:lumMod val="40000"/>
              <a:lumOff val="60000"/>
            </a:schemeClr>
          </a:solidFill>
        </p:spPr>
        <p:txBody>
          <a:bodyPr>
            <a:normAutofit/>
          </a:bodyPr>
          <a:lstStyle/>
          <a:p>
            <a:r>
              <a:rPr lang="ar-SA" b="1" dirty="0" smtClean="0">
                <a:solidFill>
                  <a:srgbClr val="FF0000"/>
                </a:solidFill>
              </a:rPr>
              <a:t>الالتزام</a:t>
            </a:r>
            <a:r>
              <a:rPr lang="en-US" b="1" dirty="0" smtClean="0">
                <a:solidFill>
                  <a:srgbClr val="FF0000"/>
                </a:solidFill>
              </a:rPr>
              <a:t>:</a:t>
            </a:r>
            <a:endParaRPr lang="en-US" dirty="0" smtClean="0">
              <a:solidFill>
                <a:srgbClr val="FF0000"/>
              </a:solidFill>
            </a:endParaRPr>
          </a:p>
          <a:p>
            <a:r>
              <a:rPr lang="ar-SA" b="1" dirty="0" smtClean="0"/>
              <a:t>الالتزام الديني؛ حيث قال الله - تعالى</a:t>
            </a:r>
            <a:r>
              <a:rPr lang="en-US" b="1" dirty="0" smtClean="0"/>
              <a:t> -: </a:t>
            </a:r>
            <a:r>
              <a:rPr lang="ar-SA" b="1" dirty="0" smtClean="0"/>
              <a:t>﴿</a:t>
            </a:r>
            <a:r>
              <a:rPr lang="en-US" b="1" dirty="0" smtClean="0"/>
              <a:t> </a:t>
            </a:r>
            <a:r>
              <a:rPr lang="ar-SA" b="1" dirty="0" smtClean="0"/>
              <a:t>وَقُلْ رَبِّ زِدْنِي عِلْمًا</a:t>
            </a:r>
            <a:r>
              <a:rPr lang="en-US" b="1" dirty="0" smtClean="0"/>
              <a:t> </a:t>
            </a:r>
            <a:r>
              <a:rPr lang="ar-SA" b="1" dirty="0" smtClean="0"/>
              <a:t>﴾ </a:t>
            </a:r>
            <a:r>
              <a:rPr lang="en-US" b="1" dirty="0" smtClean="0"/>
              <a:t>[</a:t>
            </a:r>
            <a:r>
              <a:rPr lang="ar-SA" b="1" dirty="0" smtClean="0"/>
              <a:t>طه : 114]، </a:t>
            </a:r>
            <a:endParaRPr lang="ar-IQ" b="1" dirty="0" smtClean="0"/>
          </a:p>
          <a:p>
            <a:r>
              <a:rPr lang="ar-IQ" b="1" dirty="0" smtClean="0"/>
              <a:t>وان يلتزم بعادات وتقاليد محتمعه </a:t>
            </a:r>
          </a:p>
          <a:p>
            <a:endParaRPr lang="ar-IQ" b="1" dirty="0" smtClean="0"/>
          </a:p>
          <a:p>
            <a:r>
              <a:rPr lang="ar-IQ" b="1" dirty="0" smtClean="0"/>
              <a:t>الاهتمام</a:t>
            </a:r>
            <a:r>
              <a:rPr lang="ar-SA" b="1" dirty="0" smtClean="0"/>
              <a:t> بصلةِ الرَّحمِ ومعاملة الوالدين بما يجبُ أن يُعاملوا به؛ </a:t>
            </a:r>
            <a:endParaRPr lang="en-US" dirty="0" smtClean="0"/>
          </a:p>
          <a:p>
            <a:r>
              <a:rPr lang="ar-SA" b="1" dirty="0" smtClean="0"/>
              <a:t>حيث إنَّ الله - تعالى - قال</a:t>
            </a:r>
            <a:r>
              <a:rPr lang="en-US" b="1" dirty="0" smtClean="0"/>
              <a:t>: </a:t>
            </a:r>
            <a:r>
              <a:rPr lang="ar-SA" b="1" dirty="0" smtClean="0"/>
              <a:t>﴿</a:t>
            </a:r>
            <a:r>
              <a:rPr lang="en-US" b="1" dirty="0" smtClean="0"/>
              <a:t> </a:t>
            </a:r>
            <a:r>
              <a:rPr lang="ar-SA" b="1" dirty="0" smtClean="0"/>
              <a:t>وَوَصَّيْنَا الْإِنْسَانَ بِوَالِدَيْهِ إِحْسَانًا</a:t>
            </a:r>
            <a:r>
              <a:rPr lang="en-US" b="1" dirty="0" smtClean="0"/>
              <a:t> </a:t>
            </a:r>
            <a:r>
              <a:rPr lang="ar-SA" b="1" dirty="0" smtClean="0"/>
              <a:t>﴾ </a:t>
            </a:r>
            <a:r>
              <a:rPr lang="en-US" b="1" dirty="0" smtClean="0"/>
              <a:t>[</a:t>
            </a:r>
            <a:r>
              <a:rPr lang="ar-SA" b="1" dirty="0" smtClean="0"/>
              <a:t>الأحقاف : 15]، </a:t>
            </a:r>
            <a:endParaRPr lang="ar-IQ" b="1" dirty="0" smtClean="0"/>
          </a:p>
          <a:p>
            <a:r>
              <a:rPr lang="ar-IQ" b="1" dirty="0" smtClean="0"/>
              <a:t>ان </a:t>
            </a:r>
            <a:r>
              <a:rPr lang="ar-SA" b="1" dirty="0" smtClean="0"/>
              <a:t>يكون ملتزمًا بالأخلاقِ الكريمة دائمًا،</a:t>
            </a:r>
            <a:endParaRPr lang="en-US" dirty="0" smtClean="0"/>
          </a:p>
          <a:p>
            <a:pPr>
              <a:buNone/>
            </a:pPr>
            <a:r>
              <a:rPr lang="ar-IQ" b="1" dirty="0" smtClean="0"/>
              <a:t> </a:t>
            </a:r>
            <a:r>
              <a:rPr lang="ar-SA" b="1" dirty="0" smtClean="0"/>
              <a:t> ومطبقًا ما يعرفه فعلاً على أرضِ الواقع</a:t>
            </a:r>
            <a:r>
              <a:rPr lang="en-US" b="1" dirty="0" smtClean="0"/>
              <a:t>.</a:t>
            </a:r>
            <a:endParaRPr lang="en-US" dirty="0" smtClean="0"/>
          </a:p>
          <a:p>
            <a:endParaRPr lang="ar-IQ"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239000" cy="6027132"/>
          </a:xfrm>
          <a:solidFill>
            <a:schemeClr val="accent1">
              <a:lumMod val="40000"/>
              <a:lumOff val="60000"/>
            </a:schemeClr>
          </a:solidFill>
        </p:spPr>
        <p:txBody>
          <a:bodyPr>
            <a:normAutofit fontScale="92500" lnSpcReduction="10000"/>
          </a:bodyPr>
          <a:lstStyle/>
          <a:p>
            <a:r>
              <a:rPr lang="en-US" b="1" dirty="0" smtClean="0">
                <a:solidFill>
                  <a:srgbClr val="FF0000"/>
                </a:solidFill>
              </a:rPr>
              <a:t>- </a:t>
            </a:r>
            <a:r>
              <a:rPr lang="ar-SA" b="1" dirty="0" smtClean="0">
                <a:solidFill>
                  <a:srgbClr val="FF0000"/>
                </a:solidFill>
              </a:rPr>
              <a:t>العلاقات الاجتماعية</a:t>
            </a:r>
            <a:r>
              <a:rPr lang="en-US" b="1" dirty="0" smtClean="0">
                <a:solidFill>
                  <a:srgbClr val="FF0000"/>
                </a:solidFill>
              </a:rPr>
              <a:t>:</a:t>
            </a:r>
            <a:endParaRPr lang="en-US" dirty="0" smtClean="0">
              <a:solidFill>
                <a:srgbClr val="FF0000"/>
              </a:solidFill>
            </a:endParaRPr>
          </a:p>
          <a:p>
            <a:r>
              <a:rPr lang="ar-SA" b="1" dirty="0" smtClean="0"/>
              <a:t>فالطالبُ يكون له علاقاتٌ اجتماعية جيدة مرتبطة بالمجتمع،</a:t>
            </a:r>
            <a:endParaRPr lang="en-US" dirty="0" smtClean="0"/>
          </a:p>
          <a:p>
            <a:r>
              <a:rPr lang="ar-SA" b="1" dirty="0" smtClean="0"/>
              <a:t> فهو يعيشُ وسط مجتمعٍ لا بد أن يرعى تقاليدَه وعاداتِه،</a:t>
            </a:r>
            <a:endParaRPr lang="en-US" dirty="0" smtClean="0"/>
          </a:p>
          <a:p>
            <a:r>
              <a:rPr lang="ar-SA" b="1" dirty="0" smtClean="0"/>
              <a:t> وأن يكوِّنَ علاقاتٍ جيدة مع غيره من الزُّملاءِ، وأيضًا من الم</a:t>
            </a:r>
            <a:r>
              <a:rPr lang="ar-IQ" b="1" dirty="0" smtClean="0"/>
              <a:t>درسين</a:t>
            </a:r>
            <a:r>
              <a:rPr lang="ar-SA" b="1" dirty="0" smtClean="0"/>
              <a:t>،</a:t>
            </a:r>
            <a:endParaRPr lang="en-US" dirty="0" smtClean="0"/>
          </a:p>
          <a:p>
            <a:r>
              <a:rPr lang="ar-SA" b="1" dirty="0" smtClean="0"/>
              <a:t> وهناك مؤسساتٌ اجتماعية كثيرة قد يشاركُ فيها الطَّالبُ؛ مثل: </a:t>
            </a:r>
            <a:endParaRPr lang="en-US" dirty="0" smtClean="0"/>
          </a:p>
          <a:p>
            <a:r>
              <a:rPr lang="ar-SA" b="1" dirty="0" smtClean="0"/>
              <a:t>النوادي، والمكتبات، و... وغيرها، </a:t>
            </a:r>
            <a:endParaRPr lang="en-US" dirty="0" smtClean="0"/>
          </a:p>
          <a:p>
            <a:r>
              <a:rPr lang="ar-SA" b="1" dirty="0" smtClean="0"/>
              <a:t>فيكون شخصيةً اجتماعية يتعاملُ مع الآخرين وَفْق ما تعلمه من خلالِ تعاملاته الكثيرة مع الآخرين،</a:t>
            </a:r>
            <a:endParaRPr lang="en-US" dirty="0" smtClean="0"/>
          </a:p>
          <a:p>
            <a:r>
              <a:rPr lang="ar-SA" b="1" dirty="0" smtClean="0"/>
              <a:t> فهو يحاولُ الوصولَ لأفضلِ الطُّرقِ التي تجعله يصل للتوافقِ الاجتماعي الجيد المفيد له في حياتِه</a:t>
            </a:r>
            <a:r>
              <a:rPr lang="en-US" b="1" dirty="0" smtClean="0"/>
              <a:t>.</a:t>
            </a:r>
            <a:endParaRPr lang="en-US" dirty="0" smtClean="0"/>
          </a:p>
          <a:p>
            <a:endParaRPr lang="ar-IQ"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239000" cy="5955694"/>
          </a:xfrm>
          <a:solidFill>
            <a:schemeClr val="accent1">
              <a:lumMod val="40000"/>
              <a:lumOff val="60000"/>
            </a:schemeClr>
          </a:solidFill>
        </p:spPr>
        <p:txBody>
          <a:bodyPr/>
          <a:lstStyle/>
          <a:p>
            <a:r>
              <a:rPr lang="en-US" b="1" dirty="0" smtClean="0"/>
              <a:t> </a:t>
            </a:r>
            <a:endParaRPr lang="en-US" dirty="0" smtClean="0"/>
          </a:p>
          <a:p>
            <a:r>
              <a:rPr lang="en-US" b="1" dirty="0" smtClean="0"/>
              <a:t>4- </a:t>
            </a:r>
            <a:r>
              <a:rPr lang="ar-SA" b="1" dirty="0" smtClean="0">
                <a:solidFill>
                  <a:srgbClr val="FF0000"/>
                </a:solidFill>
              </a:rPr>
              <a:t>التمتع بالصحةِ النفسية</a:t>
            </a:r>
            <a:r>
              <a:rPr lang="en-US" b="1" dirty="0" smtClean="0">
                <a:solidFill>
                  <a:srgbClr val="FF0000"/>
                </a:solidFill>
              </a:rPr>
              <a:t>:</a:t>
            </a:r>
            <a:endParaRPr lang="en-US" dirty="0" smtClean="0">
              <a:solidFill>
                <a:srgbClr val="FF0000"/>
              </a:solidFill>
            </a:endParaRPr>
          </a:p>
          <a:p>
            <a:r>
              <a:rPr lang="ar-SA" b="1" dirty="0" smtClean="0"/>
              <a:t>وهي الشعور بالرِّضا والراحة النفسية والسعادة، </a:t>
            </a:r>
            <a:endParaRPr lang="ar-IQ" b="1" dirty="0" smtClean="0"/>
          </a:p>
          <a:p>
            <a:pPr>
              <a:buNone/>
            </a:pPr>
            <a:r>
              <a:rPr lang="ar-IQ" b="1" dirty="0" smtClean="0"/>
              <a:t>  </a:t>
            </a:r>
            <a:r>
              <a:rPr lang="ar-SA" b="1" dirty="0" smtClean="0"/>
              <a:t>فهذا الإحساسُ هامٌّ جدًّا لكي يتفوقَ المرءُ وينبغ في كافَّةِ المجالات،</a:t>
            </a:r>
            <a:endParaRPr lang="ar-IQ" b="1" dirty="0" smtClean="0"/>
          </a:p>
          <a:p>
            <a:pPr>
              <a:buNone/>
            </a:pPr>
            <a:r>
              <a:rPr lang="ar-SA" b="1" dirty="0" smtClean="0"/>
              <a:t> وهذا العاملُ هام لتحقيقِ التفوق والمحافظةِ عليه قدرَ الإمكان</a:t>
            </a:r>
            <a:r>
              <a:rPr lang="en-US" b="1" dirty="0" smtClean="0"/>
              <a:t>.</a:t>
            </a:r>
            <a:endParaRPr lang="en-US" dirty="0" smtClean="0"/>
          </a:p>
          <a:p>
            <a:endParaRPr lang="ar-IQ"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357166"/>
            <a:ext cx="7929618" cy="6098570"/>
          </a:xfrm>
          <a:solidFill>
            <a:schemeClr val="accent1">
              <a:lumMod val="40000"/>
              <a:lumOff val="60000"/>
            </a:schemeClr>
          </a:solidFill>
        </p:spPr>
        <p:txBody>
          <a:bodyPr>
            <a:normAutofit fontScale="92500" lnSpcReduction="10000"/>
          </a:bodyPr>
          <a:lstStyle/>
          <a:p>
            <a:r>
              <a:rPr lang="en-US" b="1" dirty="0" smtClean="0">
                <a:solidFill>
                  <a:srgbClr val="FF0000"/>
                </a:solidFill>
              </a:rPr>
              <a:t>- </a:t>
            </a:r>
            <a:r>
              <a:rPr lang="ar-SA" b="1" dirty="0" smtClean="0">
                <a:solidFill>
                  <a:srgbClr val="FF0000"/>
                </a:solidFill>
              </a:rPr>
              <a:t>الشعور بالآخرين</a:t>
            </a:r>
            <a:r>
              <a:rPr lang="en-US" b="1" dirty="0" smtClean="0">
                <a:solidFill>
                  <a:srgbClr val="FF0000"/>
                </a:solidFill>
              </a:rPr>
              <a:t>:</a:t>
            </a:r>
            <a:endParaRPr lang="en-US" dirty="0" smtClean="0">
              <a:solidFill>
                <a:srgbClr val="FF0000"/>
              </a:solidFill>
            </a:endParaRPr>
          </a:p>
          <a:p>
            <a:r>
              <a:rPr lang="ar-SA" b="1" dirty="0" smtClean="0"/>
              <a:t>أن يشعر بغيرِه من النَّاسِ، </a:t>
            </a:r>
            <a:endParaRPr lang="en-US" dirty="0" smtClean="0"/>
          </a:p>
          <a:p>
            <a:r>
              <a:rPr lang="ar-SA" b="1" dirty="0" smtClean="0"/>
              <a:t>ويراعي مشاعرَ الآخرين، </a:t>
            </a:r>
            <a:endParaRPr lang="en-US" dirty="0" smtClean="0"/>
          </a:p>
          <a:p>
            <a:r>
              <a:rPr lang="ar-SA" b="1" dirty="0" smtClean="0"/>
              <a:t>فلا يتصف بالغرورِ والكبر، </a:t>
            </a:r>
            <a:endParaRPr lang="en-US" dirty="0" smtClean="0"/>
          </a:p>
          <a:p>
            <a:r>
              <a:rPr lang="ar-SA" b="1" dirty="0" smtClean="0"/>
              <a:t>بل يكون متواضعًا، ويتعامل مع غيرِه بحبٍّ وبأخلاقِ الإسلام العظيمة؛</a:t>
            </a:r>
            <a:endParaRPr lang="en-US" dirty="0" smtClean="0"/>
          </a:p>
          <a:p>
            <a:r>
              <a:rPr lang="ar-SA" b="1" dirty="0" smtClean="0"/>
              <a:t> لقول الرَّسولِ - صلَّى الله عليه </a:t>
            </a:r>
            <a:r>
              <a:rPr lang="ar-IQ" b="1" dirty="0" smtClean="0"/>
              <a:t>و</a:t>
            </a:r>
            <a:r>
              <a:rPr lang="ar-SA" b="1" dirty="0" smtClean="0"/>
              <a:t>سلَّم -:</a:t>
            </a:r>
            <a:endParaRPr lang="ar-IQ" b="1" dirty="0" smtClean="0"/>
          </a:p>
          <a:p>
            <a:r>
              <a:rPr lang="ar-SA" b="1" dirty="0" smtClean="0"/>
              <a:t> ((المسلم من سلم المسلمون من لسانِه ويدِه))،</a:t>
            </a:r>
            <a:endParaRPr lang="en-US" dirty="0" smtClean="0"/>
          </a:p>
          <a:p>
            <a:r>
              <a:rPr lang="ar-SA" b="1" dirty="0" smtClean="0"/>
              <a:t> ولا يسمحُ لنفسِه أن يحتقرَ إنسانًا مهما كان مستواه أو هيئته؛</a:t>
            </a:r>
            <a:endParaRPr lang="en-US" dirty="0" smtClean="0"/>
          </a:p>
          <a:p>
            <a:r>
              <a:rPr lang="ar-SA" b="1" dirty="0" smtClean="0"/>
              <a:t> لقول الله - تعالى</a:t>
            </a:r>
            <a:r>
              <a:rPr lang="en-US" b="1" dirty="0" smtClean="0"/>
              <a:t> </a:t>
            </a:r>
            <a:r>
              <a:rPr lang="ar-IQ" b="1" dirty="0" smtClean="0"/>
              <a:t>:</a:t>
            </a:r>
            <a:endParaRPr lang="en-US" b="1" dirty="0" smtClean="0"/>
          </a:p>
          <a:p>
            <a:r>
              <a:rPr lang="ar-SA" b="1" dirty="0" smtClean="0"/>
              <a:t>﴿</a:t>
            </a:r>
            <a:r>
              <a:rPr lang="en-US" b="1" dirty="0" smtClean="0"/>
              <a:t> </a:t>
            </a:r>
            <a:r>
              <a:rPr lang="ar-SA" b="1" dirty="0" smtClean="0"/>
              <a:t>يَا أَيُّهَا الَّذِينَ آمَنُوا لَا يَسْخَرْ قَوْمٌ مِنْ قَوْمٍ عَسَى أَنْ يَكُونُوا خَيْرًا مِنْهُمْ وَلَا نِسَاءٌ مِنْ نِسَاءٍ عَسَى أَنْ يَكُنَّ خَيْرًا مِنْهُنَّ وَلَا تَلْمِزُوا أَنْفُسَكُمْ وَلَا تَنَابَزُوا بِالْأَلْقَابِ بِئْسَ الِاسْمُ الْفُسُوقُ بَعْدَ الْإِيمَانِ</a:t>
            </a:r>
            <a:r>
              <a:rPr lang="en-US" b="1" dirty="0" smtClean="0"/>
              <a:t> </a:t>
            </a:r>
            <a:r>
              <a:rPr lang="ar-SA" b="1" dirty="0" smtClean="0"/>
              <a:t>﴾ </a:t>
            </a:r>
            <a:r>
              <a:rPr lang="en-US" b="1" dirty="0" smtClean="0"/>
              <a:t>[</a:t>
            </a:r>
            <a:r>
              <a:rPr lang="ar-SA" b="1" dirty="0" smtClean="0"/>
              <a:t>الحجرات : 111]، </a:t>
            </a:r>
            <a:endParaRPr lang="en-US" dirty="0" smtClean="0"/>
          </a:p>
          <a:p>
            <a:endParaRPr lang="ar-IQ"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239000" cy="6027132"/>
          </a:xfrm>
          <a:solidFill>
            <a:schemeClr val="accent1">
              <a:lumMod val="40000"/>
              <a:lumOff val="60000"/>
            </a:schemeClr>
          </a:solidFill>
        </p:spPr>
        <p:txBody>
          <a:bodyPr/>
          <a:lstStyle/>
          <a:p>
            <a:r>
              <a:rPr lang="en-US" b="1" dirty="0" smtClean="0"/>
              <a:t>- </a:t>
            </a:r>
            <a:r>
              <a:rPr lang="ar-SA" b="1" dirty="0" smtClean="0">
                <a:solidFill>
                  <a:srgbClr val="FF0000"/>
                </a:solidFill>
              </a:rPr>
              <a:t>التعاون</a:t>
            </a:r>
            <a:r>
              <a:rPr lang="en-US" b="1" dirty="0" smtClean="0">
                <a:solidFill>
                  <a:srgbClr val="FF0000"/>
                </a:solidFill>
              </a:rPr>
              <a:t>:</a:t>
            </a:r>
            <a:endParaRPr lang="en-US" dirty="0" smtClean="0">
              <a:solidFill>
                <a:srgbClr val="FF0000"/>
              </a:solidFill>
            </a:endParaRPr>
          </a:p>
          <a:p>
            <a:r>
              <a:rPr lang="ar-SA" b="1" dirty="0" smtClean="0"/>
              <a:t>يتعاون مع زملائه في الفصلِ على نظافةِ الفصل، </a:t>
            </a:r>
            <a:endParaRPr lang="en-US" dirty="0" smtClean="0"/>
          </a:p>
          <a:p>
            <a:r>
              <a:rPr lang="ar-SA" b="1" dirty="0" smtClean="0"/>
              <a:t>ويهتم بالتعاونِ البنَّاء المفيد لهم في العمليةِ التعليمية، </a:t>
            </a:r>
            <a:endParaRPr lang="en-US" dirty="0" smtClean="0"/>
          </a:p>
          <a:p>
            <a:r>
              <a:rPr lang="ar-SA" b="1" dirty="0" smtClean="0"/>
              <a:t>والتعاون في الأنشطةِ التي يطلب منهم أن ينفذوها، فقد قال الله - تعالى</a:t>
            </a:r>
            <a:r>
              <a:rPr lang="en-US" b="1" dirty="0" smtClean="0"/>
              <a:t> -: </a:t>
            </a:r>
            <a:r>
              <a:rPr lang="ar-SA" b="1" dirty="0" smtClean="0"/>
              <a:t>﴿</a:t>
            </a:r>
            <a:r>
              <a:rPr lang="en-US" b="1" dirty="0" smtClean="0"/>
              <a:t> </a:t>
            </a:r>
            <a:r>
              <a:rPr lang="ar-SA" b="1" dirty="0" smtClean="0"/>
              <a:t>وَتَعَاوَنُوا عَلَى الْبِرِّ وَالتَّقْوَى وَلَا تَعَاوَنُوا عَلَى الْإِثْمِ وَالْعُدْوَانِ وَاتَّقُوا اللَّهَ</a:t>
            </a:r>
            <a:r>
              <a:rPr lang="en-US" b="1" dirty="0" smtClean="0"/>
              <a:t> </a:t>
            </a:r>
            <a:r>
              <a:rPr lang="ar-SA" b="1" dirty="0" smtClean="0"/>
              <a:t>﴾ </a:t>
            </a:r>
            <a:r>
              <a:rPr lang="en-US" b="1" dirty="0" smtClean="0"/>
              <a:t>[</a:t>
            </a:r>
            <a:r>
              <a:rPr lang="ar-SA" b="1" dirty="0" smtClean="0"/>
              <a:t>المائدة : 2</a:t>
            </a:r>
            <a:r>
              <a:rPr lang="en-US" b="1" dirty="0" smtClean="0"/>
              <a:t>].</a:t>
            </a:r>
            <a:endParaRPr lang="en-US" dirty="0" smtClean="0"/>
          </a:p>
          <a:p>
            <a:r>
              <a:rPr lang="en-US" b="1" dirty="0" smtClean="0"/>
              <a:t> </a:t>
            </a:r>
            <a:endParaRPr lang="en-US" dirty="0" smtClean="0"/>
          </a:p>
          <a:p>
            <a:endParaRPr lang="ar-IQ"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239000" cy="6027132"/>
          </a:xfrm>
          <a:solidFill>
            <a:schemeClr val="accent1">
              <a:lumMod val="40000"/>
              <a:lumOff val="60000"/>
            </a:schemeClr>
          </a:solidFill>
        </p:spPr>
        <p:txBody>
          <a:bodyPr/>
          <a:lstStyle/>
          <a:p>
            <a:r>
              <a:rPr lang="en-US" b="1" dirty="0" smtClean="0">
                <a:solidFill>
                  <a:srgbClr val="FF0000"/>
                </a:solidFill>
              </a:rPr>
              <a:t>-</a:t>
            </a:r>
            <a:r>
              <a:rPr lang="ar-SA" b="1" dirty="0" smtClean="0">
                <a:solidFill>
                  <a:srgbClr val="FF0000"/>
                </a:solidFill>
              </a:rPr>
              <a:t>المشاركة في الأنشطة </a:t>
            </a:r>
            <a:r>
              <a:rPr lang="en-US" b="1" dirty="0" smtClean="0">
                <a:solidFill>
                  <a:srgbClr val="FF0000"/>
                </a:solidFill>
              </a:rPr>
              <a:t>:</a:t>
            </a:r>
            <a:endParaRPr lang="en-US" dirty="0" smtClean="0">
              <a:solidFill>
                <a:srgbClr val="FF0000"/>
              </a:solidFill>
            </a:endParaRPr>
          </a:p>
          <a:p>
            <a:r>
              <a:rPr lang="ar-SA" b="1" dirty="0" smtClean="0"/>
              <a:t>هناك أنشطة كثيرة؛</a:t>
            </a:r>
            <a:endParaRPr lang="en-US" dirty="0" smtClean="0"/>
          </a:p>
          <a:p>
            <a:r>
              <a:rPr lang="ar-SA" b="1" dirty="0" smtClean="0"/>
              <a:t> </a:t>
            </a:r>
            <a:r>
              <a:rPr lang="ar-IQ" b="1" dirty="0" smtClean="0"/>
              <a:t>و</a:t>
            </a:r>
            <a:r>
              <a:rPr lang="ar-SA" b="1" dirty="0" smtClean="0"/>
              <a:t>هناك </a:t>
            </a:r>
            <a:r>
              <a:rPr lang="ar-IQ" b="1" dirty="0" smtClean="0"/>
              <a:t>فرق تطوعية</a:t>
            </a:r>
            <a:r>
              <a:rPr lang="ar-SA" b="1" dirty="0" smtClean="0"/>
              <a:t> كثيرة، </a:t>
            </a:r>
            <a:endParaRPr lang="en-US" dirty="0" smtClean="0"/>
          </a:p>
          <a:p>
            <a:r>
              <a:rPr lang="ar-SA" b="1" dirty="0" smtClean="0"/>
              <a:t>تقوم بخدماتٍ ومجهودات جيدة بال</a:t>
            </a:r>
            <a:r>
              <a:rPr lang="ar-IQ" b="1" dirty="0" smtClean="0"/>
              <a:t>كلي</a:t>
            </a:r>
            <a:r>
              <a:rPr lang="ar-SA" b="1" dirty="0" smtClean="0"/>
              <a:t>ة؛ </a:t>
            </a:r>
            <a:endParaRPr lang="ar-IQ" b="1" dirty="0" smtClean="0"/>
          </a:p>
          <a:p>
            <a:r>
              <a:rPr lang="ar-SA" b="1" dirty="0" smtClean="0"/>
              <a:t>مثل: الجماعة</a:t>
            </a:r>
            <a:r>
              <a:rPr lang="ar-IQ" b="1" dirty="0" smtClean="0"/>
              <a:t> التعاونية</a:t>
            </a:r>
            <a:r>
              <a:rPr lang="ar-SA" b="1" dirty="0" smtClean="0"/>
              <a:t>، وجماعة التربية الاجتماعية، وجماعة الصحافة، وجماعة المكتبة، وجماعة الرَّحلات و... وغيرها، فيشارك فيها بشكلٍ إيجابيٍّ وفعَّال،</a:t>
            </a:r>
            <a:endParaRPr lang="en-US" dirty="0" smtClean="0"/>
          </a:p>
          <a:p>
            <a:r>
              <a:rPr lang="ar-SA" b="1" dirty="0" smtClean="0"/>
              <a:t> وهذه الأنشطةُ تساعدُه في الدِّراسةِ، وتنمي لَدَيْه قدراتٍ جديدة، ومعارف جيدة تفيده في حياتِه بشكلٍ عام</a:t>
            </a:r>
            <a:r>
              <a:rPr lang="en-US" b="1" dirty="0" smtClean="0"/>
              <a:t>.</a:t>
            </a:r>
            <a:endParaRPr lang="en-US" dirty="0" smtClean="0"/>
          </a:p>
          <a:p>
            <a:endParaRPr lang="ar-IQ"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7643866" cy="6170008"/>
          </a:xfrm>
          <a:solidFill>
            <a:schemeClr val="accent1">
              <a:lumMod val="40000"/>
              <a:lumOff val="60000"/>
            </a:schemeClr>
          </a:solidFill>
        </p:spPr>
        <p:txBody>
          <a:bodyPr>
            <a:normAutofit lnSpcReduction="10000"/>
          </a:bodyPr>
          <a:lstStyle/>
          <a:p>
            <a:r>
              <a:rPr lang="en-US" b="1" dirty="0" smtClean="0">
                <a:solidFill>
                  <a:srgbClr val="FF0000"/>
                </a:solidFill>
              </a:rPr>
              <a:t>8- </a:t>
            </a:r>
            <a:r>
              <a:rPr lang="ar-SA" b="1" dirty="0" smtClean="0">
                <a:solidFill>
                  <a:srgbClr val="FF0000"/>
                </a:solidFill>
              </a:rPr>
              <a:t>الاجتهاد</a:t>
            </a:r>
            <a:r>
              <a:rPr lang="en-US" b="1" dirty="0" smtClean="0">
                <a:solidFill>
                  <a:srgbClr val="FF0000"/>
                </a:solidFill>
              </a:rPr>
              <a:t>:</a:t>
            </a:r>
            <a:endParaRPr lang="en-US" dirty="0" smtClean="0">
              <a:solidFill>
                <a:srgbClr val="FF0000"/>
              </a:solidFill>
            </a:endParaRPr>
          </a:p>
          <a:p>
            <a:r>
              <a:rPr lang="ar-SA" b="1" dirty="0" smtClean="0"/>
              <a:t>فالطَّالب المثالي يجتهدُ حتى يصلَ للتفوقِ الذي يرغبُ في تحقيقِه، </a:t>
            </a:r>
            <a:endParaRPr lang="en-US" dirty="0" smtClean="0"/>
          </a:p>
          <a:p>
            <a:r>
              <a:rPr lang="ar-SA" b="1" dirty="0" smtClean="0"/>
              <a:t>ويجاهد نفسَه حتى يصلَ للأفضلِ دائمًا، </a:t>
            </a:r>
            <a:endParaRPr lang="en-US" dirty="0" smtClean="0"/>
          </a:p>
          <a:p>
            <a:r>
              <a:rPr lang="ar-SA" b="1" dirty="0" smtClean="0"/>
              <a:t>فهو يستخدمُ الطُّرقَ الحسنة التي توصله لتحقيقِ ما يريده، </a:t>
            </a:r>
            <a:endParaRPr lang="en-US" dirty="0" smtClean="0"/>
          </a:p>
          <a:p>
            <a:r>
              <a:rPr lang="ar-SA" b="1" dirty="0" smtClean="0"/>
              <a:t>والوصول إلى تحقيقِ أهدافٍ تساعده في حياتِه عامة، </a:t>
            </a:r>
            <a:endParaRPr lang="en-US" dirty="0" smtClean="0"/>
          </a:p>
          <a:p>
            <a:r>
              <a:rPr lang="ar-SA" b="1" dirty="0" smtClean="0"/>
              <a:t>والصبرُ عاملٌ هام من عواملِ الوصول للتفوقِ والاجتهاد المثمر،</a:t>
            </a:r>
            <a:endParaRPr lang="en-US" dirty="0" smtClean="0"/>
          </a:p>
          <a:p>
            <a:r>
              <a:rPr lang="ar-SA" b="1" dirty="0" smtClean="0"/>
              <a:t> للوصولِ إلى الأهداف المرجوة</a:t>
            </a:r>
            <a:r>
              <a:rPr lang="en-US" b="1" dirty="0" smtClean="0"/>
              <a:t>. </a:t>
            </a:r>
            <a:endParaRPr lang="en-US" dirty="0" smtClean="0"/>
          </a:p>
          <a:p>
            <a:r>
              <a:rPr lang="ar-SA" b="1" dirty="0" smtClean="0"/>
              <a:t>فلا بدَّ للطَّالب المثالي أن يتحلَّى بهذه الصفات أو على قدرٍ كبير منها، حتى نستطيع الحكم بأنَّه طالبٌ مثالي، بالإضافةِ إلى حبِّ أعضاءِ هيئة التدريس له، </a:t>
            </a:r>
            <a:endParaRPr lang="ar-IQ"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239000" cy="6027132"/>
          </a:xfrm>
          <a:solidFill>
            <a:schemeClr val="accent1">
              <a:lumMod val="40000"/>
              <a:lumOff val="60000"/>
            </a:schemeClr>
          </a:solidFill>
        </p:spPr>
        <p:txBody>
          <a:bodyPr/>
          <a:lstStyle/>
          <a:p>
            <a:r>
              <a:rPr lang="ar-SA" b="1" dirty="0" smtClean="0"/>
              <a:t>والتعاون مع زملائه ومشاركتهم الأنشطةَ، والتفاعل الإيجابي داخل ال</a:t>
            </a:r>
            <a:r>
              <a:rPr lang="ar-IQ" b="1" dirty="0" smtClean="0"/>
              <a:t>كلي</a:t>
            </a:r>
            <a:r>
              <a:rPr lang="ar-SA" b="1" dirty="0" smtClean="0"/>
              <a:t>ةِ، وفي حياته </a:t>
            </a:r>
            <a:r>
              <a:rPr lang="ar-IQ" b="1" dirty="0" smtClean="0"/>
              <a:t>ال</a:t>
            </a:r>
            <a:r>
              <a:rPr lang="ar-SA" b="1" dirty="0" smtClean="0"/>
              <a:t>عامة، فما يتعلمه بال</a:t>
            </a:r>
            <a:r>
              <a:rPr lang="ar-IQ" b="1" dirty="0" smtClean="0"/>
              <a:t>كلي</a:t>
            </a:r>
            <a:r>
              <a:rPr lang="ar-SA" b="1" dirty="0" smtClean="0"/>
              <a:t>ةِ يساعدُه في حياتِه </a:t>
            </a:r>
            <a:r>
              <a:rPr lang="ar-IQ" b="1" dirty="0" smtClean="0"/>
              <a:t>ال</a:t>
            </a:r>
            <a:r>
              <a:rPr lang="ar-SA" b="1" dirty="0" smtClean="0"/>
              <a:t>عامة</a:t>
            </a:r>
            <a:r>
              <a:rPr lang="en-US" b="1" dirty="0" smtClean="0"/>
              <a:t>.</a:t>
            </a:r>
            <a:endParaRPr lang="en-US" dirty="0" smtClean="0"/>
          </a:p>
          <a:p>
            <a:pPr>
              <a:buNone/>
            </a:pPr>
            <a:endParaRPr lang="en-US" dirty="0" smtClean="0"/>
          </a:p>
          <a:p>
            <a:pPr algn="ctr">
              <a:buNone/>
            </a:pPr>
            <a:r>
              <a:rPr lang="ar-IQ" b="1" dirty="0" smtClean="0">
                <a:solidFill>
                  <a:srgbClr val="C00000"/>
                </a:solidFill>
              </a:rPr>
              <a:t>   </a:t>
            </a:r>
            <a:r>
              <a:rPr lang="ar-SA" b="1" dirty="0" smtClean="0">
                <a:solidFill>
                  <a:srgbClr val="C00000"/>
                </a:solidFill>
              </a:rPr>
              <a:t>وفي الختامِ</a:t>
            </a:r>
            <a:endParaRPr lang="ar-IQ" b="1" dirty="0" smtClean="0">
              <a:solidFill>
                <a:srgbClr val="C00000"/>
              </a:solidFill>
            </a:endParaRPr>
          </a:p>
          <a:p>
            <a:pPr algn="ctr">
              <a:buNone/>
            </a:pPr>
            <a:r>
              <a:rPr lang="ar-SA" b="1" dirty="0" smtClean="0">
                <a:solidFill>
                  <a:srgbClr val="C00000"/>
                </a:solidFill>
              </a:rPr>
              <a:t> أرجو أن أكونَ قد قدمتُ شيئًا من صفاتِ الطَّالبِ المثالي، </a:t>
            </a:r>
            <a:r>
              <a:rPr lang="ar-IQ" b="1" dirty="0" smtClean="0">
                <a:solidFill>
                  <a:srgbClr val="C00000"/>
                </a:solidFill>
              </a:rPr>
              <a:t>التي</a:t>
            </a:r>
            <a:r>
              <a:rPr lang="ar-SA" b="1" dirty="0" smtClean="0">
                <a:solidFill>
                  <a:srgbClr val="C00000"/>
                </a:solidFill>
              </a:rPr>
              <a:t> يتحلَّى بها جميعُ الطلابِ والطالبات، وأن تساعدَهم في دراستِهم، </a:t>
            </a:r>
            <a:endParaRPr lang="ar-IQ" b="1" dirty="0" smtClean="0">
              <a:solidFill>
                <a:srgbClr val="C00000"/>
              </a:solidFill>
            </a:endParaRPr>
          </a:p>
          <a:p>
            <a:pPr algn="ctr">
              <a:buNone/>
            </a:pPr>
            <a:r>
              <a:rPr lang="ar-SA" b="1" dirty="0" smtClean="0">
                <a:solidFill>
                  <a:srgbClr val="C00000"/>
                </a:solidFill>
              </a:rPr>
              <a:t>والله الموفِّق، وهو المستعان</a:t>
            </a:r>
            <a:r>
              <a:rPr lang="en-US" b="1" dirty="0" smtClean="0">
                <a:solidFill>
                  <a:srgbClr val="C00000"/>
                </a:solidFill>
              </a:rPr>
              <a:t>.</a:t>
            </a:r>
            <a:endParaRPr lang="en-US" dirty="0" smtClean="0">
              <a:solidFill>
                <a:srgbClr val="C00000"/>
              </a:solidFill>
            </a:endParaRPr>
          </a:p>
          <a:p>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286808" cy="6357982"/>
          </a:xfrm>
          <a:solidFill>
            <a:schemeClr val="accent1">
              <a:lumMod val="40000"/>
              <a:lumOff val="60000"/>
            </a:schemeClr>
          </a:solidFill>
        </p:spPr>
        <p:txBody>
          <a:bodyPr>
            <a:normAutofit/>
          </a:bodyPr>
          <a:lstStyle/>
          <a:p>
            <a:r>
              <a:rPr lang="ar-IQ" b="1" dirty="0" smtClean="0">
                <a:solidFill>
                  <a:srgbClr val="C00000"/>
                </a:solidFill>
              </a:rPr>
              <a:t>ي</a:t>
            </a:r>
            <a:r>
              <a:rPr lang="ar-SA" b="1" dirty="0" smtClean="0">
                <a:solidFill>
                  <a:srgbClr val="C00000"/>
                </a:solidFill>
              </a:rPr>
              <a:t>رغب الكثيرُ من الطُّل</a:t>
            </a:r>
            <a:r>
              <a:rPr lang="ar-IQ" b="1" dirty="0" smtClean="0">
                <a:solidFill>
                  <a:srgbClr val="C00000"/>
                </a:solidFill>
              </a:rPr>
              <a:t>بة</a:t>
            </a:r>
            <a:r>
              <a:rPr lang="ar-SA" b="1" dirty="0" smtClean="0">
                <a:solidFill>
                  <a:srgbClr val="C00000"/>
                </a:solidFill>
              </a:rPr>
              <a:t> في الحصول على لقبِ الطالب المثالي </a:t>
            </a:r>
            <a:r>
              <a:rPr lang="ar-IQ" b="1" dirty="0" smtClean="0">
                <a:solidFill>
                  <a:srgbClr val="C00000"/>
                </a:solidFill>
              </a:rPr>
              <a:t>في الكلية </a:t>
            </a:r>
            <a:r>
              <a:rPr lang="ar-SA" b="1" dirty="0" smtClean="0">
                <a:solidFill>
                  <a:srgbClr val="C00000"/>
                </a:solidFill>
              </a:rPr>
              <a:t>؛</a:t>
            </a:r>
            <a:endParaRPr lang="en-US" b="1" dirty="0" smtClean="0">
              <a:solidFill>
                <a:srgbClr val="C00000"/>
              </a:solidFill>
            </a:endParaRPr>
          </a:p>
          <a:p>
            <a:r>
              <a:rPr lang="en-US" dirty="0" smtClean="0"/>
              <a:t> </a:t>
            </a:r>
            <a:r>
              <a:rPr lang="ar-SA" dirty="0" smtClean="0"/>
              <a:t>لما لها من ناحيةٍ معنوية تساعد الطُّل</a:t>
            </a:r>
            <a:r>
              <a:rPr lang="ar-IQ" dirty="0" smtClean="0"/>
              <a:t>بة</a:t>
            </a:r>
            <a:r>
              <a:rPr lang="ar-SA" dirty="0" smtClean="0"/>
              <a:t> على حبِّ ال</a:t>
            </a:r>
            <a:r>
              <a:rPr lang="ar-IQ" dirty="0" smtClean="0"/>
              <a:t>كلي</a:t>
            </a:r>
            <a:r>
              <a:rPr lang="ar-SA" dirty="0" smtClean="0"/>
              <a:t>ة</a:t>
            </a:r>
            <a:r>
              <a:rPr lang="en-US" dirty="0" smtClean="0"/>
              <a:t> </a:t>
            </a:r>
            <a:r>
              <a:rPr lang="ar-SA" dirty="0" smtClean="0"/>
              <a:t>، وتحفزهم في دراستِهم</a:t>
            </a:r>
            <a:r>
              <a:rPr lang="en-US" dirty="0" smtClean="0"/>
              <a:t> </a:t>
            </a:r>
            <a:r>
              <a:rPr lang="ar-SA" dirty="0" smtClean="0"/>
              <a:t>، وتنمي التنافس الشريف بينهم</a:t>
            </a:r>
            <a:r>
              <a:rPr lang="en-US" dirty="0" smtClean="0"/>
              <a:t>.</a:t>
            </a:r>
          </a:p>
          <a:p>
            <a:endParaRPr lang="en-US" dirty="0" smtClean="0"/>
          </a:p>
          <a:p>
            <a:r>
              <a:rPr lang="ar-IQ" dirty="0" smtClean="0"/>
              <a:t>و</a:t>
            </a:r>
            <a:r>
              <a:rPr lang="ar-SA" dirty="0" smtClean="0"/>
              <a:t>نسمع كثيرًا عن مصطلحِ </a:t>
            </a:r>
            <a:r>
              <a:rPr lang="ar-SA" b="1" dirty="0" smtClean="0">
                <a:solidFill>
                  <a:srgbClr val="C00000"/>
                </a:solidFill>
              </a:rPr>
              <a:t>الطَّالبِ المثالي</a:t>
            </a:r>
            <a:r>
              <a:rPr lang="ar-SA" dirty="0" smtClean="0"/>
              <a:t>،</a:t>
            </a:r>
            <a:endParaRPr lang="en-US" dirty="0" smtClean="0"/>
          </a:p>
          <a:p>
            <a:r>
              <a:rPr lang="ar-SA" dirty="0" smtClean="0"/>
              <a:t> فهناك</a:t>
            </a:r>
            <a:r>
              <a:rPr lang="en-US" baseline="0" dirty="0" smtClean="0"/>
              <a:t> </a:t>
            </a:r>
            <a:r>
              <a:rPr lang="ar-IQ" baseline="0" dirty="0" smtClean="0"/>
              <a:t>مرتبة</a:t>
            </a:r>
            <a:r>
              <a:rPr lang="ar-SA" dirty="0" smtClean="0"/>
              <a:t> بال</a:t>
            </a:r>
            <a:r>
              <a:rPr lang="ar-IQ" dirty="0" smtClean="0"/>
              <a:t>كلية</a:t>
            </a:r>
            <a:r>
              <a:rPr lang="ar-SA" dirty="0" smtClean="0"/>
              <a:t> تُعطى سنويًّا للطَّالبِ المثالي في كثيرٍ من ال</a:t>
            </a:r>
            <a:r>
              <a:rPr lang="ar-IQ" dirty="0" smtClean="0"/>
              <a:t>كليات </a:t>
            </a:r>
            <a:r>
              <a:rPr lang="ar-SA" dirty="0" smtClean="0"/>
              <a:t>،</a:t>
            </a:r>
            <a:r>
              <a:rPr lang="en-US" dirty="0" smtClean="0"/>
              <a:t> </a:t>
            </a:r>
            <a:endParaRPr lang="ar-IQ" dirty="0" smtClean="0"/>
          </a:p>
          <a:p>
            <a:pPr>
              <a:buNone/>
            </a:pPr>
            <a:endParaRPr lang="en-US" dirty="0" smtClean="0"/>
          </a:p>
          <a:p>
            <a:r>
              <a:rPr lang="ar-SA" b="1" dirty="0" smtClean="0">
                <a:solidFill>
                  <a:srgbClr val="C00000"/>
                </a:solidFill>
              </a:rPr>
              <a:t>فما هو المعيارُ الذي يتم على أساسِه اختيار الطَّالب المثالي بال</a:t>
            </a:r>
            <a:r>
              <a:rPr lang="ar-IQ" b="1" dirty="0" smtClean="0">
                <a:solidFill>
                  <a:srgbClr val="C00000"/>
                </a:solidFill>
              </a:rPr>
              <a:t>كلي</a:t>
            </a:r>
            <a:r>
              <a:rPr lang="ar-SA" b="1" dirty="0" smtClean="0">
                <a:solidFill>
                  <a:srgbClr val="C00000"/>
                </a:solidFill>
              </a:rPr>
              <a:t>ة</a:t>
            </a:r>
            <a:r>
              <a:rPr lang="ar-IQ" b="1" dirty="0" smtClean="0">
                <a:solidFill>
                  <a:srgbClr val="C00000"/>
                </a:solidFill>
              </a:rPr>
              <a:t>  </a:t>
            </a:r>
            <a:r>
              <a:rPr lang="ar-SA" b="1" dirty="0" smtClean="0">
                <a:solidFill>
                  <a:srgbClr val="C00000"/>
                </a:solidFill>
              </a:rPr>
              <a:t>؟</a:t>
            </a:r>
            <a:endParaRPr lang="en-US" b="1" dirty="0" smtClean="0">
              <a:solidFill>
                <a:srgbClr val="C00000"/>
              </a:solidFill>
            </a:endParaRPr>
          </a:p>
          <a:p>
            <a:endParaRPr lang="ar-IQ"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239000" cy="6027132"/>
          </a:xfrm>
          <a:solidFill>
            <a:schemeClr val="tx2">
              <a:lumMod val="20000"/>
              <a:lumOff val="80000"/>
            </a:schemeClr>
          </a:solidFill>
        </p:spPr>
        <p:txBody>
          <a:bodyPr/>
          <a:lstStyle/>
          <a:p>
            <a:pPr>
              <a:buNone/>
            </a:pPr>
            <a:r>
              <a:rPr lang="ar-IQ" dirty="0" smtClean="0"/>
              <a:t>                       </a:t>
            </a:r>
          </a:p>
          <a:p>
            <a:pPr>
              <a:buNone/>
            </a:pPr>
            <a:endParaRPr lang="ar-IQ" dirty="0" smtClean="0"/>
          </a:p>
          <a:p>
            <a:pPr>
              <a:buNone/>
            </a:pPr>
            <a:endParaRPr lang="ar-IQ"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p>
            <a:pPr>
              <a:buNone/>
            </a:pPr>
            <a:r>
              <a:rPr lang="ar-IQ" sz="4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شكرا لاصغائكم</a:t>
            </a:r>
            <a:endParaRPr lang="ar-IQ"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7643866" cy="6357982"/>
          </a:xfrm>
          <a:solidFill>
            <a:schemeClr val="accent1">
              <a:lumMod val="40000"/>
              <a:lumOff val="60000"/>
            </a:schemeClr>
          </a:solidFill>
        </p:spPr>
        <p:txBody>
          <a:bodyPr/>
          <a:lstStyle/>
          <a:p>
            <a:r>
              <a:rPr lang="ar-SA" b="1" dirty="0" smtClean="0"/>
              <a:t>مَن المسؤول عن اختيارِه؟</a:t>
            </a:r>
            <a:endParaRPr lang="ar-IQ" b="1" dirty="0" smtClean="0"/>
          </a:p>
          <a:p>
            <a:r>
              <a:rPr lang="ar-SA" b="1" dirty="0" smtClean="0"/>
              <a:t> هل يختاره ال</a:t>
            </a:r>
            <a:r>
              <a:rPr lang="ar-IQ" b="1" dirty="0" smtClean="0"/>
              <a:t>تدريسيون</a:t>
            </a:r>
            <a:r>
              <a:rPr lang="ar-SA" b="1" dirty="0" smtClean="0"/>
              <a:t>، أم إدارة ال</a:t>
            </a:r>
            <a:r>
              <a:rPr lang="ar-IQ" b="1" dirty="0" smtClean="0"/>
              <a:t>كلية</a:t>
            </a:r>
            <a:r>
              <a:rPr lang="ar-SA" b="1" dirty="0" smtClean="0"/>
              <a:t>، أم باختيارِ الطُّل</a:t>
            </a:r>
            <a:r>
              <a:rPr lang="ar-IQ" b="1" dirty="0" smtClean="0"/>
              <a:t>بة</a:t>
            </a:r>
            <a:r>
              <a:rPr lang="ar-SA" b="1" dirty="0" smtClean="0"/>
              <a:t> أنفسهم، أم </a:t>
            </a:r>
            <a:r>
              <a:rPr lang="ar-IQ" b="1" dirty="0" smtClean="0"/>
              <a:t> اي جهة اخرى؟</a:t>
            </a:r>
            <a:endParaRPr lang="en-US" dirty="0" smtClean="0"/>
          </a:p>
          <a:p>
            <a:r>
              <a:rPr lang="ar-SA" b="1" dirty="0" smtClean="0"/>
              <a:t>وما الأساسُ الذي يتمُّ على أساسِه اختيار الطالب المثالي؟</a:t>
            </a:r>
            <a:r>
              <a:rPr lang="en-US" b="1" dirty="0" smtClean="0"/>
              <a:t> </a:t>
            </a:r>
            <a:endParaRPr lang="en-US" dirty="0" smtClean="0"/>
          </a:p>
          <a:p>
            <a:r>
              <a:rPr lang="ar-SA" b="1" dirty="0" smtClean="0"/>
              <a:t>حيث إنَّ هذا الاختيار قد يؤثِّرُ على مستوى الطَّالبِ المثالي؛</a:t>
            </a:r>
            <a:endParaRPr lang="en-US" dirty="0" smtClean="0"/>
          </a:p>
          <a:p>
            <a:r>
              <a:rPr lang="ar-SA" b="1" dirty="0" smtClean="0"/>
              <a:t> حيث إنه قد يكون حافزًا له للاستمرارِ في التفوق،</a:t>
            </a:r>
            <a:endParaRPr lang="en-US" dirty="0" smtClean="0"/>
          </a:p>
          <a:p>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239000" cy="6170008"/>
          </a:xfrm>
          <a:solidFill>
            <a:schemeClr val="accent1">
              <a:lumMod val="40000"/>
              <a:lumOff val="60000"/>
            </a:schemeClr>
          </a:solidFill>
        </p:spPr>
        <p:txBody>
          <a:bodyPr/>
          <a:lstStyle/>
          <a:p>
            <a:r>
              <a:rPr lang="ar-SA" b="1" dirty="0" smtClean="0"/>
              <a:t>وقد يكون عاملاً سلبيًّا بالنسبةِ لباقي الطل</a:t>
            </a:r>
            <a:r>
              <a:rPr lang="ar-IQ" b="1" dirty="0" smtClean="0"/>
              <a:t>بة</a:t>
            </a:r>
            <a:r>
              <a:rPr lang="ar-SA" b="1" dirty="0" smtClean="0"/>
              <a:t> الذين لم يحصلوا على نفسِ اللقب،</a:t>
            </a:r>
            <a:endParaRPr lang="ar-IQ" b="1" smtClean="0"/>
          </a:p>
          <a:p>
            <a:r>
              <a:rPr lang="ar-SA" b="1" smtClean="0"/>
              <a:t> </a:t>
            </a:r>
            <a:r>
              <a:rPr lang="ar-SA" b="1" dirty="0" smtClean="0"/>
              <a:t>لذا يكون لزامًا على من يقومُ بالاختيارِ أن يُراعي هذه المعايير للاختيارِ، </a:t>
            </a:r>
            <a:endParaRPr lang="en-US" dirty="0" smtClean="0"/>
          </a:p>
          <a:p>
            <a:r>
              <a:rPr lang="ar-SA" b="1" dirty="0" smtClean="0"/>
              <a:t>حتى لا يكون الاختيارُ بشكلٍ عشوائي، </a:t>
            </a:r>
            <a:endParaRPr lang="en-US" dirty="0" smtClean="0"/>
          </a:p>
          <a:p>
            <a:r>
              <a:rPr lang="ar-SA" b="1" dirty="0" smtClean="0"/>
              <a:t>بل يكون على أساسٍ علمي سليم، </a:t>
            </a:r>
            <a:endParaRPr lang="en-US" dirty="0" smtClean="0"/>
          </a:p>
          <a:p>
            <a:r>
              <a:rPr lang="ar-SA" b="1" dirty="0" smtClean="0"/>
              <a:t>وأن يراعي</a:t>
            </a:r>
            <a:r>
              <a:rPr lang="en-US" b="1" dirty="0" smtClean="0"/>
              <a:t>  </a:t>
            </a:r>
            <a:r>
              <a:rPr lang="ar-SA" b="1" dirty="0" smtClean="0"/>
              <a:t>المصداقيةَ والصدق في الاختيار للوصول لأفضل اختيارٍ يساعد على النهوضِ بالمرء والاهتمام بالوطنِ؛</a:t>
            </a:r>
            <a:endParaRPr lang="en-US" dirty="0" smtClean="0"/>
          </a:p>
          <a:p>
            <a:r>
              <a:rPr lang="ar-SA" b="1" dirty="0" smtClean="0"/>
              <a:t> حيث إنَّ كلَّ ما يحدثُ للطَّالبِ بال</a:t>
            </a:r>
            <a:r>
              <a:rPr lang="ar-IQ" b="1" dirty="0" smtClean="0"/>
              <a:t>كلي</a:t>
            </a:r>
            <a:r>
              <a:rPr lang="ar-SA" b="1" dirty="0" smtClean="0"/>
              <a:t>ة يؤثِّر عليه مستقبلاً،</a:t>
            </a:r>
            <a:endParaRPr lang="en-US" dirty="0" smtClean="0"/>
          </a:p>
          <a:p>
            <a:endParaRPr lang="ar-IQ"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239000" cy="6170008"/>
          </a:xfrm>
          <a:solidFill>
            <a:schemeClr val="accent1">
              <a:lumMod val="40000"/>
              <a:lumOff val="60000"/>
            </a:schemeClr>
          </a:solidFill>
        </p:spPr>
        <p:txBody>
          <a:bodyPr/>
          <a:lstStyle/>
          <a:p>
            <a:r>
              <a:rPr lang="ar-SA" b="1" dirty="0" smtClean="0"/>
              <a:t> وعلى تعاملِه مع الآخرين، </a:t>
            </a:r>
            <a:endParaRPr lang="en-US" dirty="0" smtClean="0"/>
          </a:p>
          <a:p>
            <a:r>
              <a:rPr lang="ar-SA" b="1" dirty="0" smtClean="0"/>
              <a:t>وبالتالي يؤثِّرُ على </a:t>
            </a:r>
            <a:r>
              <a:rPr lang="ar-IQ" b="1" dirty="0" smtClean="0"/>
              <a:t>المجتمع ومن ثم الوطن</a:t>
            </a:r>
            <a:r>
              <a:rPr lang="ar-SA" b="1" dirty="0" smtClean="0"/>
              <a:t>، </a:t>
            </a:r>
            <a:endParaRPr lang="en-US" dirty="0" smtClean="0"/>
          </a:p>
          <a:p>
            <a:r>
              <a:rPr lang="ar-SA" b="1" dirty="0" smtClean="0"/>
              <a:t>سواء بشكلٍ إيجابي أو سلبي،</a:t>
            </a:r>
            <a:endParaRPr lang="en-US" dirty="0" smtClean="0"/>
          </a:p>
          <a:p>
            <a:r>
              <a:rPr lang="ar-SA" b="1" dirty="0" smtClean="0"/>
              <a:t> لذا كان الاهتمامُ بالطُّل</a:t>
            </a:r>
            <a:r>
              <a:rPr lang="ar-IQ" b="1" dirty="0" smtClean="0"/>
              <a:t>بة</a:t>
            </a:r>
            <a:r>
              <a:rPr lang="ar-SA" b="1" dirty="0" smtClean="0"/>
              <a:t> من الأسبابِ الهامَّةِ لكي ندخلَ في رَكْب الدول المتقدمة والدول الأكثر اهتمامًا بالتعليم؛ </a:t>
            </a:r>
            <a:endParaRPr lang="en-US" dirty="0" smtClean="0"/>
          </a:p>
          <a:p>
            <a:r>
              <a:rPr lang="ar-SA" b="1" dirty="0" smtClean="0"/>
              <a:t>حيث إننا نجدُ الدولَ الغربية تهتمُّ بالتعليمِ، وتصرف كثيرًا على التعليمِ للارتقاء به، فنحن نحتاج أيضًا هذا الاهتمامَ والإنفاق داخل البلدِ لنرتقي بها، وننهض بالأمَّة، </a:t>
            </a:r>
            <a:endParaRPr lang="ar-IQ"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239000" cy="6098570"/>
          </a:xfrm>
          <a:solidFill>
            <a:schemeClr val="accent1">
              <a:lumMod val="40000"/>
              <a:lumOff val="60000"/>
            </a:schemeClr>
          </a:solidFill>
        </p:spPr>
        <p:txBody>
          <a:bodyPr/>
          <a:lstStyle/>
          <a:p>
            <a:r>
              <a:rPr lang="ar-SA" b="1" dirty="0" smtClean="0"/>
              <a:t>لذا كانت </a:t>
            </a:r>
            <a:r>
              <a:rPr lang="ar-IQ" b="1" dirty="0" smtClean="0"/>
              <a:t>الاولولية </a:t>
            </a:r>
            <a:r>
              <a:rPr lang="ar-SA" b="1" dirty="0" smtClean="0"/>
              <a:t> الاهتمامِ بالعلم، حيث قال الله - تعالى</a:t>
            </a:r>
            <a:r>
              <a:rPr lang="en-US" b="1" dirty="0" smtClean="0"/>
              <a:t> -: </a:t>
            </a:r>
            <a:r>
              <a:rPr lang="ar-SA" b="1" dirty="0" smtClean="0"/>
              <a:t>﴿</a:t>
            </a:r>
            <a:r>
              <a:rPr lang="en-US" b="1" dirty="0" smtClean="0"/>
              <a:t> </a:t>
            </a:r>
            <a:r>
              <a:rPr lang="ar-SA" b="1" dirty="0" smtClean="0"/>
              <a:t>إِنَّمَا يَخْشَى اللَّهَ مِنْ عِبَادِهِ الْعُلَمَاءُ</a:t>
            </a:r>
            <a:r>
              <a:rPr lang="en-US" b="1" dirty="0" smtClean="0"/>
              <a:t> </a:t>
            </a:r>
            <a:r>
              <a:rPr lang="ar-SA" b="1" dirty="0" smtClean="0"/>
              <a:t>﴾ </a:t>
            </a:r>
            <a:r>
              <a:rPr lang="en-US" b="1" dirty="0" smtClean="0"/>
              <a:t>[</a:t>
            </a:r>
            <a:r>
              <a:rPr lang="ar-SA" b="1" dirty="0" smtClean="0"/>
              <a:t>فاطر : 288</a:t>
            </a:r>
            <a:r>
              <a:rPr lang="en-US" b="1" dirty="0" smtClean="0"/>
              <a:t>].</a:t>
            </a:r>
            <a:endParaRPr lang="en-US" dirty="0" smtClean="0"/>
          </a:p>
          <a:p>
            <a:endParaRPr lang="en-US" dirty="0" smtClean="0"/>
          </a:p>
          <a:p>
            <a:r>
              <a:rPr lang="ar-SA" b="1" dirty="0" smtClean="0"/>
              <a:t>والطالب عاملٌ هام في العمَليَّةِ التعليمية،</a:t>
            </a:r>
            <a:endParaRPr lang="en-US" dirty="0" smtClean="0"/>
          </a:p>
          <a:p>
            <a:pPr>
              <a:buNone/>
            </a:pPr>
            <a:r>
              <a:rPr lang="en-US" b="1" dirty="0" smtClean="0"/>
              <a:t>  </a:t>
            </a:r>
            <a:r>
              <a:rPr lang="ar-SA" b="1" dirty="0" smtClean="0"/>
              <a:t>بل هو الأساسُ،</a:t>
            </a:r>
            <a:endParaRPr lang="ar-IQ" b="1" dirty="0" smtClean="0"/>
          </a:p>
          <a:p>
            <a:pPr>
              <a:buNone/>
            </a:pPr>
            <a:endParaRPr lang="en-US" dirty="0" smtClean="0"/>
          </a:p>
          <a:p>
            <a:r>
              <a:rPr lang="ar-SA" b="1" dirty="0" smtClean="0"/>
              <a:t> فبدون الطالب لا يمكن تقديم عمليةٍ تعليمية؛</a:t>
            </a:r>
            <a:endParaRPr lang="en-US" dirty="0" smtClean="0"/>
          </a:p>
          <a:p>
            <a:pPr>
              <a:buNone/>
            </a:pPr>
            <a:r>
              <a:rPr lang="en-US" b="1" dirty="0" smtClean="0"/>
              <a:t>   </a:t>
            </a:r>
            <a:r>
              <a:rPr lang="ar-SA" b="1" dirty="0" smtClean="0"/>
              <a:t>حيث إنه هو المستقبلُ للعمليةِ التعليمية،</a:t>
            </a:r>
            <a:endParaRPr lang="en-US" dirty="0" smtClean="0"/>
          </a:p>
          <a:p>
            <a:pPr>
              <a:buNone/>
            </a:pPr>
            <a:r>
              <a:rPr lang="en-US" b="1" dirty="0" smtClean="0"/>
              <a:t>   </a:t>
            </a:r>
            <a:r>
              <a:rPr lang="ar-SA" b="1" dirty="0" smtClean="0"/>
              <a:t>وهو المنتج أيضًا</a:t>
            </a:r>
            <a:r>
              <a:rPr lang="en-US" b="1" dirty="0" smtClean="0"/>
              <a:t>.</a:t>
            </a:r>
            <a:endParaRPr lang="en-US" dirty="0" smtClean="0"/>
          </a:p>
          <a:p>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239000" cy="6098570"/>
          </a:xfrm>
          <a:solidFill>
            <a:schemeClr val="accent1">
              <a:lumMod val="40000"/>
              <a:lumOff val="60000"/>
            </a:schemeClr>
          </a:solidFill>
        </p:spPr>
        <p:txBody>
          <a:bodyPr/>
          <a:lstStyle/>
          <a:p>
            <a:r>
              <a:rPr lang="ar-SA" b="1" dirty="0" smtClean="0"/>
              <a:t>لذا</a:t>
            </a:r>
            <a:r>
              <a:rPr lang="en-US" b="1" dirty="0" smtClean="0"/>
              <a:t> </a:t>
            </a:r>
            <a:r>
              <a:rPr lang="ar-SA" b="1" dirty="0" smtClean="0"/>
              <a:t>كان الاهتمامُ بالطالبِ من الأشياء الهامَّةِ التي تصلُ بالأمَّةِ العربية والإسلامية إلى التقدمِ والارتقاء والنهوض،</a:t>
            </a:r>
            <a:endParaRPr lang="en-US" b="1" dirty="0" smtClean="0"/>
          </a:p>
          <a:p>
            <a:pPr>
              <a:buNone/>
            </a:pPr>
            <a:endParaRPr lang="en-US" dirty="0" smtClean="0"/>
          </a:p>
          <a:p>
            <a:r>
              <a:rPr lang="ar-SA" b="1" dirty="0" smtClean="0"/>
              <a:t> ونكون من أفضلِ الأمم ونرتقي بالعلمِ والعمل بما نعمل،</a:t>
            </a:r>
            <a:endParaRPr lang="en-US" b="1" dirty="0" smtClean="0"/>
          </a:p>
          <a:p>
            <a:endParaRPr lang="en-US" dirty="0" smtClean="0"/>
          </a:p>
          <a:p>
            <a:r>
              <a:rPr lang="ar-SA" b="1" dirty="0" smtClean="0"/>
              <a:t> حتى نحقِّقَ الهدفَ الأساسي من العلمِ، </a:t>
            </a:r>
            <a:endParaRPr lang="en-US" dirty="0" smtClean="0"/>
          </a:p>
          <a:p>
            <a:r>
              <a:rPr lang="ar-SA" b="1" dirty="0" smtClean="0"/>
              <a:t>ونصل لأفضل مكانةٍ، ونحن نستحقُّ ذلك لكي نكون في قمةِ الدول المتقدمة –</a:t>
            </a:r>
            <a:endParaRPr lang="en-US" dirty="0" smtClean="0"/>
          </a:p>
          <a:p>
            <a:r>
              <a:rPr lang="ar-SA" b="1" dirty="0" smtClean="0"/>
              <a:t> بإذن الله - تعالى</a:t>
            </a:r>
            <a:r>
              <a:rPr lang="en-US" b="1" dirty="0" smtClean="0"/>
              <a:t>.</a:t>
            </a:r>
            <a:endParaRPr lang="en-US" dirty="0" smtClean="0"/>
          </a:p>
          <a:p>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239000" cy="6170008"/>
          </a:xfrm>
          <a:solidFill>
            <a:schemeClr val="accent1">
              <a:lumMod val="40000"/>
              <a:lumOff val="60000"/>
            </a:schemeClr>
          </a:solidFill>
        </p:spPr>
        <p:txBody>
          <a:bodyPr>
            <a:normAutofit/>
          </a:bodyPr>
          <a:lstStyle/>
          <a:p>
            <a:r>
              <a:rPr lang="ar-SA" b="1" dirty="0" smtClean="0"/>
              <a:t>والطفلُ العراقي هو أذكى أطفالِ العالم</a:t>
            </a:r>
            <a:r>
              <a:rPr lang="en-US" b="1" dirty="0" smtClean="0"/>
              <a:t> (</a:t>
            </a:r>
            <a:r>
              <a:rPr lang="ar-SA" b="1" dirty="0" smtClean="0"/>
              <a:t>كما تقولُ كثيرٌ من الأبحاث</a:t>
            </a:r>
            <a:r>
              <a:rPr lang="en-US" b="1" dirty="0" smtClean="0"/>
              <a:t>)</a:t>
            </a:r>
            <a:r>
              <a:rPr lang="ar-SA" b="1" dirty="0" smtClean="0"/>
              <a:t>؛ وذلك حتى سن 6 سنوات، وعند وصولِه سن المدرسةِ يَسُوء مستواه الدراسي، مما يعني أنَّ التعليمَ في العراق غير جيد، </a:t>
            </a:r>
            <a:endParaRPr lang="en-US" dirty="0" smtClean="0"/>
          </a:p>
          <a:p>
            <a:r>
              <a:rPr lang="ar-SA" b="1" dirty="0" smtClean="0"/>
              <a:t>فعندما يدخلُ الطِّفلُ المدرسة لا يشغلُه إلا الحفظ؛ </a:t>
            </a:r>
            <a:endParaRPr lang="en-US" dirty="0" smtClean="0"/>
          </a:p>
          <a:p>
            <a:r>
              <a:rPr lang="ar-SA" b="1" dirty="0" smtClean="0"/>
              <a:t>حيث إنه لا تُعطى له طريقة إلا طريقة الحفظِ والتلقين والمحاضرة، </a:t>
            </a:r>
            <a:endParaRPr lang="en-US" dirty="0" smtClean="0"/>
          </a:p>
          <a:p>
            <a:r>
              <a:rPr lang="ar-SA" b="1" dirty="0" smtClean="0"/>
              <a:t>ولا يتم الاهتمامُ باستخدامِ الطرق العلمية الحديثة في التعليمِ؛</a:t>
            </a:r>
            <a:endParaRPr lang="en-US" dirty="0" smtClean="0"/>
          </a:p>
          <a:p>
            <a:r>
              <a:rPr lang="ar-SA" b="1" dirty="0" smtClean="0"/>
              <a:t> مثل: تفريد التعليم، واستخدام الحقيبة التعليمية، و... إلخ، </a:t>
            </a:r>
            <a:endParaRPr lang="en-US" dirty="0" smtClean="0"/>
          </a:p>
          <a:p>
            <a:endParaRPr lang="ar-IQ"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239000" cy="6098570"/>
          </a:xfrm>
          <a:solidFill>
            <a:schemeClr val="accent1">
              <a:lumMod val="40000"/>
              <a:lumOff val="60000"/>
            </a:schemeClr>
          </a:solidFill>
        </p:spPr>
        <p:txBody>
          <a:bodyPr/>
          <a:lstStyle/>
          <a:p>
            <a:r>
              <a:rPr lang="ar-SA" b="1" dirty="0" smtClean="0"/>
              <a:t>مما يؤثِّرُ على النمو العقلي المطلوب من الطِّفلِ في هذا الوقت</a:t>
            </a:r>
            <a:r>
              <a:rPr lang="en-US" b="1" dirty="0" smtClean="0"/>
              <a:t>.</a:t>
            </a:r>
            <a:endParaRPr lang="en-US" dirty="0" smtClean="0"/>
          </a:p>
          <a:p>
            <a:r>
              <a:rPr lang="ar-SA" b="1" dirty="0" smtClean="0"/>
              <a:t>لكن الطلاب منهم المتميزُ والمتوسط والضعيف،</a:t>
            </a:r>
            <a:endParaRPr lang="en-US" dirty="0" smtClean="0"/>
          </a:p>
          <a:p>
            <a:r>
              <a:rPr lang="en-US" b="1" dirty="0" smtClean="0"/>
              <a:t> </a:t>
            </a:r>
            <a:r>
              <a:rPr lang="ar-SA" b="1" dirty="0" smtClean="0"/>
              <a:t>وفي كلِّ فئة من الفئاتِ مندرجة تحتها فئاتٌ أخرى كثيرة، </a:t>
            </a:r>
            <a:endParaRPr lang="en-US" dirty="0" smtClean="0"/>
          </a:p>
          <a:p>
            <a:r>
              <a:rPr lang="ar-SA" b="1" dirty="0" smtClean="0"/>
              <a:t>وهذا دليلٌ على التدرجِ الطبيعي في الكونِ عامَّة</a:t>
            </a:r>
            <a:r>
              <a:rPr lang="en-US" b="1" dirty="0" smtClean="0"/>
              <a:t>.</a:t>
            </a:r>
            <a:endParaRPr lang="en-US" dirty="0" smtClean="0"/>
          </a:p>
          <a:p>
            <a:r>
              <a:rPr lang="ar-SA" b="1" dirty="0" smtClean="0"/>
              <a:t>ونحن نتحدَّثُ هنا عن فئةِ الطلاب المثاليين،</a:t>
            </a:r>
            <a:endParaRPr lang="en-US" dirty="0" smtClean="0"/>
          </a:p>
          <a:p>
            <a:r>
              <a:rPr lang="ar-SA" b="1" dirty="0" smtClean="0"/>
              <a:t> وهم غالبًا من الفئةِ المتفَوِّقة</a:t>
            </a:r>
            <a:r>
              <a:rPr lang="en-US" b="1" dirty="0" smtClean="0"/>
              <a:t>.</a:t>
            </a:r>
            <a:endParaRPr lang="en-US" dirty="0" smtClean="0"/>
          </a:p>
          <a:p>
            <a:endParaRPr lang="ar-IQ"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240</TotalTime>
  <Words>754</Words>
  <Application>Microsoft Office PowerPoint</Application>
  <PresentationFormat>On-screen Show (4:3)</PresentationFormat>
  <Paragraphs>127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Opulent</vt:lpstr>
      <vt:lpstr>          وزارة التعليم العالي والبحث العلمي                                                                         الجامعة ألمستنصرية كلية التربية الأساسية -  قسم الرياضيات                      محاضرة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11</cp:revision>
  <dcterms:created xsi:type="dcterms:W3CDTF">2017-03-06T16:41:54Z</dcterms:created>
  <dcterms:modified xsi:type="dcterms:W3CDTF">2019-01-23T13:32:20Z</dcterms:modified>
</cp:coreProperties>
</file>