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9" r:id="rId1"/>
  </p:sldMasterIdLst>
  <p:notesMasterIdLst>
    <p:notesMasterId r:id="rId45"/>
  </p:notesMasterIdLst>
  <p:sldIdLst>
    <p:sldId id="256" r:id="rId2"/>
    <p:sldId id="276" r:id="rId3"/>
    <p:sldId id="277" r:id="rId4"/>
    <p:sldId id="278" r:id="rId5"/>
    <p:sldId id="279" r:id="rId6"/>
    <p:sldId id="280" r:id="rId7"/>
    <p:sldId id="268" r:id="rId8"/>
    <p:sldId id="281" r:id="rId9"/>
    <p:sldId id="269" r:id="rId10"/>
    <p:sldId id="270" r:id="rId11"/>
    <p:sldId id="271" r:id="rId12"/>
    <p:sldId id="272" r:id="rId13"/>
    <p:sldId id="273" r:id="rId14"/>
    <p:sldId id="274" r:id="rId15"/>
    <p:sldId id="275"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308" r:id="rId32"/>
    <p:sldId id="309" r:id="rId33"/>
    <p:sldId id="297" r:id="rId34"/>
    <p:sldId id="298" r:id="rId35"/>
    <p:sldId id="299" r:id="rId36"/>
    <p:sldId id="300" r:id="rId37"/>
    <p:sldId id="301" r:id="rId38"/>
    <p:sldId id="302" r:id="rId39"/>
    <p:sldId id="304" r:id="rId40"/>
    <p:sldId id="305" r:id="rId41"/>
    <p:sldId id="303" r:id="rId42"/>
    <p:sldId id="306" r:id="rId43"/>
    <p:sldId id="307" r:id="rId4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3082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F707CD6-50FA-4381-A5F5-143CF46EBCCC}" type="datetimeFigureOut">
              <a:rPr lang="ar-SA" smtClean="0"/>
              <a:pPr/>
              <a:t>04/11/1436</a:t>
            </a:fld>
            <a:endParaRPr lang="ar-SA"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3C7FC81-1444-4FB4-A48D-690A619652FA}" type="slidenum">
              <a:rPr lang="ar-SA" smtClean="0"/>
              <a:pPr/>
              <a:t>‹#›</a:t>
            </a:fld>
            <a:endParaRPr lang="ar-SA" dirty="0"/>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143000" y="685800"/>
            <a:ext cx="4572000" cy="3429000"/>
          </a:xfrm>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53C7FC81-1444-4FB4-A48D-690A619652FA}" type="slidenum">
              <a:rPr lang="ar-SA" smtClean="0"/>
              <a:pPr/>
              <a:t>1</a:t>
            </a:fld>
            <a:endParaRPr lang="ar-S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19" name="عنصر نائب للتذييل 18"/>
          <p:cNvSpPr>
            <a:spLocks noGrp="1"/>
          </p:cNvSpPr>
          <p:nvPr>
            <p:ph type="ftr" sz="quarter" idx="11"/>
          </p:nvPr>
        </p:nvSpPr>
        <p:spPr/>
        <p:txBody>
          <a:bodyPr/>
          <a:lstStyle/>
          <a:p>
            <a:endParaRPr lang="ar-SA" dirty="0"/>
          </a:p>
        </p:txBody>
      </p:sp>
      <p:sp>
        <p:nvSpPr>
          <p:cNvPr id="27" name="عنصر نائب لرقم الشريحة 26"/>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تخطيط مخص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793BF175-2F91-4E20-B5E2-C653E49C2654}" type="slidenum">
              <a:rPr lang="ar-SA" smtClean="0"/>
              <a:pPr/>
              <a:t>‹#›</a:t>
            </a:fld>
            <a:endParaRPr lang="ar-SA" dirty="0"/>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41D7F5-A6A5-4A95-BBF0-0F6514AAAB79}" type="datetimeFigureOut">
              <a:rPr lang="ar-SA" smtClean="0"/>
              <a:pPr/>
              <a:t>04/11/1436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a:xfrm>
            <a:off x="8077200" y="6356350"/>
            <a:ext cx="609600" cy="365125"/>
          </a:xfrm>
        </p:spPr>
        <p:txBody>
          <a:bodyPr/>
          <a:lstStyle/>
          <a:p>
            <a:fld id="{793BF175-2F91-4E20-B5E2-C653E49C2654}" type="slidenum">
              <a:rPr lang="ar-SA" smtClean="0"/>
              <a:pPr/>
              <a:t>‹#›</a:t>
            </a:fld>
            <a:endParaRPr lang="ar-SA" dirty="0"/>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641D7F5-A6A5-4A95-BBF0-0F6514AAAB79}" type="datetimeFigureOut">
              <a:rPr lang="ar-SA" smtClean="0"/>
              <a:pPr/>
              <a:t>04/11/1436</a:t>
            </a:fld>
            <a:endParaRPr lang="ar-SA" dirty="0"/>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3BF175-2F91-4E20-B5E2-C653E49C2654}" type="slidenum">
              <a:rPr lang="ar-SA" smtClean="0"/>
              <a:pPr/>
              <a:t>‹#›</a:t>
            </a:fld>
            <a:endParaRPr lang="ar-SA" dirty="0"/>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660" r:id="rId12"/>
  </p:sldLayoutIdLst>
  <p:transition>
    <p:fade thruBlk="1"/>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96752"/>
            <a:ext cx="7772400" cy="2658600"/>
          </a:xfrm>
        </p:spPr>
        <p:txBody>
          <a:bodyPr>
            <a:normAutofit/>
          </a:bodyPr>
          <a:lstStyle/>
          <a:p>
            <a:pPr algn="ctr"/>
            <a:r>
              <a:rPr lang="ar-SA" dirty="0" smtClean="0"/>
              <a:t>الاختبارات </a:t>
            </a:r>
            <a:r>
              <a:rPr lang="ar-SA" dirty="0" smtClean="0"/>
              <a:t>والمقياس</a:t>
            </a:r>
            <a:br>
              <a:rPr lang="ar-SA" dirty="0" smtClean="0"/>
            </a:br>
            <a:r>
              <a:rPr lang="ar-SA" dirty="0" smtClean="0"/>
              <a:t>ماهية </a:t>
            </a:r>
            <a:r>
              <a:rPr lang="ar-SA" dirty="0" smtClean="0"/>
              <a:t>القياس والتقويم</a:t>
            </a:r>
            <a:br>
              <a:rPr lang="ar-SA" dirty="0" smtClean="0"/>
            </a:br>
            <a:r>
              <a:rPr lang="ar-SA" dirty="0" smtClean="0"/>
              <a:t>        </a:t>
            </a:r>
            <a:endParaRPr lang="ar-SA" dirty="0"/>
          </a:p>
        </p:txBody>
      </p:sp>
      <p:sp>
        <p:nvSpPr>
          <p:cNvPr id="3" name="Text Placeholder 2"/>
          <p:cNvSpPr>
            <a:spLocks noGrp="1"/>
          </p:cNvSpPr>
          <p:nvPr>
            <p:ph type="body" idx="1"/>
          </p:nvPr>
        </p:nvSpPr>
        <p:spPr>
          <a:xfrm>
            <a:off x="467544" y="3861048"/>
            <a:ext cx="7772400" cy="1509712"/>
          </a:xfrm>
        </p:spPr>
        <p:txBody>
          <a:bodyPr/>
          <a:lstStyle/>
          <a:p>
            <a:r>
              <a:rPr lang="ar-IQ" smtClean="0"/>
              <a:t>                           </a:t>
            </a:r>
            <a:r>
              <a:rPr lang="ar-IQ" sz="3600" smtClean="0"/>
              <a:t>د.غسان </a:t>
            </a:r>
            <a:r>
              <a:rPr lang="ar-IQ" sz="3600" dirty="0" smtClean="0"/>
              <a:t>رشيد الصيداوي</a:t>
            </a:r>
            <a:endParaRPr lang="ar-IQ"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الأهداف التعليمية وعلاقتها بالامتحانات </a:t>
            </a:r>
            <a:r>
              <a:rPr lang="ar-SA" dirty="0" err="1" smtClean="0"/>
              <a:t>أوالأختبارات</a:t>
            </a:r>
            <a:endParaRPr lang="ar-SA" dirty="0"/>
          </a:p>
        </p:txBody>
      </p:sp>
      <p:sp>
        <p:nvSpPr>
          <p:cNvPr id="3" name="عنصر نائب للمحتوى 2"/>
          <p:cNvSpPr>
            <a:spLocks noGrp="1"/>
          </p:cNvSpPr>
          <p:nvPr>
            <p:ph idx="1"/>
          </p:nvPr>
        </p:nvSpPr>
        <p:spPr/>
        <p:txBody>
          <a:bodyPr>
            <a:normAutofit/>
          </a:bodyPr>
          <a:lstStyle/>
          <a:p>
            <a:pPr>
              <a:buNone/>
            </a:pPr>
            <a:r>
              <a:rPr lang="ar-SA" u="sng" dirty="0" smtClean="0"/>
              <a:t>* علاقة فلسفة المجتمع بالقياس والتقويم التربوي.</a:t>
            </a:r>
          </a:p>
          <a:p>
            <a:pPr>
              <a:buNone/>
            </a:pPr>
            <a:r>
              <a:rPr lang="ar-SA" dirty="0" smtClean="0"/>
              <a:t>عملية التقويم ترتبط أساسا بهذه الفلسفة , ومن ثم بالأهداف, وما الامتحانات والاختبارات التحصيلية إلا وسيلة دقيقة وموضوعية للتعرف على مدى تحقيق هذه الأهداف, ولذا نحن نقوم بعملية تقويم مدرسي لكي نتحقق من تحقيق الأهداف التي يرغب المجتمع تحقيقها في أفراده</a:t>
            </a:r>
          </a:p>
          <a:p>
            <a:pPr>
              <a:buNone/>
            </a:pPr>
            <a:r>
              <a:rPr lang="ar-SA" dirty="0" smtClean="0"/>
              <a:t>علماً بأن العملية التعليمية تقوم على أربعة عناصر أساسية هي:</a:t>
            </a:r>
          </a:p>
          <a:p>
            <a:pPr>
              <a:buNone/>
            </a:pPr>
            <a:r>
              <a:rPr lang="ar-SA" dirty="0" smtClean="0"/>
              <a:t>1- أهداف وغايات.     2- </a:t>
            </a:r>
            <a:r>
              <a:rPr lang="ar-SA" dirty="0" err="1" smtClean="0"/>
              <a:t>مدخلات</a:t>
            </a:r>
            <a:r>
              <a:rPr lang="ar-SA" dirty="0" smtClean="0"/>
              <a:t>     3- نتائج (مخرجات)</a:t>
            </a:r>
          </a:p>
          <a:p>
            <a:pPr>
              <a:buNone/>
            </a:pPr>
            <a:endParaRPr lang="ar-SA" dirty="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484785"/>
            <a:ext cx="8229600" cy="4525963"/>
          </a:xfrm>
        </p:spPr>
        <p:txBody>
          <a:bodyPr/>
          <a:lstStyle/>
          <a:p>
            <a:pPr>
              <a:buNone/>
            </a:pPr>
            <a:r>
              <a:rPr lang="ar-SA" dirty="0" smtClean="0"/>
              <a:t>   4- التقويم (وسيلة التعرف على مدى تحقق الأهداف).</a:t>
            </a:r>
          </a:p>
          <a:p>
            <a:pPr>
              <a:buNone/>
            </a:pPr>
            <a:r>
              <a:rPr lang="ar-SA" dirty="0" smtClean="0"/>
              <a:t>     </a:t>
            </a:r>
            <a:r>
              <a:rPr lang="ar-SA" u="sng" dirty="0" smtClean="0"/>
              <a:t>* مصادر اشتقاق الأهداف: </a:t>
            </a:r>
          </a:p>
          <a:p>
            <a:pPr>
              <a:buNone/>
            </a:pPr>
            <a:r>
              <a:rPr lang="ar-SA" dirty="0" smtClean="0"/>
              <a:t>1- فلسفة المجتمع.</a:t>
            </a:r>
          </a:p>
          <a:p>
            <a:pPr>
              <a:buNone/>
            </a:pPr>
            <a:r>
              <a:rPr lang="ar-SA" dirty="0" smtClean="0"/>
              <a:t>2- الخصائص المشتركة </a:t>
            </a:r>
            <a:r>
              <a:rPr lang="ar-SA" dirty="0" err="1" smtClean="0"/>
              <a:t>للأنسان</a:t>
            </a:r>
            <a:r>
              <a:rPr lang="ar-SA" dirty="0" smtClean="0"/>
              <a:t>.</a:t>
            </a:r>
          </a:p>
          <a:p>
            <a:pPr>
              <a:buNone/>
            </a:pPr>
            <a:r>
              <a:rPr lang="ar-SA" dirty="0" smtClean="0"/>
              <a:t>3- المواد الدراسية المختلفة.</a:t>
            </a:r>
          </a:p>
          <a:p>
            <a:pPr>
              <a:buNone/>
            </a:pPr>
            <a:r>
              <a:rPr lang="ar-SA" dirty="0" smtClean="0"/>
              <a:t>4- متطلبات العصر.</a:t>
            </a:r>
          </a:p>
          <a:p>
            <a:pPr>
              <a:buNone/>
            </a:pPr>
            <a:endParaRPr lang="ar-SA" dirty="0"/>
          </a:p>
        </p:txBody>
      </p:sp>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تصنيف الأهداف التعليمية</a:t>
            </a:r>
            <a:endParaRPr lang="ar-SA" dirty="0"/>
          </a:p>
        </p:txBody>
      </p:sp>
      <p:sp>
        <p:nvSpPr>
          <p:cNvPr id="3" name="عنصر نائب للمحتوى 2"/>
          <p:cNvSpPr>
            <a:spLocks noGrp="1"/>
          </p:cNvSpPr>
          <p:nvPr>
            <p:ph idx="1"/>
          </p:nvPr>
        </p:nvSpPr>
        <p:spPr/>
        <p:txBody>
          <a:bodyPr/>
          <a:lstStyle/>
          <a:p>
            <a:r>
              <a:rPr lang="ar-SA" dirty="0" smtClean="0"/>
              <a:t>صنف العالم الأمريكي </a:t>
            </a:r>
            <a:r>
              <a:rPr lang="ar-SA" dirty="0" err="1" smtClean="0"/>
              <a:t>بنجمان</a:t>
            </a:r>
            <a:r>
              <a:rPr lang="ar-SA" dirty="0" smtClean="0"/>
              <a:t> بلوم (1956)الأهداف التعليمية إلي أربعة تصنيفات هي : </a:t>
            </a:r>
          </a:p>
          <a:p>
            <a:pPr>
              <a:buNone/>
            </a:pPr>
            <a:r>
              <a:rPr lang="ar-SA" dirty="0" smtClean="0"/>
              <a:t>1- أهداف معرفية :</a:t>
            </a:r>
          </a:p>
          <a:p>
            <a:pPr>
              <a:buNone/>
            </a:pPr>
            <a:r>
              <a:rPr lang="ar-SA" dirty="0" smtClean="0"/>
              <a:t> </a:t>
            </a:r>
          </a:p>
          <a:p>
            <a:pPr>
              <a:buNone/>
            </a:pPr>
            <a:r>
              <a:rPr lang="ar-SA" dirty="0" smtClean="0"/>
              <a:t>2- أهداف وجدانية: </a:t>
            </a:r>
          </a:p>
          <a:p>
            <a:pPr>
              <a:buNone/>
            </a:pPr>
            <a:endParaRPr lang="ar-SA" dirty="0" smtClean="0"/>
          </a:p>
          <a:p>
            <a:pPr>
              <a:buNone/>
            </a:pPr>
            <a:r>
              <a:rPr lang="ar-SA" dirty="0" smtClean="0"/>
              <a:t>3- أهداف حركية:</a:t>
            </a:r>
            <a:endParaRPr lang="ar-SA"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t>هناك تصنيف أخر لدافيد </a:t>
            </a:r>
            <a:r>
              <a:rPr lang="ar-SA" dirty="0" err="1" smtClean="0"/>
              <a:t>ميلر</a:t>
            </a:r>
            <a:r>
              <a:rPr lang="ar-SA" dirty="0" smtClean="0"/>
              <a:t> (1983) وهو يعد من التصنيفات الحديثة التي تفترض أن العمليات العقلية تنحصر في أربعة مستويات من حيث الصعوبة وهي كالتالي:</a:t>
            </a:r>
          </a:p>
          <a:p>
            <a:pPr>
              <a:buNone/>
            </a:pPr>
            <a:r>
              <a:rPr lang="ar-SA" dirty="0" smtClean="0"/>
              <a:t>1- المفاهيم </a:t>
            </a:r>
          </a:p>
          <a:p>
            <a:pPr>
              <a:buNone/>
            </a:pPr>
            <a:r>
              <a:rPr lang="ar-SA" dirty="0" smtClean="0"/>
              <a:t>2- المبادئ</a:t>
            </a:r>
          </a:p>
          <a:p>
            <a:pPr>
              <a:buNone/>
            </a:pPr>
            <a:r>
              <a:rPr lang="ar-SA" dirty="0" smtClean="0"/>
              <a:t>3- الإجراءات</a:t>
            </a:r>
          </a:p>
          <a:p>
            <a:pPr>
              <a:buNone/>
            </a:pPr>
            <a:r>
              <a:rPr lang="ar-SA" dirty="0" smtClean="0"/>
              <a:t>4- الحقائق </a:t>
            </a:r>
            <a:endParaRPr lang="ar-SA" dirty="0"/>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000108"/>
            <a:ext cx="8229600" cy="490066"/>
          </a:xfrm>
        </p:spPr>
        <p:txBody>
          <a:bodyPr>
            <a:normAutofit fontScale="90000"/>
          </a:bodyPr>
          <a:lstStyle/>
          <a:p>
            <a:r>
              <a:rPr lang="ar-SA" u="sng" dirty="0" smtClean="0"/>
              <a:t/>
            </a:r>
            <a:br>
              <a:rPr lang="ar-SA" u="sng" dirty="0" smtClean="0"/>
            </a:br>
            <a:endParaRPr lang="ar-SA" dirty="0"/>
          </a:p>
        </p:txBody>
      </p:sp>
      <p:sp>
        <p:nvSpPr>
          <p:cNvPr id="3" name="عنصر نائب للمحتوى 2"/>
          <p:cNvSpPr>
            <a:spLocks noGrp="1"/>
          </p:cNvSpPr>
          <p:nvPr>
            <p:ph idx="1"/>
          </p:nvPr>
        </p:nvSpPr>
        <p:spPr>
          <a:xfrm>
            <a:off x="457200" y="1928802"/>
            <a:ext cx="8229600" cy="4197362"/>
          </a:xfrm>
        </p:spPr>
        <p:txBody>
          <a:bodyPr>
            <a:normAutofit fontScale="85000" lnSpcReduction="10000"/>
          </a:bodyPr>
          <a:lstStyle/>
          <a:p>
            <a:pPr>
              <a:buNone/>
            </a:pPr>
            <a:endParaRPr lang="ar-IQ" dirty="0" smtClean="0"/>
          </a:p>
          <a:p>
            <a:pPr>
              <a:buNone/>
            </a:pPr>
            <a:r>
              <a:rPr lang="ar-SA" sz="3200" dirty="0" smtClean="0"/>
              <a:t>من المؤكد أن لا تخلو العملية التعليمية من منهاج ومقررات ومواد دراسية مختلفة, ومن الطبيعي أيضا أن تكون لها </a:t>
            </a:r>
            <a:r>
              <a:rPr lang="ar-SA" sz="3200" dirty="0" smtClean="0">
                <a:solidFill>
                  <a:srgbClr val="FF0000"/>
                </a:solidFill>
              </a:rPr>
              <a:t>أهداف</a:t>
            </a:r>
            <a:r>
              <a:rPr lang="ar-SA" sz="3200" dirty="0" smtClean="0"/>
              <a:t> مختلفة </a:t>
            </a:r>
            <a:r>
              <a:rPr lang="ar-SA" sz="3200" dirty="0" err="1" smtClean="0"/>
              <a:t>المدي</a:t>
            </a:r>
            <a:r>
              <a:rPr lang="ar-SA" sz="3200" dirty="0" smtClean="0"/>
              <a:t> في الزمان والمكان .</a:t>
            </a:r>
          </a:p>
          <a:p>
            <a:pPr>
              <a:buNone/>
            </a:pPr>
            <a:r>
              <a:rPr lang="ar-SA" sz="3200" dirty="0" smtClean="0"/>
              <a:t>كما أن </a:t>
            </a:r>
            <a:r>
              <a:rPr lang="ar-SA" sz="3200" dirty="0" smtClean="0">
                <a:solidFill>
                  <a:srgbClr val="FF0000"/>
                </a:solidFill>
              </a:rPr>
              <a:t>الامتحانات أو الاختبارات </a:t>
            </a:r>
            <a:r>
              <a:rPr lang="ar-SA" sz="3200" dirty="0" smtClean="0"/>
              <a:t>سواء أكانت كتابية أو شفهية, مقاليه أو موضوعية , جماعية , أو فردية , تكونية , أو نهائية هي الوسيلة الأكثر في عملية تحصيل المتعلم.</a:t>
            </a:r>
          </a:p>
          <a:p>
            <a:pPr>
              <a:buNone/>
            </a:pPr>
            <a:r>
              <a:rPr lang="ar-SA" sz="3200" dirty="0" smtClean="0"/>
              <a:t>وتشتق عادة  محتويات الامتحانات من المقررات أو المادة الدراسية.</a:t>
            </a:r>
          </a:p>
          <a:p>
            <a:pPr>
              <a:buNone/>
            </a:pPr>
            <a:r>
              <a:rPr lang="ar-SA" sz="3200" dirty="0" smtClean="0"/>
              <a:t>كما أن تكوين المادة أو المقرر الدراسي يكون من </a:t>
            </a:r>
            <a:r>
              <a:rPr lang="ar-SA" sz="3200" dirty="0" smtClean="0">
                <a:solidFill>
                  <a:srgbClr val="FF0000"/>
                </a:solidFill>
              </a:rPr>
              <a:t>فلسفة المجتمع.</a:t>
            </a:r>
          </a:p>
          <a:p>
            <a:pPr>
              <a:buNone/>
            </a:pPr>
            <a:r>
              <a:rPr lang="ar-SA" sz="3200" dirty="0" smtClean="0">
                <a:solidFill>
                  <a:srgbClr val="FF0000"/>
                </a:solidFill>
              </a:rPr>
              <a:t> </a:t>
            </a:r>
            <a:endParaRPr lang="ar-SA" dirty="0">
              <a:solidFill>
                <a:srgbClr val="FF0000"/>
              </a:solidFill>
            </a:endParaRPr>
          </a:p>
        </p:txBody>
      </p:sp>
      <p:sp>
        <p:nvSpPr>
          <p:cNvPr id="4" name="مستطيل 3"/>
          <p:cNvSpPr/>
          <p:nvPr/>
        </p:nvSpPr>
        <p:spPr>
          <a:xfrm>
            <a:off x="928662" y="928670"/>
            <a:ext cx="7072362" cy="646331"/>
          </a:xfrm>
          <a:prstGeom prst="rect">
            <a:avLst/>
          </a:prstGeom>
        </p:spPr>
        <p:txBody>
          <a:bodyPr wrap="square">
            <a:spAutoFit/>
          </a:bodyPr>
          <a:lstStyle/>
          <a:p>
            <a:r>
              <a:rPr lang="ar-IQ" sz="3600" u="sng" dirty="0" smtClean="0"/>
              <a:t>3</a:t>
            </a:r>
            <a:r>
              <a:rPr lang="ar-SA" sz="3600" u="sng" dirty="0" smtClean="0"/>
              <a:t> </a:t>
            </a:r>
            <a:r>
              <a:rPr lang="ar-IQ" sz="3600" u="sng" dirty="0" smtClean="0"/>
              <a:t>:</a:t>
            </a:r>
            <a:r>
              <a:rPr lang="ar-SA" sz="3200" dirty="0" smtClean="0"/>
              <a:t>علاقة الأهداف التعليمية بالامتحانات والاختبارات</a:t>
            </a:r>
            <a:endParaRPr lang="ar-IQ" sz="3200" dirty="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071546"/>
            <a:ext cx="8229600" cy="562074"/>
          </a:xfrm>
        </p:spPr>
        <p:txBody>
          <a:bodyPr>
            <a:normAutofit fontScale="90000"/>
          </a:bodyPr>
          <a:lstStyle/>
          <a:p>
            <a:pPr algn="ctr"/>
            <a:r>
              <a:rPr lang="ar-SA" dirty="0" smtClean="0">
                <a:solidFill>
                  <a:srgbClr val="002060"/>
                </a:solidFill>
              </a:rPr>
              <a:t>تخطيط وتصميم الاختبارات</a:t>
            </a:r>
            <a:endParaRPr lang="ar-SA" dirty="0">
              <a:solidFill>
                <a:srgbClr val="002060"/>
              </a:solidFill>
            </a:endParaRPr>
          </a:p>
        </p:txBody>
      </p:sp>
      <p:sp>
        <p:nvSpPr>
          <p:cNvPr id="3" name="عنصر نائب للمحتوى 2"/>
          <p:cNvSpPr>
            <a:spLocks noGrp="1"/>
          </p:cNvSpPr>
          <p:nvPr>
            <p:ph idx="1"/>
          </p:nvPr>
        </p:nvSpPr>
        <p:spPr>
          <a:xfrm>
            <a:off x="457200" y="1857364"/>
            <a:ext cx="8229600" cy="4268800"/>
          </a:xfrm>
        </p:spPr>
        <p:txBody>
          <a:bodyPr>
            <a:normAutofit/>
          </a:bodyPr>
          <a:lstStyle/>
          <a:p>
            <a:r>
              <a:rPr lang="ar-SA" dirty="0" smtClean="0">
                <a:solidFill>
                  <a:srgbClr val="0070C0"/>
                </a:solidFill>
              </a:rPr>
              <a:t>تعريف الاختبار:</a:t>
            </a:r>
          </a:p>
          <a:p>
            <a:pPr>
              <a:buNone/>
            </a:pPr>
            <a:r>
              <a:rPr lang="ar-SA" dirty="0" smtClean="0">
                <a:solidFill>
                  <a:srgbClr val="00B050"/>
                </a:solidFill>
              </a:rPr>
              <a:t>الاختبار عبارة عن مجموعة من المثيرات وضعت لتقيس بعض المعطيات العقلية أو الخصائص النفسية بطريقة كمية أو كيفية, حيث تؤدي هذه المثيرات إلى إحداث استجابات يمنح الفرد على أساسها درجات معينة.</a:t>
            </a:r>
          </a:p>
          <a:p>
            <a:pPr>
              <a:buNone/>
            </a:pPr>
            <a:r>
              <a:rPr lang="ar-SA" dirty="0" smtClean="0">
                <a:solidFill>
                  <a:srgbClr val="00B050"/>
                </a:solidFill>
              </a:rPr>
              <a:t>الاختبار يكون مرتبطاً أكثر بقياس الأداء في المجالات المعرفية (الذكاء والاستعدادات والتحصيل )</a:t>
            </a:r>
          </a:p>
          <a:p>
            <a:r>
              <a:rPr lang="ar-SA" dirty="0" smtClean="0">
                <a:solidFill>
                  <a:srgbClr val="0070C0"/>
                </a:solidFill>
              </a:rPr>
              <a:t>الامتحان:</a:t>
            </a:r>
          </a:p>
          <a:p>
            <a:r>
              <a:rPr lang="ar-SA" dirty="0" smtClean="0">
                <a:solidFill>
                  <a:srgbClr val="00B050"/>
                </a:solidFill>
              </a:rPr>
              <a:t>الامتحان أداة لقياس الجوانب المعرفية (التحصيلية )</a:t>
            </a:r>
          </a:p>
          <a:p>
            <a:endParaRPr lang="ar-SA" dirty="0" smtClean="0">
              <a:solidFill>
                <a:srgbClr val="00B050"/>
              </a:solidFill>
            </a:endParaRPr>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653210"/>
          </a:xfrm>
        </p:spPr>
        <p:txBody>
          <a:bodyPr>
            <a:normAutofit fontScale="90000"/>
          </a:bodyPr>
          <a:lstStyle/>
          <a:p>
            <a:pPr algn="ctr"/>
            <a:r>
              <a:rPr lang="ar-SA" dirty="0" smtClean="0">
                <a:solidFill>
                  <a:srgbClr val="002060"/>
                </a:solidFill>
              </a:rPr>
              <a:t>تصنيف الاختبارات النفسية التربوية</a:t>
            </a:r>
            <a:endParaRPr lang="ar-SA" dirty="0">
              <a:solidFill>
                <a:srgbClr val="002060"/>
              </a:solidFill>
            </a:endParaRPr>
          </a:p>
        </p:txBody>
      </p:sp>
      <p:sp>
        <p:nvSpPr>
          <p:cNvPr id="3" name="عنصر نائب للنص 2"/>
          <p:cNvSpPr>
            <a:spLocks noGrp="1"/>
          </p:cNvSpPr>
          <p:nvPr>
            <p:ph type="body" idx="1"/>
          </p:nvPr>
        </p:nvSpPr>
        <p:spPr/>
        <p:txBody>
          <a:bodyPr/>
          <a:lstStyle/>
          <a:p>
            <a:r>
              <a:rPr lang="ar-SA" dirty="0" smtClean="0">
                <a:solidFill>
                  <a:srgbClr val="00B050"/>
                </a:solidFill>
              </a:rPr>
              <a:t>تصنيف أنا </a:t>
            </a:r>
            <a:r>
              <a:rPr lang="ar-SA" dirty="0" err="1" smtClean="0">
                <a:solidFill>
                  <a:srgbClr val="00B050"/>
                </a:solidFill>
              </a:rPr>
              <a:t>ستازي</a:t>
            </a:r>
            <a:endParaRPr lang="ar-SA" dirty="0">
              <a:solidFill>
                <a:srgbClr val="00B050"/>
              </a:solidFill>
            </a:endParaRPr>
          </a:p>
        </p:txBody>
      </p:sp>
      <p:sp>
        <p:nvSpPr>
          <p:cNvPr id="5" name="عنصر نائب للنص 4"/>
          <p:cNvSpPr>
            <a:spLocks noGrp="1"/>
          </p:cNvSpPr>
          <p:nvPr>
            <p:ph type="body" sz="half" idx="3"/>
          </p:nvPr>
        </p:nvSpPr>
        <p:spPr/>
        <p:txBody>
          <a:bodyPr>
            <a:normAutofit fontScale="92500"/>
          </a:bodyPr>
          <a:lstStyle/>
          <a:p>
            <a:r>
              <a:rPr lang="ar-SA" dirty="0" smtClean="0">
                <a:solidFill>
                  <a:srgbClr val="00B0F0"/>
                </a:solidFill>
              </a:rPr>
              <a:t>تصنيف الاختبارات وفقاً لما تقيسه بالفعل</a:t>
            </a:r>
            <a:endParaRPr lang="ar-SA" dirty="0">
              <a:solidFill>
                <a:srgbClr val="00B0F0"/>
              </a:solidFill>
            </a:endParaRPr>
          </a:p>
        </p:txBody>
      </p:sp>
      <p:sp>
        <p:nvSpPr>
          <p:cNvPr id="4" name="عنصر نائب للمحتوى 3"/>
          <p:cNvSpPr>
            <a:spLocks noGrp="1"/>
          </p:cNvSpPr>
          <p:nvPr>
            <p:ph sz="quarter" idx="2"/>
          </p:nvPr>
        </p:nvSpPr>
        <p:spPr/>
        <p:txBody>
          <a:bodyPr>
            <a:normAutofit/>
          </a:bodyPr>
          <a:lstStyle/>
          <a:p>
            <a:r>
              <a:rPr lang="ar-SA" sz="2400" dirty="0" smtClean="0">
                <a:solidFill>
                  <a:srgbClr val="00B050"/>
                </a:solidFill>
              </a:rPr>
              <a:t>اختبارات النمو العقلي.</a:t>
            </a:r>
          </a:p>
          <a:p>
            <a:r>
              <a:rPr lang="ar-SA" sz="2400" dirty="0" smtClean="0">
                <a:solidFill>
                  <a:srgbClr val="00B050"/>
                </a:solidFill>
              </a:rPr>
              <a:t>اختبارات </a:t>
            </a:r>
            <a:r>
              <a:rPr lang="ar-SA" sz="2400" dirty="0" err="1" smtClean="0">
                <a:solidFill>
                  <a:srgbClr val="00B050"/>
                </a:solidFill>
              </a:rPr>
              <a:t>استانفورد</a:t>
            </a:r>
            <a:r>
              <a:rPr lang="ar-SA" sz="2400" dirty="0" smtClean="0">
                <a:solidFill>
                  <a:srgbClr val="00B050"/>
                </a:solidFill>
              </a:rPr>
              <a:t> بنيه.</a:t>
            </a:r>
          </a:p>
          <a:p>
            <a:r>
              <a:rPr lang="ar-SA" sz="2400" dirty="0" smtClean="0">
                <a:solidFill>
                  <a:srgbClr val="00B050"/>
                </a:solidFill>
              </a:rPr>
              <a:t>اختبارات الإنجاز الجماعية.</a:t>
            </a:r>
          </a:p>
          <a:p>
            <a:r>
              <a:rPr lang="ar-SA" sz="2400" dirty="0" smtClean="0">
                <a:solidFill>
                  <a:srgbClr val="00B050"/>
                </a:solidFill>
              </a:rPr>
              <a:t>مقاييس </a:t>
            </a:r>
            <a:r>
              <a:rPr lang="ar-SA" sz="2400" dirty="0" err="1" smtClean="0">
                <a:solidFill>
                  <a:srgbClr val="00B050"/>
                </a:solidFill>
              </a:rPr>
              <a:t>وكسلر</a:t>
            </a:r>
            <a:r>
              <a:rPr lang="ar-SA" sz="2400" dirty="0" smtClean="0">
                <a:solidFill>
                  <a:srgbClr val="00B050"/>
                </a:solidFill>
              </a:rPr>
              <a:t> للراشدين.</a:t>
            </a:r>
          </a:p>
          <a:p>
            <a:r>
              <a:rPr lang="ar-SA" sz="2400" dirty="0" smtClean="0">
                <a:solidFill>
                  <a:srgbClr val="00B050"/>
                </a:solidFill>
              </a:rPr>
              <a:t>مقاييس الضعف العقلي.</a:t>
            </a:r>
          </a:p>
          <a:p>
            <a:r>
              <a:rPr lang="ar-SA" sz="2400" dirty="0" smtClean="0">
                <a:solidFill>
                  <a:srgbClr val="00B050"/>
                </a:solidFill>
              </a:rPr>
              <a:t>اختبارات الاستعدادات المهنية.</a:t>
            </a:r>
          </a:p>
          <a:p>
            <a:r>
              <a:rPr lang="ar-SA" sz="2400" dirty="0" smtClean="0">
                <a:solidFill>
                  <a:srgbClr val="00B050"/>
                </a:solidFill>
              </a:rPr>
              <a:t>اختبارات الشخصية.</a:t>
            </a:r>
          </a:p>
          <a:p>
            <a:r>
              <a:rPr lang="ar-SA" sz="2400" dirty="0" smtClean="0">
                <a:solidFill>
                  <a:srgbClr val="00B050"/>
                </a:solidFill>
              </a:rPr>
              <a:t>اختبارات التصنيف العام.</a:t>
            </a:r>
            <a:endParaRPr lang="ar-SA" sz="2400" dirty="0">
              <a:solidFill>
                <a:srgbClr val="00B050"/>
              </a:solidFill>
            </a:endParaRPr>
          </a:p>
        </p:txBody>
      </p:sp>
      <p:sp>
        <p:nvSpPr>
          <p:cNvPr id="6" name="عنصر نائب للمحتوى 5"/>
          <p:cNvSpPr>
            <a:spLocks noGrp="1"/>
          </p:cNvSpPr>
          <p:nvPr>
            <p:ph sz="quarter" idx="4"/>
          </p:nvPr>
        </p:nvSpPr>
        <p:spPr/>
        <p:txBody>
          <a:bodyPr>
            <a:normAutofit/>
          </a:bodyPr>
          <a:lstStyle/>
          <a:p>
            <a:r>
              <a:rPr lang="ar-SA" sz="2400" dirty="0" smtClean="0">
                <a:solidFill>
                  <a:srgbClr val="00B0F0"/>
                </a:solidFill>
              </a:rPr>
              <a:t>اختبارات الذكاء.</a:t>
            </a:r>
          </a:p>
          <a:p>
            <a:r>
              <a:rPr lang="ar-SA" sz="2400" dirty="0" smtClean="0">
                <a:solidFill>
                  <a:srgbClr val="00B0F0"/>
                </a:solidFill>
              </a:rPr>
              <a:t>اختبارات الاستعدادات (الميكانيكية).</a:t>
            </a:r>
          </a:p>
          <a:p>
            <a:r>
              <a:rPr lang="ar-SA" sz="2400" dirty="0" smtClean="0">
                <a:solidFill>
                  <a:srgbClr val="00B0F0"/>
                </a:solidFill>
              </a:rPr>
              <a:t>اختبارات </a:t>
            </a:r>
            <a:r>
              <a:rPr lang="ar-SA" sz="2400" dirty="0" err="1" smtClean="0">
                <a:solidFill>
                  <a:srgbClr val="00B0F0"/>
                </a:solidFill>
              </a:rPr>
              <a:t>تحصيلية</a:t>
            </a:r>
            <a:r>
              <a:rPr lang="ar-SA" sz="2400" dirty="0" smtClean="0">
                <a:solidFill>
                  <a:srgbClr val="00B0F0"/>
                </a:solidFill>
              </a:rPr>
              <a:t> عامة.</a:t>
            </a:r>
          </a:p>
          <a:p>
            <a:r>
              <a:rPr lang="ar-SA" sz="2400" dirty="0" smtClean="0">
                <a:solidFill>
                  <a:srgbClr val="00B0F0"/>
                </a:solidFill>
              </a:rPr>
              <a:t>اختبارات لقياس الشخصية(السمات-الميول).</a:t>
            </a:r>
          </a:p>
          <a:p>
            <a:r>
              <a:rPr lang="ar-SA" sz="2400" dirty="0" smtClean="0">
                <a:solidFill>
                  <a:srgbClr val="00B0F0"/>
                </a:solidFill>
              </a:rPr>
              <a:t>اختبارات الذكورة </a:t>
            </a:r>
            <a:r>
              <a:rPr lang="ar-SA" sz="2400" dirty="0" err="1" smtClean="0">
                <a:solidFill>
                  <a:srgbClr val="00B0F0"/>
                </a:solidFill>
              </a:rPr>
              <a:t>والانوثة</a:t>
            </a:r>
            <a:r>
              <a:rPr lang="ar-SA" sz="2400" dirty="0" smtClean="0">
                <a:solidFill>
                  <a:srgbClr val="00B0F0"/>
                </a:solidFill>
              </a:rPr>
              <a:t>.</a:t>
            </a:r>
          </a:p>
          <a:p>
            <a:r>
              <a:rPr lang="ar-SA" sz="2400" dirty="0" smtClean="0">
                <a:solidFill>
                  <a:srgbClr val="00B0F0"/>
                </a:solidFill>
              </a:rPr>
              <a:t>اختبارات الاتجاهات(الاجتماعية – العقائدية).</a:t>
            </a:r>
          </a:p>
          <a:p>
            <a:r>
              <a:rPr lang="ar-SA" sz="2400" dirty="0" smtClean="0">
                <a:solidFill>
                  <a:srgbClr val="00B0F0"/>
                </a:solidFill>
              </a:rPr>
              <a:t>اختبارات حسية حركية.</a:t>
            </a:r>
          </a:p>
          <a:p>
            <a:endParaRPr lang="ar-SA"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rgbClr val="002060"/>
                </a:solidFill>
              </a:rPr>
              <a:t>شروط تصميم الاختبارات</a:t>
            </a:r>
            <a:endParaRPr lang="ar-SA" dirty="0">
              <a:solidFill>
                <a:srgbClr val="002060"/>
              </a:solidFill>
            </a:endParaRPr>
          </a:p>
        </p:txBody>
      </p:sp>
      <p:sp>
        <p:nvSpPr>
          <p:cNvPr id="3" name="عنصر نائب للمحتوى 2"/>
          <p:cNvSpPr>
            <a:spLocks noGrp="1"/>
          </p:cNvSpPr>
          <p:nvPr>
            <p:ph idx="1"/>
          </p:nvPr>
        </p:nvSpPr>
        <p:spPr>
          <a:xfrm>
            <a:off x="457200" y="2204865"/>
            <a:ext cx="8229600" cy="3921299"/>
          </a:xfrm>
        </p:spPr>
        <p:txBody>
          <a:bodyPr/>
          <a:lstStyle/>
          <a:p>
            <a:r>
              <a:rPr lang="ar-SA" dirty="0" smtClean="0">
                <a:solidFill>
                  <a:srgbClr val="0070C0"/>
                </a:solidFill>
              </a:rPr>
              <a:t>الشروط المتعلقة بالشكل.</a:t>
            </a:r>
          </a:p>
          <a:p>
            <a:r>
              <a:rPr lang="ar-SA" dirty="0" smtClean="0">
                <a:solidFill>
                  <a:srgbClr val="0070C0"/>
                </a:solidFill>
              </a:rPr>
              <a:t>الشروط المتعلقة بالمحتوى.</a:t>
            </a:r>
          </a:p>
          <a:p>
            <a:r>
              <a:rPr lang="ar-SA" dirty="0" smtClean="0">
                <a:solidFill>
                  <a:srgbClr val="0070C0"/>
                </a:solidFill>
              </a:rPr>
              <a:t>الشروط المتعلقة بالتطبيق والتصحيح والتفسير.</a:t>
            </a:r>
            <a:endParaRPr lang="ar-SA" dirty="0">
              <a:solidFill>
                <a:srgbClr val="0070C0"/>
              </a:solidFill>
            </a:endParaRPr>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1- الشروط المتعلقة بالشكل</a:t>
            </a:r>
            <a:endParaRPr lang="ar-SA" dirty="0"/>
          </a:p>
        </p:txBody>
      </p:sp>
      <p:sp>
        <p:nvSpPr>
          <p:cNvPr id="3" name="عنصر نائب للمحتوى 2"/>
          <p:cNvSpPr>
            <a:spLocks noGrp="1"/>
          </p:cNvSpPr>
          <p:nvPr>
            <p:ph idx="1"/>
          </p:nvPr>
        </p:nvSpPr>
        <p:spPr/>
        <p:txBody>
          <a:bodyPr>
            <a:normAutofit/>
          </a:bodyPr>
          <a:lstStyle/>
          <a:p>
            <a:r>
              <a:rPr lang="ar-SA" sz="2800" dirty="0" smtClean="0"/>
              <a:t>تحديد (مجال القياس- القائم بعملية القياس- الغرض من القياس).</a:t>
            </a:r>
          </a:p>
          <a:p>
            <a:r>
              <a:rPr lang="ar-SA" sz="2800" dirty="0" smtClean="0"/>
              <a:t>اختيار أساليب وأدوات التقويم.</a:t>
            </a:r>
          </a:p>
          <a:p>
            <a:r>
              <a:rPr lang="ar-SA" sz="2800" dirty="0" smtClean="0"/>
              <a:t>تحديد الزمن.</a:t>
            </a:r>
          </a:p>
          <a:p>
            <a:r>
              <a:rPr lang="ar-SA" sz="2800" dirty="0" smtClean="0"/>
              <a:t>مراعاة الضوابط الأخلاقية.</a:t>
            </a:r>
          </a:p>
          <a:p>
            <a:r>
              <a:rPr lang="ar-SA" sz="2800" dirty="0" smtClean="0"/>
              <a:t>الالتزام بتصحيح أي خطأ.</a:t>
            </a:r>
          </a:p>
          <a:p>
            <a:r>
              <a:rPr lang="ar-SA" sz="2800" dirty="0" smtClean="0"/>
              <a:t>الاحتفاظ بسرية بعض البيانات.</a:t>
            </a:r>
            <a:endParaRPr lang="ar-SA" sz="2800" dirty="0"/>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chemeClr val="accent3">
                    <a:lumMod val="50000"/>
                  </a:schemeClr>
                </a:solidFill>
              </a:rPr>
              <a:t>2- الشروط المتعلقة بالمحتوى</a:t>
            </a:r>
            <a:endParaRPr lang="ar-SA" dirty="0">
              <a:solidFill>
                <a:schemeClr val="accent3">
                  <a:lumMod val="50000"/>
                </a:schemeClr>
              </a:solidFill>
            </a:endParaRPr>
          </a:p>
        </p:txBody>
      </p:sp>
      <p:sp>
        <p:nvSpPr>
          <p:cNvPr id="3" name="عنصر نائب للمحتوى 2"/>
          <p:cNvSpPr>
            <a:spLocks noGrp="1"/>
          </p:cNvSpPr>
          <p:nvPr>
            <p:ph idx="1"/>
          </p:nvPr>
        </p:nvSpPr>
        <p:spPr/>
        <p:txBody>
          <a:bodyPr>
            <a:normAutofit/>
          </a:bodyPr>
          <a:lstStyle/>
          <a:p>
            <a:r>
              <a:rPr lang="ar-SA" sz="2800" dirty="0" smtClean="0">
                <a:solidFill>
                  <a:schemeClr val="accent3">
                    <a:lumMod val="75000"/>
                  </a:schemeClr>
                </a:solidFill>
              </a:rPr>
              <a:t>تحديد الهدف من الاختبار.</a:t>
            </a:r>
          </a:p>
          <a:p>
            <a:r>
              <a:rPr lang="ar-SA" sz="2800" dirty="0" smtClean="0">
                <a:solidFill>
                  <a:schemeClr val="accent3">
                    <a:lumMod val="75000"/>
                  </a:schemeClr>
                </a:solidFill>
              </a:rPr>
              <a:t>تحديد محتوى الاختبار.</a:t>
            </a:r>
          </a:p>
          <a:p>
            <a:r>
              <a:rPr lang="ar-SA" sz="2800" dirty="0" smtClean="0">
                <a:solidFill>
                  <a:schemeClr val="accent3">
                    <a:lumMod val="75000"/>
                  </a:schemeClr>
                </a:solidFill>
              </a:rPr>
              <a:t>تحديد جدول المواصفات.</a:t>
            </a:r>
          </a:p>
          <a:p>
            <a:r>
              <a:rPr lang="ar-SA" sz="2800" dirty="0" smtClean="0">
                <a:solidFill>
                  <a:schemeClr val="accent3">
                    <a:lumMod val="75000"/>
                  </a:schemeClr>
                </a:solidFill>
              </a:rPr>
              <a:t>تحديد عدد الفقرات.</a:t>
            </a:r>
          </a:p>
          <a:p>
            <a:r>
              <a:rPr lang="ar-SA" sz="2800" dirty="0" smtClean="0">
                <a:solidFill>
                  <a:schemeClr val="accent3">
                    <a:lumMod val="75000"/>
                  </a:schemeClr>
                </a:solidFill>
              </a:rPr>
              <a:t>تحليل فقرات الاختبار(معامل السهولة-معامل الصعوبة).</a:t>
            </a:r>
          </a:p>
          <a:p>
            <a:r>
              <a:rPr lang="ar-SA" sz="2800" dirty="0" smtClean="0">
                <a:solidFill>
                  <a:schemeClr val="accent3">
                    <a:lumMod val="75000"/>
                  </a:schemeClr>
                </a:solidFill>
              </a:rPr>
              <a:t>حساب صدق الاختبار.</a:t>
            </a:r>
          </a:p>
          <a:p>
            <a:r>
              <a:rPr lang="ar-SA" sz="2800" dirty="0" smtClean="0">
                <a:solidFill>
                  <a:schemeClr val="accent3">
                    <a:lumMod val="75000"/>
                  </a:schemeClr>
                </a:solidFill>
              </a:rPr>
              <a:t>حساب ثبات الاختبار.</a:t>
            </a:r>
            <a:endParaRPr lang="ar-SA" sz="2800" dirty="0">
              <a:solidFill>
                <a:schemeClr val="accent3">
                  <a:lumMod val="75000"/>
                </a:schemeClr>
              </a:solidFill>
            </a:endParaRP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solidFill>
                  <a:srgbClr val="0070C0"/>
                </a:solidFill>
              </a:rPr>
              <a:t>ماهية القياس والتشخيص والتقييم والتقويم التربوي</a:t>
            </a:r>
            <a:endParaRPr lang="ar-SA" dirty="0">
              <a:solidFill>
                <a:srgbClr val="0070C0"/>
              </a:solidFill>
            </a:endParaRPr>
          </a:p>
        </p:txBody>
      </p:sp>
      <p:sp>
        <p:nvSpPr>
          <p:cNvPr id="3" name="عنصر نائب للمحتوى 2"/>
          <p:cNvSpPr>
            <a:spLocks noGrp="1"/>
          </p:cNvSpPr>
          <p:nvPr>
            <p:ph idx="1"/>
          </p:nvPr>
        </p:nvSpPr>
        <p:spPr/>
        <p:txBody>
          <a:bodyPr>
            <a:normAutofit/>
          </a:bodyPr>
          <a:lstStyle/>
          <a:p>
            <a:r>
              <a:rPr lang="ar-SA" dirty="0" smtClean="0"/>
              <a:t>علم القياس النفسي هو ذلك الفرع الخاص بتصميم وتطبيق الأدوات اللازمة لقياس الوظائف النفسية المختلفة, كالانتباه والإدراك والتذكر وأبعاد الشخصية المختلفة.</a:t>
            </a:r>
          </a:p>
          <a:p>
            <a:r>
              <a:rPr lang="ar-SA" dirty="0" smtClean="0"/>
              <a:t>القياس النفسي إحدى المنابع الأساسية لعلم النفس الإكلينيكي أو النفسي.</a:t>
            </a:r>
          </a:p>
          <a:p>
            <a:r>
              <a:rPr lang="ar-SA" dirty="0" smtClean="0"/>
              <a:t>القياس النفسي أداة من أدوات علم النفس الإكلينيكي.</a:t>
            </a:r>
          </a:p>
          <a:p>
            <a:r>
              <a:rPr lang="ar-SA" dirty="0" smtClean="0"/>
              <a:t>اجتهد العلماء في هذا العلم ويعتبر </a:t>
            </a:r>
            <a:r>
              <a:rPr lang="ar-SA" dirty="0" err="1" smtClean="0"/>
              <a:t>جالتون</a:t>
            </a:r>
            <a:r>
              <a:rPr lang="ar-SA" dirty="0" smtClean="0"/>
              <a:t> المؤسس لأسس التطور المرتبطة بدراسة الأفراد.</a:t>
            </a:r>
            <a:endParaRPr lang="ar-SA"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solidFill>
                  <a:srgbClr val="002060"/>
                </a:solidFill>
              </a:rPr>
              <a:t>3- الشروط المتعلقة بالتطبيق والتصحيح والتفسير</a:t>
            </a:r>
            <a:endParaRPr lang="ar-SA" dirty="0">
              <a:solidFill>
                <a:srgbClr val="002060"/>
              </a:solidFill>
            </a:endParaRPr>
          </a:p>
        </p:txBody>
      </p:sp>
      <p:sp>
        <p:nvSpPr>
          <p:cNvPr id="3" name="عنصر نائب للمحتوى 2"/>
          <p:cNvSpPr>
            <a:spLocks noGrp="1"/>
          </p:cNvSpPr>
          <p:nvPr>
            <p:ph idx="1"/>
          </p:nvPr>
        </p:nvSpPr>
        <p:spPr>
          <a:xfrm>
            <a:off x="457200" y="2420889"/>
            <a:ext cx="8229600" cy="3705275"/>
          </a:xfrm>
        </p:spPr>
        <p:txBody>
          <a:bodyPr/>
          <a:lstStyle/>
          <a:p>
            <a:r>
              <a:rPr lang="ar-SA" dirty="0" smtClean="0">
                <a:solidFill>
                  <a:srgbClr val="0070C0"/>
                </a:solidFill>
              </a:rPr>
              <a:t>وضع معايير الاختبار.</a:t>
            </a:r>
          </a:p>
          <a:p>
            <a:r>
              <a:rPr lang="ar-SA" dirty="0" smtClean="0">
                <a:solidFill>
                  <a:srgbClr val="0070C0"/>
                </a:solidFill>
              </a:rPr>
              <a:t>تصحيح الاختبار.</a:t>
            </a:r>
          </a:p>
          <a:p>
            <a:r>
              <a:rPr lang="ar-SA" dirty="0" smtClean="0">
                <a:solidFill>
                  <a:srgbClr val="0070C0"/>
                </a:solidFill>
              </a:rPr>
              <a:t>تفسير الاختبار.</a:t>
            </a:r>
          </a:p>
          <a:p>
            <a:r>
              <a:rPr lang="ar-SA" dirty="0" smtClean="0">
                <a:solidFill>
                  <a:srgbClr val="0070C0"/>
                </a:solidFill>
              </a:rPr>
              <a:t>كتابة دليل الاختبار.</a:t>
            </a:r>
            <a:endParaRPr lang="ar-SA" dirty="0">
              <a:solidFill>
                <a:srgbClr val="0070C0"/>
              </a:solidFill>
            </a:endParaRP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p:spPr>
        <p:txBody>
          <a:bodyPr/>
          <a:lstStyle/>
          <a:p>
            <a:pPr algn="ctr"/>
            <a:r>
              <a:rPr lang="ar-SA" dirty="0" smtClean="0">
                <a:solidFill>
                  <a:srgbClr val="0070C0"/>
                </a:solidFill>
              </a:rPr>
              <a:t>خطوات بناء الاختبارات</a:t>
            </a:r>
            <a:endParaRPr lang="ar-SA" dirty="0">
              <a:solidFill>
                <a:srgbClr val="0070C0"/>
              </a:solidFill>
            </a:endParaRPr>
          </a:p>
        </p:txBody>
      </p:sp>
      <p:sp>
        <p:nvSpPr>
          <p:cNvPr id="3" name="عنصر نائب للمحتوى 2"/>
          <p:cNvSpPr>
            <a:spLocks noGrp="1"/>
          </p:cNvSpPr>
          <p:nvPr>
            <p:ph idx="1"/>
          </p:nvPr>
        </p:nvSpPr>
        <p:spPr>
          <a:xfrm>
            <a:off x="457200" y="1268761"/>
            <a:ext cx="8229600" cy="5589240"/>
          </a:xfrm>
        </p:spPr>
        <p:txBody>
          <a:bodyPr>
            <a:noAutofit/>
          </a:bodyPr>
          <a:lstStyle/>
          <a:p>
            <a:r>
              <a:rPr lang="ar-SA" sz="2000" dirty="0" smtClean="0">
                <a:solidFill>
                  <a:srgbClr val="002060"/>
                </a:solidFill>
                <a:cs typeface="+mj-cs"/>
              </a:rPr>
              <a:t>تحديد الهدف من الاختبار.</a:t>
            </a:r>
          </a:p>
          <a:p>
            <a:r>
              <a:rPr lang="ar-SA" sz="2000" dirty="0" smtClean="0">
                <a:solidFill>
                  <a:srgbClr val="002060"/>
                </a:solidFill>
                <a:cs typeface="+mj-cs"/>
              </a:rPr>
              <a:t>تحديد المحاور الرئيسية للاختبار.</a:t>
            </a:r>
          </a:p>
          <a:p>
            <a:r>
              <a:rPr lang="ar-SA" sz="2000" dirty="0" smtClean="0">
                <a:solidFill>
                  <a:srgbClr val="002060"/>
                </a:solidFill>
                <a:cs typeface="+mj-cs"/>
              </a:rPr>
              <a:t>صياغة المفردات ومنها: </a:t>
            </a:r>
          </a:p>
          <a:p>
            <a:pPr>
              <a:buNone/>
            </a:pPr>
            <a:r>
              <a:rPr lang="ar-SA" sz="2000" dirty="0" smtClean="0">
                <a:solidFill>
                  <a:srgbClr val="002060"/>
                </a:solidFill>
                <a:cs typeface="+mj-cs"/>
              </a:rPr>
              <a:t>   1- </a:t>
            </a:r>
            <a:r>
              <a:rPr lang="ar-SA" sz="2000" dirty="0" err="1" smtClean="0">
                <a:solidFill>
                  <a:srgbClr val="002060"/>
                </a:solidFill>
                <a:cs typeface="+mj-cs"/>
              </a:rPr>
              <a:t>ان</a:t>
            </a:r>
            <a:r>
              <a:rPr lang="ar-SA" sz="2000" dirty="0" smtClean="0">
                <a:solidFill>
                  <a:srgbClr val="002060"/>
                </a:solidFill>
                <a:cs typeface="+mj-cs"/>
              </a:rPr>
              <a:t> يتضمن السؤال معني واحد.</a:t>
            </a:r>
          </a:p>
          <a:p>
            <a:pPr>
              <a:buNone/>
            </a:pPr>
            <a:r>
              <a:rPr lang="ar-SA" sz="2000" dirty="0" smtClean="0">
                <a:solidFill>
                  <a:srgbClr val="002060"/>
                </a:solidFill>
                <a:cs typeface="+mj-cs"/>
              </a:rPr>
              <a:t>   2- أن لا يتضمن عبارات غامضة.</a:t>
            </a:r>
          </a:p>
          <a:p>
            <a:pPr>
              <a:buNone/>
            </a:pPr>
            <a:r>
              <a:rPr lang="ar-SA" sz="2000" dirty="0" smtClean="0">
                <a:solidFill>
                  <a:srgbClr val="002060"/>
                </a:solidFill>
                <a:cs typeface="+mj-cs"/>
              </a:rPr>
              <a:t>   3- أن لا يتضمن السؤال عبارات مركبة.</a:t>
            </a:r>
          </a:p>
          <a:p>
            <a:pPr>
              <a:buNone/>
            </a:pPr>
            <a:r>
              <a:rPr lang="ar-SA" sz="2000" dirty="0" smtClean="0">
                <a:solidFill>
                  <a:srgbClr val="002060"/>
                </a:solidFill>
                <a:cs typeface="+mj-cs"/>
              </a:rPr>
              <a:t>   4- أن يكون السؤال متوسط السهولة أو الصعوبة.</a:t>
            </a:r>
          </a:p>
          <a:p>
            <a:pPr>
              <a:buNone/>
            </a:pPr>
            <a:r>
              <a:rPr lang="ar-SA" sz="2000" dirty="0" smtClean="0">
                <a:solidFill>
                  <a:srgbClr val="002060"/>
                </a:solidFill>
                <a:cs typeface="+mj-cs"/>
              </a:rPr>
              <a:t>   5- أن يكون السؤال مشوقاً.</a:t>
            </a:r>
          </a:p>
          <a:p>
            <a:r>
              <a:rPr lang="ar-SA" sz="2000" dirty="0" smtClean="0">
                <a:solidFill>
                  <a:srgbClr val="002060"/>
                </a:solidFill>
                <a:cs typeface="+mj-cs"/>
              </a:rPr>
              <a:t>ترتيب الأسئلة حسب مستوى سهولتها.</a:t>
            </a:r>
          </a:p>
          <a:p>
            <a:r>
              <a:rPr lang="ar-SA" sz="2000" dirty="0" smtClean="0">
                <a:solidFill>
                  <a:srgbClr val="002060"/>
                </a:solidFill>
                <a:cs typeface="+mj-cs"/>
              </a:rPr>
              <a:t>صياغة تعليمات الاختبار من إرشادات وتوجيهات.</a:t>
            </a:r>
          </a:p>
          <a:p>
            <a:r>
              <a:rPr lang="ar-SA" sz="2000" dirty="0" smtClean="0">
                <a:solidFill>
                  <a:srgbClr val="002060"/>
                </a:solidFill>
                <a:cs typeface="+mj-cs"/>
              </a:rPr>
              <a:t>تجهيز مفتاح تصحيح الاختبار.</a:t>
            </a:r>
          </a:p>
          <a:p>
            <a:r>
              <a:rPr lang="ar-SA" sz="2000" dirty="0" smtClean="0">
                <a:solidFill>
                  <a:srgbClr val="002060"/>
                </a:solidFill>
                <a:cs typeface="+mj-cs"/>
              </a:rPr>
              <a:t>تجريب الاختبار.</a:t>
            </a:r>
          </a:p>
          <a:p>
            <a:r>
              <a:rPr lang="ar-SA" sz="2000" dirty="0" smtClean="0">
                <a:solidFill>
                  <a:srgbClr val="002060"/>
                </a:solidFill>
                <a:cs typeface="+mj-cs"/>
              </a:rPr>
              <a:t>إخراج الاختبار في صورته النهائية.</a:t>
            </a:r>
          </a:p>
          <a:p>
            <a:r>
              <a:rPr lang="ar-SA" sz="2000" dirty="0" smtClean="0">
                <a:solidFill>
                  <a:srgbClr val="002060"/>
                </a:solidFill>
                <a:cs typeface="+mj-cs"/>
              </a:rPr>
              <a:t>تقنيين الاختبار.</a:t>
            </a:r>
          </a:p>
          <a:p>
            <a:pPr>
              <a:buNone/>
            </a:pPr>
            <a:r>
              <a:rPr lang="ar-SA" sz="2000" dirty="0" smtClean="0">
                <a:cs typeface="+mj-cs"/>
              </a:rPr>
              <a:t>          </a:t>
            </a:r>
            <a:endParaRPr lang="ar-SA" sz="2000" dirty="0">
              <a:cs typeface="+mj-cs"/>
            </a:endParaRPr>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solidFill>
                  <a:srgbClr val="002060"/>
                </a:solidFill>
              </a:rPr>
              <a:t>مشكلات تتعلق بتطبيق الاختبارات والمقاييس</a:t>
            </a:r>
            <a:endParaRPr lang="ar-SA" dirty="0">
              <a:solidFill>
                <a:srgbClr val="002060"/>
              </a:solidFill>
            </a:endParaRPr>
          </a:p>
        </p:txBody>
      </p:sp>
      <p:sp>
        <p:nvSpPr>
          <p:cNvPr id="3" name="عنصر نائب للمحتوى 2"/>
          <p:cNvSpPr>
            <a:spLocks noGrp="1"/>
          </p:cNvSpPr>
          <p:nvPr>
            <p:ph idx="1"/>
          </p:nvPr>
        </p:nvSpPr>
        <p:spPr/>
        <p:txBody>
          <a:bodyPr/>
          <a:lstStyle/>
          <a:p>
            <a:endParaRPr lang="ar-SA" dirty="0" smtClean="0"/>
          </a:p>
          <a:p>
            <a:r>
              <a:rPr lang="ar-SA" dirty="0" smtClean="0">
                <a:solidFill>
                  <a:srgbClr val="0070C0"/>
                </a:solidFill>
              </a:rPr>
              <a:t>مستوى جودة الاختبارات.</a:t>
            </a:r>
          </a:p>
          <a:p>
            <a:r>
              <a:rPr lang="ar-SA" dirty="0" smtClean="0">
                <a:solidFill>
                  <a:srgbClr val="0070C0"/>
                </a:solidFill>
              </a:rPr>
              <a:t>الأثر الغير مرغوب فيه الذي تثيره بعض الاختبارات في المفحوصين.</a:t>
            </a:r>
          </a:p>
          <a:p>
            <a:r>
              <a:rPr lang="ar-SA" dirty="0" smtClean="0">
                <a:solidFill>
                  <a:srgbClr val="0070C0"/>
                </a:solidFill>
              </a:rPr>
              <a:t>الآثار الاجتماعية والثقافية للاختبارات النفسية.</a:t>
            </a:r>
            <a:endParaRPr lang="ar-SA" dirty="0">
              <a:solidFill>
                <a:srgbClr val="0070C0"/>
              </a:solidFill>
            </a:endParaRP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solidFill>
                  <a:srgbClr val="002060"/>
                </a:solidFill>
              </a:rPr>
              <a:t>معايير وأخلاقيات استخدام المقاييس والاختبارات</a:t>
            </a:r>
            <a:endParaRPr lang="ar-SA" dirty="0">
              <a:solidFill>
                <a:srgbClr val="002060"/>
              </a:solidFill>
            </a:endParaRPr>
          </a:p>
        </p:txBody>
      </p:sp>
      <p:sp>
        <p:nvSpPr>
          <p:cNvPr id="3" name="عنصر نائب للمحتوى 2"/>
          <p:cNvSpPr>
            <a:spLocks noGrp="1"/>
          </p:cNvSpPr>
          <p:nvPr>
            <p:ph idx="1"/>
          </p:nvPr>
        </p:nvSpPr>
        <p:spPr/>
        <p:txBody>
          <a:bodyPr/>
          <a:lstStyle/>
          <a:p>
            <a:endParaRPr lang="ar-SA" dirty="0" smtClean="0"/>
          </a:p>
          <a:p>
            <a:r>
              <a:rPr lang="ar-SA" dirty="0" smtClean="0">
                <a:solidFill>
                  <a:srgbClr val="0070C0"/>
                </a:solidFill>
              </a:rPr>
              <a:t>امتلاك المؤهل العلمي والقدرة على اختيار وانتقاء الاختبار واحترام شروطه.</a:t>
            </a:r>
          </a:p>
          <a:p>
            <a:r>
              <a:rPr lang="ar-SA" dirty="0" smtClean="0">
                <a:solidFill>
                  <a:srgbClr val="0070C0"/>
                </a:solidFill>
              </a:rPr>
              <a:t>الحفاظ على الاختبار وكل ما يتعلق </a:t>
            </a:r>
            <a:r>
              <a:rPr lang="ar-SA" dirty="0" err="1" smtClean="0">
                <a:solidFill>
                  <a:srgbClr val="0070C0"/>
                </a:solidFill>
              </a:rPr>
              <a:t>به</a:t>
            </a:r>
            <a:r>
              <a:rPr lang="ar-SA" dirty="0" smtClean="0">
                <a:solidFill>
                  <a:srgbClr val="0070C0"/>
                </a:solidFill>
              </a:rPr>
              <a:t> في مكان آمن.</a:t>
            </a:r>
          </a:p>
          <a:p>
            <a:r>
              <a:rPr lang="ar-SA" dirty="0" smtClean="0">
                <a:solidFill>
                  <a:srgbClr val="0070C0"/>
                </a:solidFill>
              </a:rPr>
              <a:t>تطبيق الاختبار وتصحيحه.</a:t>
            </a:r>
          </a:p>
          <a:p>
            <a:r>
              <a:rPr lang="ar-SA" dirty="0" smtClean="0">
                <a:solidFill>
                  <a:srgbClr val="0070C0"/>
                </a:solidFill>
              </a:rPr>
              <a:t>تحمل المسؤولية كاملة عن الأشخاص الذين يساعدون في إدارة تطبيق الاختبار.</a:t>
            </a:r>
          </a:p>
          <a:p>
            <a:r>
              <a:rPr lang="ar-SA" dirty="0" smtClean="0">
                <a:solidFill>
                  <a:srgbClr val="0070C0"/>
                </a:solidFill>
              </a:rPr>
              <a:t>التعامل مع نتائج الاختبار بالسرية التامة.</a:t>
            </a:r>
            <a:endParaRPr lang="ar-SA" dirty="0">
              <a:solidFill>
                <a:srgbClr val="0070C0"/>
              </a:solidFill>
            </a:endParaRPr>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96086"/>
          </a:xfrm>
        </p:spPr>
        <p:txBody>
          <a:bodyPr>
            <a:normAutofit fontScale="90000"/>
          </a:bodyPr>
          <a:lstStyle/>
          <a:p>
            <a:pPr algn="ctr"/>
            <a:r>
              <a:rPr lang="ar-SA" dirty="0" smtClean="0"/>
              <a:t>أهمية الاختبارات</a:t>
            </a:r>
            <a:endParaRPr lang="ar-SA" dirty="0"/>
          </a:p>
        </p:txBody>
      </p:sp>
      <p:sp>
        <p:nvSpPr>
          <p:cNvPr id="3" name="عنصر نائب للمحتوى 2"/>
          <p:cNvSpPr>
            <a:spLocks noGrp="1"/>
          </p:cNvSpPr>
          <p:nvPr>
            <p:ph idx="1"/>
          </p:nvPr>
        </p:nvSpPr>
        <p:spPr/>
        <p:txBody>
          <a:bodyPr/>
          <a:lstStyle/>
          <a:p>
            <a:pPr>
              <a:buNone/>
            </a:pPr>
            <a:r>
              <a:rPr lang="ar-SA" dirty="0" smtClean="0"/>
              <a:t>1- تقدم الاختبارات النفسية والتربوية معلومات تفيد في </a:t>
            </a:r>
            <a:r>
              <a:rPr lang="ar-SA" dirty="0" err="1" smtClean="0"/>
              <a:t>إتخاذ</a:t>
            </a:r>
            <a:r>
              <a:rPr lang="ar-SA" dirty="0" smtClean="0"/>
              <a:t> قرارات مناسبة.</a:t>
            </a:r>
          </a:p>
          <a:p>
            <a:pPr>
              <a:buNone/>
            </a:pPr>
            <a:r>
              <a:rPr lang="ar-SA" dirty="0" smtClean="0"/>
              <a:t> </a:t>
            </a:r>
          </a:p>
          <a:p>
            <a:pPr>
              <a:buNone/>
            </a:pPr>
            <a:r>
              <a:rPr lang="ar-SA" dirty="0" smtClean="0"/>
              <a:t>2- تقترح الاختبارات حلول للمشكلات السلوكية والتربوية المختلفة بطريقة علمية وموضوعية.</a:t>
            </a:r>
            <a:endParaRPr lang="ar-SA" dirty="0"/>
          </a:p>
        </p:txBody>
      </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67524"/>
          </a:xfrm>
        </p:spPr>
        <p:txBody>
          <a:bodyPr/>
          <a:lstStyle/>
          <a:p>
            <a:pPr algn="ctr"/>
            <a:r>
              <a:rPr lang="ar-SA" dirty="0" smtClean="0"/>
              <a:t>الاختبارات </a:t>
            </a:r>
            <a:r>
              <a:rPr lang="ar-SA" dirty="0" err="1" smtClean="0"/>
              <a:t>التحصيلية</a:t>
            </a:r>
            <a:r>
              <a:rPr lang="ar-SA" dirty="0" smtClean="0"/>
              <a:t> الصفية.</a:t>
            </a:r>
            <a:endParaRPr lang="ar-SA" dirty="0"/>
          </a:p>
        </p:txBody>
      </p:sp>
      <p:sp>
        <p:nvSpPr>
          <p:cNvPr id="3" name="عنصر نائب للمحتوى 2"/>
          <p:cNvSpPr>
            <a:spLocks noGrp="1"/>
          </p:cNvSpPr>
          <p:nvPr>
            <p:ph idx="1"/>
          </p:nvPr>
        </p:nvSpPr>
        <p:spPr/>
        <p:txBody>
          <a:bodyPr>
            <a:normAutofit/>
          </a:bodyPr>
          <a:lstStyle/>
          <a:p>
            <a:pPr>
              <a:buNone/>
            </a:pPr>
            <a:endParaRPr lang="ar-SA" sz="2800" dirty="0" smtClean="0"/>
          </a:p>
          <a:p>
            <a:pPr>
              <a:buFontTx/>
              <a:buChar char="-"/>
            </a:pPr>
            <a:r>
              <a:rPr lang="ar-SA" sz="2800" dirty="0" smtClean="0"/>
              <a:t>الاختبارات </a:t>
            </a:r>
            <a:r>
              <a:rPr lang="ar-SA" sz="2800" dirty="0" err="1" smtClean="0"/>
              <a:t>التحصيلية</a:t>
            </a:r>
            <a:r>
              <a:rPr lang="ar-SA" sz="2800" dirty="0" smtClean="0"/>
              <a:t> الصفية تستخدمها المعلمة في قياس نواتج ومخرجات التعلم .</a:t>
            </a:r>
          </a:p>
          <a:p>
            <a:pPr>
              <a:buFontTx/>
              <a:buChar char="-"/>
            </a:pPr>
            <a:r>
              <a:rPr lang="ar-SA" sz="2800" dirty="0" smtClean="0"/>
              <a:t>تنقسم الاختبارات </a:t>
            </a:r>
            <a:r>
              <a:rPr lang="ar-SA" sz="2800" dirty="0" err="1" smtClean="0"/>
              <a:t>التحصيلية</a:t>
            </a:r>
            <a:r>
              <a:rPr lang="ar-SA" sz="2800" dirty="0" smtClean="0"/>
              <a:t> إلي أربعة أنواع أساسية:</a:t>
            </a:r>
          </a:p>
          <a:p>
            <a:pPr>
              <a:buNone/>
            </a:pPr>
            <a:r>
              <a:rPr lang="ar-SA" sz="2800" dirty="0" smtClean="0"/>
              <a:t> 1-الاختبارات الشفوية.</a:t>
            </a:r>
          </a:p>
          <a:p>
            <a:pPr>
              <a:buNone/>
            </a:pPr>
            <a:r>
              <a:rPr lang="ar-SA" sz="2800" dirty="0" smtClean="0"/>
              <a:t> 2- الاختبارات المقالية.</a:t>
            </a:r>
          </a:p>
          <a:p>
            <a:pPr>
              <a:buNone/>
            </a:pPr>
            <a:r>
              <a:rPr lang="ar-SA" sz="2800" dirty="0" smtClean="0"/>
              <a:t> 3- الاختبارات الموضوعية.</a:t>
            </a:r>
          </a:p>
          <a:p>
            <a:pPr>
              <a:buNone/>
            </a:pPr>
            <a:r>
              <a:rPr lang="ar-SA" sz="2800" dirty="0" smtClean="0"/>
              <a:t> 4- الاختبارات العملية أو الأدائية.</a:t>
            </a:r>
            <a:endParaRPr lang="ar-SA" sz="2800" dirty="0"/>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67524"/>
          </a:xfrm>
        </p:spPr>
        <p:txBody>
          <a:bodyPr>
            <a:normAutofit/>
          </a:bodyPr>
          <a:lstStyle/>
          <a:p>
            <a:pPr algn="ctr"/>
            <a:r>
              <a:rPr lang="ar-SA" sz="4800" dirty="0" smtClean="0"/>
              <a:t>الاختبارات الشفوية</a:t>
            </a:r>
            <a:endParaRPr lang="ar-SA" sz="4800" dirty="0"/>
          </a:p>
        </p:txBody>
      </p:sp>
      <p:sp>
        <p:nvSpPr>
          <p:cNvPr id="3" name="عنصر نائب للمحتوى 2"/>
          <p:cNvSpPr>
            <a:spLocks noGrp="1"/>
          </p:cNvSpPr>
          <p:nvPr>
            <p:ph idx="1"/>
          </p:nvPr>
        </p:nvSpPr>
        <p:spPr/>
        <p:txBody>
          <a:bodyPr>
            <a:normAutofit/>
          </a:bodyPr>
          <a:lstStyle/>
          <a:p>
            <a:pPr>
              <a:buFontTx/>
              <a:buChar char="-"/>
            </a:pPr>
            <a:r>
              <a:rPr lang="ar-SA" dirty="0" smtClean="0"/>
              <a:t>استخدمت منذ القدم خاصة في تقويم قراءة القرآن الكريم وفي حفظ الأبيات الشعرية والخطابة ومجالس العلم المختلفة.</a:t>
            </a:r>
          </a:p>
          <a:p>
            <a:pPr>
              <a:buFontTx/>
              <a:buChar char="-"/>
            </a:pPr>
            <a:r>
              <a:rPr lang="ar-SA" dirty="0" smtClean="0"/>
              <a:t>هي فرصة </a:t>
            </a:r>
            <a:r>
              <a:rPr lang="ar-SA" dirty="0" err="1" smtClean="0"/>
              <a:t>لاظهار</a:t>
            </a:r>
            <a:r>
              <a:rPr lang="ar-SA" dirty="0" smtClean="0"/>
              <a:t> التأمل والتقرير الذاتي وتداعي </a:t>
            </a:r>
            <a:r>
              <a:rPr lang="ar-SA" dirty="0" err="1" smtClean="0"/>
              <a:t>الافكار</a:t>
            </a:r>
            <a:r>
              <a:rPr lang="ar-SA" dirty="0" smtClean="0"/>
              <a:t> وجمع اكبر قدر من المعلومات.</a:t>
            </a:r>
          </a:p>
          <a:p>
            <a:pPr>
              <a:buFontTx/>
              <a:buChar char="-"/>
            </a:pPr>
            <a:r>
              <a:rPr lang="ar-SA" dirty="0" smtClean="0"/>
              <a:t>من مميزاتها: </a:t>
            </a:r>
            <a:r>
              <a:rPr lang="ar-SA" dirty="0" err="1" smtClean="0"/>
              <a:t>ة</a:t>
            </a:r>
            <a:endParaRPr lang="ar-SA" dirty="0" smtClean="0"/>
          </a:p>
          <a:p>
            <a:pPr>
              <a:buNone/>
            </a:pPr>
            <a:r>
              <a:rPr lang="ar-SA" dirty="0" smtClean="0"/>
              <a:t>1- تنمية القدرة اللفظية والكلامية والتدريب على التعبير بطلاقة.</a:t>
            </a:r>
          </a:p>
          <a:p>
            <a:pPr>
              <a:buNone/>
            </a:pPr>
            <a:r>
              <a:rPr lang="ar-SA" dirty="0" smtClean="0"/>
              <a:t>2- تنمية الثقة بالنفس </a:t>
            </a:r>
            <a:r>
              <a:rPr lang="ar-SA" dirty="0" err="1" smtClean="0"/>
              <a:t>وأبداء</a:t>
            </a:r>
            <a:r>
              <a:rPr lang="ar-SA" dirty="0" smtClean="0"/>
              <a:t> الرأي. 4- تنمية القدرة على الإصغاء.</a:t>
            </a:r>
          </a:p>
          <a:p>
            <a:pPr>
              <a:buNone/>
            </a:pPr>
            <a:endParaRPr lang="ar-SA" dirty="0"/>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dirty="0" smtClean="0"/>
              <a:t>الانتقادات التي وجهت للاختبارات الشفوية</a:t>
            </a:r>
            <a:endParaRPr lang="ar-SA" dirty="0"/>
          </a:p>
        </p:txBody>
      </p:sp>
      <p:sp>
        <p:nvSpPr>
          <p:cNvPr id="3" name="عنصر نائب للمحتوى 2"/>
          <p:cNvSpPr>
            <a:spLocks noGrp="1"/>
          </p:cNvSpPr>
          <p:nvPr>
            <p:ph idx="1"/>
          </p:nvPr>
        </p:nvSpPr>
        <p:spPr/>
        <p:txBody>
          <a:bodyPr/>
          <a:lstStyle/>
          <a:p>
            <a:pPr>
              <a:buNone/>
            </a:pPr>
            <a:r>
              <a:rPr lang="ar-SA" dirty="0" smtClean="0"/>
              <a:t>1- تستغرق وقت طويلا في تنفيذها.</a:t>
            </a:r>
          </a:p>
          <a:p>
            <a:pPr>
              <a:buNone/>
            </a:pPr>
            <a:r>
              <a:rPr lang="ar-SA" dirty="0" smtClean="0"/>
              <a:t>2- إنها لا تشتمل كل المعارف.</a:t>
            </a:r>
          </a:p>
          <a:p>
            <a:pPr>
              <a:buNone/>
            </a:pPr>
            <a:r>
              <a:rPr lang="ar-SA" dirty="0" smtClean="0"/>
              <a:t>3- أنها مشبعة بقدر عال من الذاتية.</a:t>
            </a:r>
          </a:p>
          <a:p>
            <a:pPr>
              <a:buNone/>
            </a:pPr>
            <a:r>
              <a:rPr lang="ar-SA" dirty="0" smtClean="0"/>
              <a:t>4- </a:t>
            </a:r>
            <a:r>
              <a:rPr lang="ar-SA" dirty="0" err="1" smtClean="0"/>
              <a:t>انها</a:t>
            </a:r>
            <a:r>
              <a:rPr lang="ar-SA" dirty="0" smtClean="0"/>
              <a:t> لا تمنح فرص متكافئة للمتعلمين بسبب </a:t>
            </a:r>
            <a:r>
              <a:rPr lang="ar-SA" dirty="0" err="1" smtClean="0"/>
              <a:t>إختلاف</a:t>
            </a:r>
            <a:r>
              <a:rPr lang="ar-SA" dirty="0" smtClean="0"/>
              <a:t> مستويات صعوباتها أو سهولتها.</a:t>
            </a:r>
            <a:endParaRPr lang="ar-SA" dirty="0"/>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dirty="0" smtClean="0"/>
              <a:t>الاختبارات المقالية</a:t>
            </a:r>
            <a:endParaRPr lang="ar-SA" dirty="0"/>
          </a:p>
        </p:txBody>
      </p:sp>
      <p:sp>
        <p:nvSpPr>
          <p:cNvPr id="3" name="عنصر نائب للمحتوى 2"/>
          <p:cNvSpPr>
            <a:spLocks noGrp="1"/>
          </p:cNvSpPr>
          <p:nvPr>
            <p:ph idx="1"/>
          </p:nvPr>
        </p:nvSpPr>
        <p:spPr/>
        <p:txBody>
          <a:bodyPr>
            <a:normAutofit fontScale="92500"/>
          </a:bodyPr>
          <a:lstStyle/>
          <a:p>
            <a:pPr>
              <a:buNone/>
            </a:pPr>
            <a:r>
              <a:rPr lang="ar-SA" dirty="0" smtClean="0"/>
              <a:t>يتيح هذا النوع من الأسئلة للمتعلم كتابة الإجابة بإسهاب قد يحلل فيها </a:t>
            </a:r>
            <a:r>
              <a:rPr lang="ar-SA" dirty="0" err="1" smtClean="0"/>
              <a:t>ويركب </a:t>
            </a:r>
            <a:r>
              <a:rPr lang="ar-SA" dirty="0" smtClean="0"/>
              <a:t>، ويفسر </a:t>
            </a:r>
            <a:r>
              <a:rPr lang="ar-SA" dirty="0" err="1" smtClean="0"/>
              <a:t>ويستنتج </a:t>
            </a:r>
            <a:r>
              <a:rPr lang="ar-SA" dirty="0" smtClean="0"/>
              <a:t>، ويقيم المعلومات المرتبطة بالعمليات </a:t>
            </a:r>
            <a:r>
              <a:rPr lang="ar-SA" dirty="0" err="1" smtClean="0"/>
              <a:t>العقلية </a:t>
            </a:r>
            <a:r>
              <a:rPr lang="ar-SA" dirty="0" smtClean="0"/>
              <a:t>، كالفهم والتفكير وحل المشكلات.</a:t>
            </a:r>
          </a:p>
          <a:p>
            <a:pPr>
              <a:buNone/>
            </a:pPr>
            <a:r>
              <a:rPr lang="ar-SA" dirty="0" smtClean="0"/>
              <a:t>ومن أمثلة </a:t>
            </a:r>
            <a:r>
              <a:rPr lang="ar-SA" dirty="0" err="1" smtClean="0"/>
              <a:t>ذلك:</a:t>
            </a:r>
            <a:r>
              <a:rPr lang="ar-SA" dirty="0" smtClean="0"/>
              <a:t> </a:t>
            </a:r>
          </a:p>
          <a:p>
            <a:pPr>
              <a:buNone/>
            </a:pPr>
            <a:r>
              <a:rPr lang="ar-SA" dirty="0" smtClean="0"/>
              <a:t>حلل </a:t>
            </a:r>
            <a:r>
              <a:rPr lang="ar-SA" dirty="0" err="1" smtClean="0"/>
              <a:t>وناقش </a:t>
            </a:r>
            <a:r>
              <a:rPr lang="ar-SA" dirty="0" smtClean="0"/>
              <a:t>– تحدث </a:t>
            </a:r>
            <a:r>
              <a:rPr lang="ar-SA" dirty="0" err="1" smtClean="0"/>
              <a:t>عن </a:t>
            </a:r>
            <a:r>
              <a:rPr lang="ar-SA" dirty="0" smtClean="0"/>
              <a:t>– ناقش الاحتلال البريطاني علي بعض البلاد العربية </a:t>
            </a:r>
          </a:p>
          <a:p>
            <a:pPr>
              <a:buNone/>
            </a:pPr>
            <a:r>
              <a:rPr lang="ar-SA" dirty="0" smtClean="0"/>
              <a:t>أنواع الأسئلة </a:t>
            </a:r>
            <a:r>
              <a:rPr lang="ar-SA" dirty="0" err="1" smtClean="0"/>
              <a:t>المقالية :</a:t>
            </a:r>
            <a:r>
              <a:rPr lang="ar-SA" dirty="0" smtClean="0"/>
              <a:t> </a:t>
            </a:r>
          </a:p>
          <a:p>
            <a:r>
              <a:rPr lang="ar-SA" dirty="0" smtClean="0"/>
              <a:t>الفقرات </a:t>
            </a:r>
            <a:r>
              <a:rPr lang="ar-SA" dirty="0" err="1" smtClean="0"/>
              <a:t>الصياغية</a:t>
            </a:r>
            <a:r>
              <a:rPr lang="ar-SA" dirty="0" smtClean="0"/>
              <a:t>: مثل فقرات </a:t>
            </a:r>
            <a:r>
              <a:rPr lang="ar-SA" dirty="0" err="1" smtClean="0"/>
              <a:t>التكميل </a:t>
            </a:r>
            <a:r>
              <a:rPr lang="ar-SA" dirty="0" smtClean="0"/>
              <a:t>– الإجابات القصيرة.</a:t>
            </a:r>
          </a:p>
          <a:p>
            <a:r>
              <a:rPr lang="ar-SA" dirty="0" smtClean="0"/>
              <a:t>الفقرات الإنشائية المقالية: مثل وضح </a:t>
            </a:r>
            <a:r>
              <a:rPr lang="ar-SA" dirty="0" err="1" smtClean="0"/>
              <a:t>كيف </a:t>
            </a:r>
            <a:r>
              <a:rPr lang="ar-SA" dirty="0" smtClean="0"/>
              <a:t>– ميز </a:t>
            </a:r>
            <a:r>
              <a:rPr lang="ar-SA" dirty="0" err="1" smtClean="0"/>
              <a:t>بين </a:t>
            </a:r>
            <a:r>
              <a:rPr lang="ar-SA" dirty="0" smtClean="0"/>
              <a:t>– </a:t>
            </a:r>
            <a:r>
              <a:rPr lang="ar-SA" dirty="0" err="1" smtClean="0"/>
              <a:t>قارن </a:t>
            </a:r>
            <a:r>
              <a:rPr lang="ar-SA" dirty="0" smtClean="0"/>
              <a:t>– أعطي أمثلة</a:t>
            </a:r>
          </a:p>
          <a:p>
            <a:r>
              <a:rPr lang="ar-SA" dirty="0" smtClean="0"/>
              <a:t>أسئلة شبه </a:t>
            </a:r>
            <a:r>
              <a:rPr lang="ar-SA" dirty="0" err="1" smtClean="0"/>
              <a:t>مقالية</a:t>
            </a:r>
            <a:r>
              <a:rPr lang="ar-SA" dirty="0" smtClean="0"/>
              <a:t>: مثل عرف مفهوم الثدييات في حدود ثلاثة </a:t>
            </a:r>
            <a:r>
              <a:rPr lang="ar-SA" dirty="0" err="1" smtClean="0"/>
              <a:t>سطور </a:t>
            </a:r>
            <a:r>
              <a:rPr lang="ar-SA" dirty="0" smtClean="0"/>
              <a:t>– عدد مواصفات الاختبار الجيد </a:t>
            </a:r>
            <a:endParaRPr lang="ar-SA" dirty="0"/>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96086"/>
          </a:xfrm>
        </p:spPr>
        <p:txBody>
          <a:bodyPr>
            <a:normAutofit fontScale="90000"/>
          </a:bodyPr>
          <a:lstStyle/>
          <a:p>
            <a:pPr algn="ctr"/>
            <a:r>
              <a:rPr lang="ar-SA" dirty="0" smtClean="0"/>
              <a:t>مميزات الاختبارات المقالية</a:t>
            </a:r>
            <a:endParaRPr lang="ar-SA" dirty="0"/>
          </a:p>
        </p:txBody>
      </p:sp>
      <p:sp>
        <p:nvSpPr>
          <p:cNvPr id="3" name="عنصر نائب للمحتوى 2"/>
          <p:cNvSpPr>
            <a:spLocks noGrp="1"/>
          </p:cNvSpPr>
          <p:nvPr>
            <p:ph idx="1"/>
          </p:nvPr>
        </p:nvSpPr>
        <p:spPr/>
        <p:txBody>
          <a:bodyPr/>
          <a:lstStyle/>
          <a:p>
            <a:r>
              <a:rPr lang="ar-SA" dirty="0" smtClean="0"/>
              <a:t>توحي الاسئلة مما يتيح فرص متساوية من حيث السهولة والصعوبة.</a:t>
            </a:r>
          </a:p>
          <a:p>
            <a:r>
              <a:rPr lang="ar-SA" dirty="0" smtClean="0"/>
              <a:t>تتيح للمتعلم استنباط احكام معقدة.</a:t>
            </a:r>
          </a:p>
          <a:p>
            <a:r>
              <a:rPr lang="ar-SA" dirty="0" smtClean="0"/>
              <a:t>محاولة الغش او التخمين  تكاد تكون منعدمة.</a:t>
            </a:r>
          </a:p>
          <a:p>
            <a:r>
              <a:rPr lang="ar-SA" dirty="0" smtClean="0"/>
              <a:t>تناسب الموضوعات النظرية التي تتطلب إسهاما في الكتابة</a:t>
            </a:r>
            <a:endParaRPr lang="ar-SA"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dirty="0" smtClean="0">
                <a:solidFill>
                  <a:srgbClr val="0070C0"/>
                </a:solidFill>
              </a:rPr>
              <a:t>المنطلقات الأساسية لحركة القياس النفسي</a:t>
            </a:r>
            <a:endParaRPr lang="ar-SA" dirty="0">
              <a:solidFill>
                <a:srgbClr val="0070C0"/>
              </a:solidFill>
            </a:endParaRPr>
          </a:p>
        </p:txBody>
      </p:sp>
      <p:sp>
        <p:nvSpPr>
          <p:cNvPr id="3" name="عنصر نائب للمحتوى 2"/>
          <p:cNvSpPr>
            <a:spLocks noGrp="1"/>
          </p:cNvSpPr>
          <p:nvPr>
            <p:ph idx="1"/>
          </p:nvPr>
        </p:nvSpPr>
        <p:spPr/>
        <p:txBody>
          <a:bodyPr>
            <a:normAutofit/>
          </a:bodyPr>
          <a:lstStyle/>
          <a:p>
            <a:pPr lvl="5"/>
            <a:r>
              <a:rPr lang="ar-SA" dirty="0" smtClean="0"/>
              <a:t>إن الناس يختلفون في قدراتهم العقلية وسماتهم الشخصية.</a:t>
            </a:r>
          </a:p>
          <a:p>
            <a:r>
              <a:rPr lang="ar-SA" dirty="0" smtClean="0"/>
              <a:t>إن الاختبارات لا تقيس الأشخاص كأشخاص, وإنما تقيس خصائص معينة في وقت معين, ثم تقارن الاستجابات.</a:t>
            </a:r>
          </a:p>
          <a:p>
            <a:r>
              <a:rPr lang="ar-SA" dirty="0" smtClean="0"/>
              <a:t>إن الاختبار ما هو إلا مقياس لعينة من السلوك.</a:t>
            </a:r>
          </a:p>
          <a:p>
            <a:r>
              <a:rPr lang="ar-SA" dirty="0" smtClean="0"/>
              <a:t>البحث العلمي يحتاج إلي أدوات قياس.</a:t>
            </a:r>
          </a:p>
          <a:p>
            <a:r>
              <a:rPr lang="ar-SA" dirty="0" smtClean="0"/>
              <a:t>جمع المعلومات والبيانات حول الظواهر الخصائص النفسية والمعرفية بغرض إصدار أحكام في حاجة إلي أدوات قياس.</a:t>
            </a:r>
            <a:endParaRPr lang="ar-SA" dirty="0"/>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fontScale="90000"/>
          </a:bodyPr>
          <a:lstStyle/>
          <a:p>
            <a:pPr algn="ctr"/>
            <a:r>
              <a:rPr lang="ar-SA" dirty="0" smtClean="0"/>
              <a:t>الاختبارات الموضوعية</a:t>
            </a:r>
            <a:endParaRPr lang="ar-SA" dirty="0"/>
          </a:p>
        </p:txBody>
      </p:sp>
      <p:sp>
        <p:nvSpPr>
          <p:cNvPr id="3" name="عنصر نائب للمحتوى 2"/>
          <p:cNvSpPr>
            <a:spLocks noGrp="1"/>
          </p:cNvSpPr>
          <p:nvPr>
            <p:ph idx="1"/>
          </p:nvPr>
        </p:nvSpPr>
        <p:spPr>
          <a:xfrm>
            <a:off x="457200" y="1571612"/>
            <a:ext cx="8229600" cy="4752988"/>
          </a:xfrm>
        </p:spPr>
        <p:txBody>
          <a:bodyPr>
            <a:normAutofit/>
          </a:bodyPr>
          <a:lstStyle/>
          <a:p>
            <a:r>
              <a:rPr lang="ar-SA" dirty="0" smtClean="0"/>
              <a:t>أسئلة الصواب والخطأ.</a:t>
            </a:r>
          </a:p>
          <a:p>
            <a:pPr>
              <a:buNone/>
            </a:pPr>
            <a:r>
              <a:rPr lang="ar-SA" dirty="0" smtClean="0"/>
              <a:t>يتكون هذا النوع من الاختبارات الموضوعية عادة من جملة </a:t>
            </a:r>
            <a:r>
              <a:rPr lang="ar-SA" dirty="0" err="1" smtClean="0"/>
              <a:t>إخبارية </a:t>
            </a:r>
            <a:r>
              <a:rPr lang="ar-SA" dirty="0" smtClean="0"/>
              <a:t>، يطلب من خلالها من المتعلم أن يختار من بين </a:t>
            </a:r>
            <a:r>
              <a:rPr lang="ar-SA" dirty="0" err="1" smtClean="0"/>
              <a:t>إجابتين </a:t>
            </a:r>
            <a:r>
              <a:rPr lang="ar-SA" dirty="0" smtClean="0"/>
              <a:t>( </a:t>
            </a:r>
            <a:r>
              <a:rPr lang="ar-SA" dirty="0" err="1" smtClean="0"/>
              <a:t>نعم </a:t>
            </a:r>
            <a:r>
              <a:rPr lang="ar-SA" dirty="0" smtClean="0"/>
              <a:t>– </a:t>
            </a:r>
            <a:r>
              <a:rPr lang="ar-SA" dirty="0" err="1" smtClean="0"/>
              <a:t>لا </a:t>
            </a:r>
            <a:r>
              <a:rPr lang="ar-SA" dirty="0" smtClean="0"/>
              <a:t>– </a:t>
            </a:r>
            <a:r>
              <a:rPr lang="ar-SA" dirty="0" err="1" smtClean="0"/>
              <a:t>صح </a:t>
            </a:r>
            <a:r>
              <a:rPr lang="ar-SA" dirty="0" smtClean="0"/>
              <a:t>- خطأ</a:t>
            </a:r>
            <a:r>
              <a:rPr lang="ar-SA" dirty="0" err="1" smtClean="0"/>
              <a:t>).</a:t>
            </a:r>
            <a:endParaRPr lang="ar-SA" dirty="0" smtClean="0"/>
          </a:p>
          <a:p>
            <a:pPr>
              <a:buNone/>
            </a:pPr>
            <a:r>
              <a:rPr lang="ar-SA" dirty="0" smtClean="0"/>
              <a:t>من شروط صياغاتها </a:t>
            </a:r>
          </a:p>
          <a:p>
            <a:pPr>
              <a:buNone/>
            </a:pPr>
            <a:r>
              <a:rPr lang="ar-SA" dirty="0" smtClean="0"/>
              <a:t>1- يجب أن تتضمن الفقرة إجابة صحيحة أو خاطئة.</a:t>
            </a:r>
          </a:p>
          <a:p>
            <a:pPr>
              <a:buNone/>
            </a:pPr>
            <a:r>
              <a:rPr lang="ar-SA" dirty="0" smtClean="0"/>
              <a:t>2- يجب أن لا تقيس حرفياً جملاً من الكتاب المدرسي.</a:t>
            </a:r>
          </a:p>
          <a:p>
            <a:pPr>
              <a:buNone/>
            </a:pPr>
            <a:r>
              <a:rPr lang="ar-SA" dirty="0" smtClean="0"/>
              <a:t>3- تجنب العمومية أو الغموض التي تهدف إلى </a:t>
            </a:r>
            <a:r>
              <a:rPr lang="ar-SA" dirty="0" err="1" smtClean="0"/>
              <a:t>تصايد</a:t>
            </a:r>
            <a:r>
              <a:rPr lang="ar-SA" dirty="0" smtClean="0"/>
              <a:t> الأخطاء.</a:t>
            </a:r>
          </a:p>
          <a:p>
            <a:pPr>
              <a:buNone/>
            </a:pPr>
            <a:r>
              <a:rPr lang="ar-SA" dirty="0" smtClean="0"/>
              <a:t>4- تجنب كتابة الفقرات التافهة.</a:t>
            </a:r>
          </a:p>
          <a:p>
            <a:pPr>
              <a:buNone/>
            </a:pPr>
            <a:r>
              <a:rPr lang="ar-SA" dirty="0" smtClean="0"/>
              <a:t>5- تجنب كتابة الفقرات الطويلة.</a:t>
            </a:r>
          </a:p>
          <a:p>
            <a:pPr>
              <a:buNone/>
            </a:pPr>
            <a:endParaRPr lang="ar-SA" dirty="0"/>
          </a:p>
        </p:txBody>
      </p:sp>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12776"/>
            <a:ext cx="8229600" cy="4911824"/>
          </a:xfrm>
        </p:spPr>
        <p:txBody>
          <a:bodyPr>
            <a:normAutofit/>
          </a:bodyPr>
          <a:lstStyle/>
          <a:p>
            <a:r>
              <a:rPr lang="ar-SA" dirty="0" smtClean="0"/>
              <a:t>فقرات الاختيار من </a:t>
            </a:r>
            <a:r>
              <a:rPr lang="ar-SA" dirty="0" err="1" smtClean="0"/>
              <a:t>متعدد:</a:t>
            </a:r>
            <a:r>
              <a:rPr lang="ar-SA" dirty="0" smtClean="0"/>
              <a:t> </a:t>
            </a:r>
          </a:p>
          <a:p>
            <a:pPr>
              <a:buNone/>
            </a:pPr>
            <a:r>
              <a:rPr lang="ar-SA" dirty="0" smtClean="0"/>
              <a:t>تتكون فقرات الاختيار من متعدد </a:t>
            </a:r>
            <a:r>
              <a:rPr lang="ar-SA" dirty="0" err="1" smtClean="0"/>
              <a:t>من:</a:t>
            </a:r>
            <a:endParaRPr lang="ar-SA" dirty="0" smtClean="0"/>
          </a:p>
          <a:p>
            <a:pPr>
              <a:buNone/>
            </a:pPr>
            <a:r>
              <a:rPr lang="ar-SA" dirty="0" smtClean="0"/>
              <a:t>    أ-  مقدمة أو فقرة أو </a:t>
            </a:r>
            <a:r>
              <a:rPr lang="ar-SA" dirty="0" err="1" smtClean="0"/>
              <a:t>متن.</a:t>
            </a:r>
            <a:r>
              <a:rPr lang="ar-SA" dirty="0" smtClean="0"/>
              <a:t>    </a:t>
            </a:r>
          </a:p>
          <a:p>
            <a:pPr>
              <a:buNone/>
            </a:pPr>
            <a:r>
              <a:rPr lang="ar-SA" dirty="0" smtClean="0"/>
              <a:t>  ب- البدائل وتحتوي على جواب صحيح فقط.</a:t>
            </a:r>
          </a:p>
          <a:p>
            <a:pPr>
              <a:buNone/>
            </a:pPr>
            <a:r>
              <a:rPr lang="ar-SA" dirty="0" smtClean="0"/>
              <a:t>من هو أول ملك للمملكة العربية السعودية </a:t>
            </a:r>
          </a:p>
          <a:p>
            <a:pPr>
              <a:buNone/>
            </a:pPr>
            <a:r>
              <a:rPr lang="ar-SA" dirty="0" err="1" smtClean="0"/>
              <a:t>أ.</a:t>
            </a:r>
            <a:r>
              <a:rPr lang="ar-SA" dirty="0" smtClean="0"/>
              <a:t> الملك فيصل.</a:t>
            </a:r>
          </a:p>
          <a:p>
            <a:pPr>
              <a:buNone/>
            </a:pPr>
            <a:r>
              <a:rPr lang="ar-SA" dirty="0" err="1" smtClean="0"/>
              <a:t>ب.</a:t>
            </a:r>
            <a:r>
              <a:rPr lang="ar-SA" dirty="0" smtClean="0"/>
              <a:t> الملك خالد.</a:t>
            </a:r>
          </a:p>
          <a:p>
            <a:pPr>
              <a:buNone/>
            </a:pPr>
            <a:r>
              <a:rPr lang="ar-SA" dirty="0" err="1" smtClean="0"/>
              <a:t>ج.</a:t>
            </a:r>
            <a:r>
              <a:rPr lang="ar-SA" dirty="0" smtClean="0"/>
              <a:t> الملك سعود.</a:t>
            </a:r>
          </a:p>
          <a:p>
            <a:pPr>
              <a:buNone/>
            </a:pPr>
            <a:r>
              <a:rPr lang="ar-SA" dirty="0" err="1" smtClean="0"/>
              <a:t>د.</a:t>
            </a:r>
            <a:r>
              <a:rPr lang="ar-SA" dirty="0" smtClean="0"/>
              <a:t> الملك </a:t>
            </a:r>
            <a:r>
              <a:rPr lang="ar-SA" dirty="0" err="1" smtClean="0"/>
              <a:t>عبدالعزيز.</a:t>
            </a:r>
            <a:endParaRPr lang="ar-SA" dirty="0" smtClean="0"/>
          </a:p>
          <a:p>
            <a:pPr>
              <a:buNone/>
            </a:pPr>
            <a:endParaRPr lang="ar-SA" dirty="0" smtClean="0"/>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487888"/>
          </a:xfrm>
        </p:spPr>
        <p:txBody>
          <a:bodyPr/>
          <a:lstStyle/>
          <a:p>
            <a:r>
              <a:rPr lang="ar-SA" dirty="0" smtClean="0"/>
              <a:t>فقرات المزواجة أو </a:t>
            </a:r>
            <a:r>
              <a:rPr lang="ar-SA" dirty="0" err="1" smtClean="0"/>
              <a:t>المطابقة:</a:t>
            </a:r>
            <a:r>
              <a:rPr lang="ar-SA" dirty="0" smtClean="0"/>
              <a:t> </a:t>
            </a:r>
          </a:p>
          <a:p>
            <a:pPr>
              <a:buNone/>
            </a:pPr>
            <a:r>
              <a:rPr lang="ar-SA" dirty="0" smtClean="0"/>
              <a:t>تتكون فقرات المزاوجة أساسا من قائمتين تسمي الأولى </a:t>
            </a:r>
            <a:r>
              <a:rPr lang="ar-SA" dirty="0" err="1" smtClean="0"/>
              <a:t>المقدمات </a:t>
            </a:r>
            <a:r>
              <a:rPr lang="ar-SA" dirty="0" smtClean="0"/>
              <a:t>، وتسمي الثانية بالاستجابات، بحيث يكون لكل مقدمة من المقدمات إجابة واحدة من قائمة </a:t>
            </a:r>
            <a:r>
              <a:rPr lang="ar-SA" dirty="0" err="1" smtClean="0"/>
              <a:t>الاستجابات </a:t>
            </a:r>
            <a:r>
              <a:rPr lang="ar-SA" dirty="0" smtClean="0"/>
              <a:t>، ويعبر عن القائمة الأولى </a:t>
            </a:r>
            <a:r>
              <a:rPr lang="ar-SA" dirty="0" err="1" smtClean="0"/>
              <a:t>بالمثيرات </a:t>
            </a:r>
            <a:r>
              <a:rPr lang="ar-SA" dirty="0" smtClean="0"/>
              <a:t>، والثانية بالإجابات.</a:t>
            </a:r>
          </a:p>
          <a:p>
            <a:pPr>
              <a:buNone/>
            </a:pPr>
            <a:endParaRPr lang="ar-SA" dirty="0" smtClean="0"/>
          </a:p>
          <a:p>
            <a:r>
              <a:rPr lang="ar-SA" dirty="0" smtClean="0"/>
              <a:t>أسئلة </a:t>
            </a:r>
            <a:r>
              <a:rPr lang="ar-SA" dirty="0" err="1" smtClean="0"/>
              <a:t>التكميل:</a:t>
            </a:r>
            <a:r>
              <a:rPr lang="ar-SA" dirty="0" smtClean="0"/>
              <a:t> </a:t>
            </a:r>
          </a:p>
          <a:p>
            <a:pPr>
              <a:buNone/>
            </a:pPr>
            <a:r>
              <a:rPr lang="ar-SA" dirty="0" smtClean="0"/>
              <a:t>ويقصد </a:t>
            </a:r>
            <a:r>
              <a:rPr lang="ar-SA" dirty="0" err="1" smtClean="0"/>
              <a:t>به</a:t>
            </a:r>
            <a:r>
              <a:rPr lang="ar-SA" dirty="0" smtClean="0"/>
              <a:t> السؤال الذي توضح مقدمته أو التواريخ أو الأرقام الأساس الذي يقوم عليه ترتيب معين للأسماء </a:t>
            </a:r>
          </a:p>
          <a:p>
            <a:r>
              <a:rPr lang="ar-SA" dirty="0" smtClean="0"/>
              <a:t>أسئلة التدريب.</a:t>
            </a:r>
          </a:p>
          <a:p>
            <a:endParaRPr lang="ar-SA" dirty="0"/>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704088"/>
            <a:ext cx="8229600" cy="653210"/>
          </a:xfrm>
        </p:spPr>
        <p:txBody>
          <a:bodyPr>
            <a:normAutofit fontScale="90000"/>
          </a:bodyPr>
          <a:lstStyle/>
          <a:p>
            <a:pPr algn="ctr"/>
            <a:r>
              <a:rPr lang="ar-SA" dirty="0" smtClean="0"/>
              <a:t>تصحيح الاختبارات</a:t>
            </a:r>
            <a:endParaRPr lang="ar-SA" dirty="0"/>
          </a:p>
        </p:txBody>
      </p:sp>
      <p:sp>
        <p:nvSpPr>
          <p:cNvPr id="2" name="عنصر نائب للمحتوى 1"/>
          <p:cNvSpPr>
            <a:spLocks noGrp="1"/>
          </p:cNvSpPr>
          <p:nvPr>
            <p:ph idx="1"/>
          </p:nvPr>
        </p:nvSpPr>
        <p:spPr/>
        <p:txBody>
          <a:bodyPr>
            <a:normAutofit/>
          </a:bodyPr>
          <a:lstStyle/>
          <a:p>
            <a:r>
              <a:rPr lang="ar-SA" dirty="0" smtClean="0"/>
              <a:t>يقصد بتصحيح الاختبار : إعداد نموذج التصحيح أو إعداد الإجابة </a:t>
            </a:r>
            <a:r>
              <a:rPr lang="ar-SA" dirty="0" err="1" smtClean="0"/>
              <a:t>النموذجية </a:t>
            </a:r>
            <a:r>
              <a:rPr lang="ar-SA" dirty="0" smtClean="0"/>
              <a:t>– أي أنه ينبغي على واضع الاختبارات القيام بالآتي</a:t>
            </a:r>
          </a:p>
          <a:p>
            <a:pPr>
              <a:buNone/>
            </a:pPr>
            <a:r>
              <a:rPr lang="ar-SA" dirty="0" smtClean="0"/>
              <a:t>  1- كتابة الإجابات النموذجية.</a:t>
            </a:r>
          </a:p>
          <a:p>
            <a:pPr>
              <a:buNone/>
            </a:pPr>
            <a:r>
              <a:rPr lang="ar-SA" dirty="0" smtClean="0"/>
              <a:t>  2- توزيع درجات أسئلة الاختبار.</a:t>
            </a:r>
          </a:p>
          <a:p>
            <a:pPr>
              <a:buNone/>
            </a:pPr>
            <a:r>
              <a:rPr lang="ar-SA" dirty="0" smtClean="0"/>
              <a:t>  3- توضيح الاجابات المتوقعة والإجابات غير المقبولة.</a:t>
            </a:r>
          </a:p>
          <a:p>
            <a:pPr>
              <a:buNone/>
            </a:pPr>
            <a:r>
              <a:rPr lang="ar-SA" dirty="0" smtClean="0"/>
              <a:t>  </a:t>
            </a:r>
            <a:r>
              <a:rPr lang="ar-SA" dirty="0" smtClean="0">
                <a:solidFill>
                  <a:srgbClr val="0070C0"/>
                </a:solidFill>
              </a:rPr>
              <a:t>من فوائد نموذج التصحيح</a:t>
            </a:r>
          </a:p>
          <a:p>
            <a:pPr>
              <a:buNone/>
            </a:pPr>
            <a:r>
              <a:rPr lang="ar-SA" dirty="0" smtClean="0">
                <a:solidFill>
                  <a:srgbClr val="0070C0"/>
                </a:solidFill>
              </a:rPr>
              <a:t>1- وجود إجابات محددة للأسئلة.</a:t>
            </a:r>
          </a:p>
          <a:p>
            <a:pPr>
              <a:buNone/>
            </a:pPr>
            <a:r>
              <a:rPr lang="ar-SA" dirty="0" smtClean="0">
                <a:solidFill>
                  <a:srgbClr val="0070C0"/>
                </a:solidFill>
              </a:rPr>
              <a:t>2- بيان حلول أخري للأسئلة يمكن التوصل إليها.</a:t>
            </a:r>
          </a:p>
          <a:p>
            <a:pPr>
              <a:buNone/>
            </a:pPr>
            <a:r>
              <a:rPr lang="ar-SA" dirty="0" smtClean="0">
                <a:solidFill>
                  <a:srgbClr val="0070C0"/>
                </a:solidFill>
              </a:rPr>
              <a:t>3- التأكيد على اختيار الأهداف محل القياس.</a:t>
            </a:r>
            <a:endParaRPr lang="ar-SA" dirty="0"/>
          </a:p>
        </p:txBody>
      </p:sp>
    </p:spTree>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704088"/>
            <a:ext cx="8229600" cy="796086"/>
          </a:xfrm>
        </p:spPr>
        <p:txBody>
          <a:bodyPr>
            <a:normAutofit fontScale="90000"/>
          </a:bodyPr>
          <a:lstStyle/>
          <a:p>
            <a:pPr algn="ctr"/>
            <a:r>
              <a:rPr lang="ar-SA" dirty="0" smtClean="0"/>
              <a:t>التخمين</a:t>
            </a:r>
            <a:endParaRPr lang="ar-SA" dirty="0"/>
          </a:p>
        </p:txBody>
      </p:sp>
      <p:sp>
        <p:nvSpPr>
          <p:cNvPr id="2" name="عنصر نائب للمحتوى 1"/>
          <p:cNvSpPr>
            <a:spLocks noGrp="1"/>
          </p:cNvSpPr>
          <p:nvPr>
            <p:ph idx="1"/>
          </p:nvPr>
        </p:nvSpPr>
        <p:spPr/>
        <p:txBody>
          <a:bodyPr/>
          <a:lstStyle/>
          <a:p>
            <a:r>
              <a:rPr lang="ar-SA" dirty="0" smtClean="0"/>
              <a:t>يقصد بالتخمين حصول المفحوص على إجابات صحيحة عن طريق الصدفة دون بذل الجهد.</a:t>
            </a:r>
          </a:p>
          <a:p>
            <a:pPr>
              <a:buNone/>
            </a:pPr>
            <a:r>
              <a:rPr lang="ar-SA" dirty="0" smtClean="0"/>
              <a:t>     </a:t>
            </a:r>
          </a:p>
          <a:p>
            <a:pPr>
              <a:buNone/>
            </a:pPr>
            <a:r>
              <a:rPr lang="ar-SA" dirty="0" smtClean="0"/>
              <a:t> </a:t>
            </a:r>
            <a:r>
              <a:rPr lang="ar-SA" sz="2400" dirty="0" smtClean="0"/>
              <a:t>الدرجة بع التصحيح= عدد الاجابات </a:t>
            </a:r>
            <a:r>
              <a:rPr lang="ar-SA" sz="2400" dirty="0" err="1" smtClean="0"/>
              <a:t>الصحيحة </a:t>
            </a:r>
            <a:r>
              <a:rPr lang="ar-SA" sz="2400" dirty="0" smtClean="0"/>
              <a:t>– عدد الاجابات الخاطئة</a:t>
            </a:r>
            <a:endParaRPr lang="ar-SA" dirty="0"/>
          </a:p>
        </p:txBody>
      </p:sp>
    </p:spTree>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fontScale="90000"/>
          </a:bodyPr>
          <a:lstStyle/>
          <a:p>
            <a:pPr algn="ctr"/>
            <a:r>
              <a:rPr lang="ar-SA" dirty="0" smtClean="0"/>
              <a:t>حساب معامل الصعوبة</a:t>
            </a:r>
            <a:endParaRPr lang="ar-SA" dirty="0"/>
          </a:p>
        </p:txBody>
      </p:sp>
      <p:sp>
        <p:nvSpPr>
          <p:cNvPr id="3" name="عنصر نائب للمحتوى 2"/>
          <p:cNvSpPr>
            <a:spLocks noGrp="1"/>
          </p:cNvSpPr>
          <p:nvPr>
            <p:ph idx="1"/>
          </p:nvPr>
        </p:nvSpPr>
        <p:spPr/>
        <p:txBody>
          <a:bodyPr/>
          <a:lstStyle/>
          <a:p>
            <a:r>
              <a:rPr lang="ar-SA" dirty="0" smtClean="0"/>
              <a:t>يقصد بصعوبة </a:t>
            </a:r>
            <a:r>
              <a:rPr lang="ar-SA" dirty="0" err="1" smtClean="0"/>
              <a:t>الفقرة </a:t>
            </a:r>
            <a:r>
              <a:rPr lang="ar-SA" dirty="0" smtClean="0"/>
              <a:t>: عدد الذين أجابوا إجابة صحيحة على الفقرة مقسوماً على العدد الكلي للمفحوصين.</a:t>
            </a:r>
          </a:p>
          <a:p>
            <a:endParaRPr lang="ar-SA" dirty="0" smtClean="0"/>
          </a:p>
          <a:p>
            <a:r>
              <a:rPr lang="ar-SA" sz="2400" dirty="0" smtClean="0"/>
              <a:t>                       </a:t>
            </a:r>
            <a:r>
              <a:rPr lang="ar-IQ" sz="2400" dirty="0" smtClean="0"/>
              <a:t>                </a:t>
            </a:r>
            <a:r>
              <a:rPr lang="ar-SA" sz="2400" dirty="0" smtClean="0"/>
              <a:t> عدد المفحوصين الذين </a:t>
            </a:r>
            <a:r>
              <a:rPr lang="ar-SA" sz="2400" dirty="0" err="1" smtClean="0"/>
              <a:t>أجابو</a:t>
            </a:r>
            <a:r>
              <a:rPr lang="ar-SA" sz="2400" dirty="0" smtClean="0"/>
              <a:t> إجابة صحيحة</a:t>
            </a:r>
          </a:p>
          <a:p>
            <a:r>
              <a:rPr lang="ar-SA" sz="2400" dirty="0" smtClean="0"/>
              <a:t>صعوبة الفقرة =</a:t>
            </a:r>
            <a:r>
              <a:rPr lang="ar-IQ" sz="2400" dirty="0" smtClean="0"/>
              <a:t>   </a:t>
            </a:r>
            <a:r>
              <a:rPr lang="ar-SA" sz="2400" dirty="0" smtClean="0"/>
              <a:t>              ______________</a:t>
            </a:r>
          </a:p>
          <a:p>
            <a:r>
              <a:rPr lang="ar-SA" sz="2400" dirty="0" smtClean="0"/>
              <a:t>                                  </a:t>
            </a:r>
            <a:r>
              <a:rPr lang="ar-IQ" sz="2400" dirty="0" smtClean="0"/>
              <a:t>       </a:t>
            </a:r>
            <a:r>
              <a:rPr lang="ar-SA" sz="2400" dirty="0" smtClean="0"/>
              <a:t>  العدد الكلي للمفحوصين</a:t>
            </a:r>
            <a:endParaRPr lang="ar-SA" sz="2400" dirty="0"/>
          </a:p>
        </p:txBody>
      </p:sp>
    </p:spTree>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fontScale="90000"/>
          </a:bodyPr>
          <a:lstStyle/>
          <a:p>
            <a:pPr algn="ctr"/>
            <a:r>
              <a:rPr lang="ar-SA" dirty="0" smtClean="0"/>
              <a:t>حساب معامل تميز الفقرة</a:t>
            </a:r>
            <a:endParaRPr lang="ar-SA" dirty="0"/>
          </a:p>
        </p:txBody>
      </p:sp>
      <p:sp>
        <p:nvSpPr>
          <p:cNvPr id="3" name="عنصر نائب للمحتوى 2"/>
          <p:cNvSpPr>
            <a:spLocks noGrp="1"/>
          </p:cNvSpPr>
          <p:nvPr>
            <p:ph idx="1"/>
          </p:nvPr>
        </p:nvSpPr>
        <p:spPr>
          <a:xfrm>
            <a:off x="457200" y="1643050"/>
            <a:ext cx="8229600" cy="4681550"/>
          </a:xfrm>
        </p:spPr>
        <p:txBody>
          <a:bodyPr/>
          <a:lstStyle/>
          <a:p>
            <a:r>
              <a:rPr lang="ar-SA" dirty="0" err="1" smtClean="0"/>
              <a:t>هوقدرة</a:t>
            </a:r>
            <a:r>
              <a:rPr lang="ar-SA" dirty="0" smtClean="0"/>
              <a:t> الفقرة على التميز بين المجموعات المتباينة أي بين المجموعتين  العليا والدينا وتحسب من خلال المعادلة </a:t>
            </a:r>
            <a:r>
              <a:rPr lang="ar-SA" dirty="0" err="1" smtClean="0"/>
              <a:t>التالية:</a:t>
            </a:r>
            <a:endParaRPr lang="ar-SA" dirty="0" smtClean="0"/>
          </a:p>
          <a:p>
            <a:pPr>
              <a:buNone/>
            </a:pPr>
            <a:r>
              <a:rPr lang="ar-SA" dirty="0" smtClean="0"/>
              <a:t>                                  </a:t>
            </a:r>
            <a:r>
              <a:rPr lang="ar-IQ" dirty="0" smtClean="0"/>
              <a:t>     </a:t>
            </a:r>
            <a:r>
              <a:rPr lang="ar-SA" dirty="0" smtClean="0"/>
              <a:t>مج </a:t>
            </a:r>
            <a:r>
              <a:rPr lang="ar-SA" dirty="0" err="1" smtClean="0"/>
              <a:t>ع</a:t>
            </a:r>
            <a:r>
              <a:rPr lang="ar-SA" dirty="0" smtClean="0"/>
              <a:t> – مج د</a:t>
            </a:r>
          </a:p>
          <a:p>
            <a:pPr>
              <a:buNone/>
            </a:pPr>
            <a:r>
              <a:rPr lang="ar-SA" dirty="0" smtClean="0"/>
              <a:t>                   م </a:t>
            </a:r>
            <a:r>
              <a:rPr lang="ar-SA" dirty="0" err="1" smtClean="0"/>
              <a:t>ت</a:t>
            </a:r>
            <a:r>
              <a:rPr lang="ar-SA" dirty="0" smtClean="0"/>
              <a:t> </a:t>
            </a:r>
            <a:r>
              <a:rPr lang="ar-IQ" dirty="0" smtClean="0"/>
              <a:t>  </a:t>
            </a:r>
            <a:r>
              <a:rPr lang="ar-SA" dirty="0" smtClean="0"/>
              <a:t>=</a:t>
            </a:r>
            <a:r>
              <a:rPr lang="ar-IQ" dirty="0" smtClean="0"/>
              <a:t>      </a:t>
            </a:r>
            <a:r>
              <a:rPr lang="ar-SA" dirty="0" smtClean="0"/>
              <a:t> ____________</a:t>
            </a:r>
          </a:p>
          <a:p>
            <a:pPr>
              <a:buNone/>
            </a:pPr>
            <a:r>
              <a:rPr lang="ar-SA" dirty="0" smtClean="0"/>
              <a:t>                               </a:t>
            </a:r>
            <a:r>
              <a:rPr lang="ar-IQ" dirty="0" smtClean="0"/>
              <a:t>          </a:t>
            </a:r>
            <a:r>
              <a:rPr lang="ar-SA" dirty="0" smtClean="0"/>
              <a:t> 0.50 ن</a:t>
            </a:r>
          </a:p>
          <a:p>
            <a:pPr>
              <a:buNone/>
            </a:pPr>
            <a:r>
              <a:rPr lang="ar-SA" dirty="0" smtClean="0"/>
              <a:t>حيث </a:t>
            </a:r>
            <a:r>
              <a:rPr lang="ar-SA" dirty="0" err="1" smtClean="0"/>
              <a:t>أن :</a:t>
            </a:r>
            <a:endParaRPr lang="ar-SA" dirty="0" smtClean="0"/>
          </a:p>
          <a:p>
            <a:pPr>
              <a:buNone/>
            </a:pPr>
            <a:r>
              <a:rPr lang="ar-SA" dirty="0" smtClean="0"/>
              <a:t>م ت: معامل التميز</a:t>
            </a:r>
          </a:p>
          <a:p>
            <a:pPr>
              <a:buNone/>
            </a:pPr>
            <a:endParaRPr lang="ar-SA" dirty="0" smtClean="0"/>
          </a:p>
        </p:txBody>
      </p:sp>
    </p:spTree>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428736"/>
            <a:ext cx="8505092" cy="4819664"/>
          </a:xfrm>
        </p:spPr>
        <p:txBody>
          <a:bodyPr/>
          <a:lstStyle/>
          <a:p>
            <a:r>
              <a:rPr lang="ar-SA" dirty="0" smtClean="0"/>
              <a:t>مج </a:t>
            </a:r>
            <a:r>
              <a:rPr lang="ar-SA" dirty="0" err="1" smtClean="0"/>
              <a:t>ع </a:t>
            </a:r>
            <a:r>
              <a:rPr lang="ar-SA" dirty="0" smtClean="0"/>
              <a:t>: عدد المفحوصين الذين أجابوا إجابة صحيحة من أفراد المجموعة العليا.</a:t>
            </a:r>
          </a:p>
          <a:p>
            <a:r>
              <a:rPr lang="ar-SA" dirty="0" smtClean="0"/>
              <a:t>مج </a:t>
            </a:r>
            <a:r>
              <a:rPr lang="ar-SA" dirty="0" err="1" smtClean="0"/>
              <a:t>د </a:t>
            </a:r>
            <a:r>
              <a:rPr lang="ar-SA" dirty="0" smtClean="0"/>
              <a:t>: عدد المفحوصين الذين أجابوا إجابة صحيحة من افراد المجموعة </a:t>
            </a:r>
            <a:r>
              <a:rPr lang="ar-SA" dirty="0" err="1" smtClean="0"/>
              <a:t>الدينا.</a:t>
            </a:r>
            <a:endParaRPr lang="ar-SA" dirty="0" smtClean="0"/>
          </a:p>
          <a:p>
            <a:r>
              <a:rPr lang="ar-SA" dirty="0" smtClean="0"/>
              <a:t>ن: العدد الكلي للمفحوصين في المجموعتين العليا والدينا.</a:t>
            </a:r>
          </a:p>
          <a:p>
            <a:r>
              <a:rPr lang="ar-SA" dirty="0" smtClean="0"/>
              <a:t>وكلما كانت معاملات التميز ايجابية دل ذلك على تميز الفقرة, ويتراوح معامل التميز </a:t>
            </a:r>
            <a:r>
              <a:rPr lang="ar-SA" dirty="0" err="1" smtClean="0"/>
              <a:t>بين </a:t>
            </a:r>
            <a:r>
              <a:rPr lang="ar-SA" dirty="0" smtClean="0"/>
              <a:t>(-</a:t>
            </a:r>
            <a:r>
              <a:rPr lang="ar-SA" dirty="0" err="1" smtClean="0"/>
              <a:t>1و</a:t>
            </a:r>
            <a:r>
              <a:rPr lang="ar-SA" dirty="0" smtClean="0"/>
              <a:t>+1</a:t>
            </a:r>
            <a:r>
              <a:rPr lang="ar-SA" dirty="0" err="1" smtClean="0"/>
              <a:t>)</a:t>
            </a:r>
            <a:endParaRPr lang="ar-SA" dirty="0"/>
          </a:p>
        </p:txBody>
      </p:sp>
    </p:spTree>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fontScale="90000"/>
          </a:bodyPr>
          <a:lstStyle/>
          <a:p>
            <a:pPr algn="ctr"/>
            <a:r>
              <a:rPr lang="ar-SA" dirty="0" smtClean="0"/>
              <a:t>مواصفات الاختبار الجيد</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الصفات الأساسية للاختبار الجيد.</a:t>
            </a:r>
          </a:p>
          <a:p>
            <a:pPr>
              <a:buNone/>
            </a:pPr>
            <a:r>
              <a:rPr lang="ar-SA" sz="2800" dirty="0" smtClean="0"/>
              <a:t>1- الموضوعية.</a:t>
            </a:r>
          </a:p>
          <a:p>
            <a:pPr>
              <a:buNone/>
            </a:pPr>
            <a:r>
              <a:rPr lang="ar-SA" sz="2800" dirty="0" smtClean="0"/>
              <a:t>2- الشمولية.</a:t>
            </a:r>
          </a:p>
          <a:p>
            <a:pPr>
              <a:buNone/>
            </a:pPr>
            <a:r>
              <a:rPr lang="ar-SA" sz="2800" dirty="0" smtClean="0"/>
              <a:t>3- </a:t>
            </a:r>
            <a:r>
              <a:rPr lang="ar-SA" sz="2800" dirty="0" err="1" smtClean="0"/>
              <a:t>الصدق.</a:t>
            </a:r>
            <a:r>
              <a:rPr lang="ar-SA" sz="2800" dirty="0" smtClean="0"/>
              <a:t> </a:t>
            </a:r>
          </a:p>
          <a:p>
            <a:pPr>
              <a:buNone/>
            </a:pPr>
            <a:r>
              <a:rPr lang="ar-SA" sz="2800" dirty="0" smtClean="0"/>
              <a:t>4- الثبات.</a:t>
            </a:r>
          </a:p>
          <a:p>
            <a:pPr>
              <a:buNone/>
            </a:pPr>
            <a:r>
              <a:rPr lang="ar-SA" sz="2800" dirty="0" smtClean="0"/>
              <a:t>5- التميز.</a:t>
            </a:r>
          </a:p>
          <a:p>
            <a:pPr>
              <a:buNone/>
            </a:pPr>
            <a:r>
              <a:rPr lang="ar-SA" sz="2800" dirty="0" smtClean="0"/>
              <a:t>6- المعايير.</a:t>
            </a:r>
          </a:p>
          <a:p>
            <a:pPr>
              <a:buNone/>
            </a:pPr>
            <a:r>
              <a:rPr lang="ar-SA" sz="2800" dirty="0" smtClean="0"/>
              <a:t>7- إخراج الاختبار في صورته النهائية.</a:t>
            </a:r>
          </a:p>
          <a:p>
            <a:pPr>
              <a:buNone/>
            </a:pPr>
            <a:r>
              <a:rPr lang="ar-SA" sz="2800" dirty="0" smtClean="0"/>
              <a:t>8- سهولة التطبيق والتصحيح واستخلاص النتائج.</a:t>
            </a:r>
            <a:endParaRPr lang="ar-SA" sz="2800" dirty="0"/>
          </a:p>
        </p:txBody>
      </p:sp>
    </p:spTree>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أولا:الموضوعية</a:t>
            </a:r>
            <a:endParaRPr lang="ar-SA" dirty="0"/>
          </a:p>
        </p:txBody>
      </p:sp>
      <p:sp>
        <p:nvSpPr>
          <p:cNvPr id="3" name="عنصر نائب للمحتوى 2"/>
          <p:cNvSpPr>
            <a:spLocks noGrp="1"/>
          </p:cNvSpPr>
          <p:nvPr>
            <p:ph idx="1"/>
          </p:nvPr>
        </p:nvSpPr>
        <p:spPr/>
        <p:txBody>
          <a:bodyPr/>
          <a:lstStyle/>
          <a:p>
            <a:r>
              <a:rPr lang="ar-SA" dirty="0" smtClean="0"/>
              <a:t>1- تعني إخراج رأي المصحح وحكمه الشخصي من عملية التصحيح.</a:t>
            </a:r>
          </a:p>
          <a:p>
            <a:r>
              <a:rPr lang="ar-SA" dirty="0" smtClean="0"/>
              <a:t>2- كما تعني أيضا عدم ارتباط درجة المفحوص بمن يصحح ورقته.</a:t>
            </a:r>
          </a:p>
          <a:p>
            <a:r>
              <a:rPr lang="ar-SA" dirty="0" smtClean="0"/>
              <a:t>3- كما تعني ايضا عدم اختلاف درجة المفحوص باختلاف المصححين.</a:t>
            </a:r>
          </a:p>
          <a:p>
            <a:r>
              <a:rPr lang="ar-SA" dirty="0" smtClean="0"/>
              <a:t>4- كما تعني ايضا أن تكون الإجابة محددة سلفاً بحيث لا يختلف عليه اثنان.</a:t>
            </a:r>
            <a:endParaRPr lang="ar-SA" dirty="0"/>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ماهية القياس</a:t>
            </a:r>
            <a:endParaRPr lang="ar-SA" dirty="0"/>
          </a:p>
        </p:txBody>
      </p:sp>
      <p:sp>
        <p:nvSpPr>
          <p:cNvPr id="3" name="عنصر نائب للمحتوى 2"/>
          <p:cNvSpPr>
            <a:spLocks noGrp="1"/>
          </p:cNvSpPr>
          <p:nvPr>
            <p:ph idx="1"/>
          </p:nvPr>
        </p:nvSpPr>
        <p:spPr/>
        <p:txBody>
          <a:bodyPr/>
          <a:lstStyle/>
          <a:p>
            <a:r>
              <a:rPr lang="ar-SA" dirty="0" smtClean="0"/>
              <a:t>المقصود </a:t>
            </a:r>
            <a:r>
              <a:rPr lang="ar-SA" dirty="0" err="1" smtClean="0"/>
              <a:t>به</a:t>
            </a:r>
            <a:r>
              <a:rPr lang="ar-SA" dirty="0" smtClean="0"/>
              <a:t> استخدام الأرقام للتعبير عن خاصية معينة في الأشياء أو الموضوعات أو الأفراد باستخدام مجموعة من الأساليب والأدوات مثل:</a:t>
            </a:r>
          </a:p>
          <a:p>
            <a:pPr>
              <a:buNone/>
            </a:pPr>
            <a:r>
              <a:rPr lang="ar-SA" dirty="0" smtClean="0"/>
              <a:t>     - الامتحانات.</a:t>
            </a:r>
          </a:p>
          <a:p>
            <a:pPr>
              <a:buNone/>
            </a:pPr>
            <a:r>
              <a:rPr lang="ar-SA" dirty="0" smtClean="0"/>
              <a:t>     - اختبارات القدرات والاستعدادات.</a:t>
            </a:r>
          </a:p>
          <a:p>
            <a:pPr>
              <a:buNone/>
            </a:pPr>
            <a:r>
              <a:rPr lang="ar-SA" dirty="0" smtClean="0"/>
              <a:t>     - مقاييس الاتجاهات والميول.</a:t>
            </a:r>
          </a:p>
          <a:p>
            <a:pPr>
              <a:buNone/>
            </a:pPr>
            <a:r>
              <a:rPr lang="ar-SA" dirty="0" smtClean="0"/>
              <a:t>     - اختبارات الشخصية.</a:t>
            </a:r>
          </a:p>
          <a:p>
            <a:r>
              <a:rPr lang="ar-SA" dirty="0" smtClean="0"/>
              <a:t>القياس نوعان : 1- مباشر.    2- غير مباشر.</a:t>
            </a:r>
          </a:p>
          <a:p>
            <a:endParaRPr lang="ar-SA" dirty="0"/>
          </a:p>
        </p:txBody>
      </p:sp>
    </p:spTree>
  </p:cSld>
  <p:clrMapOvr>
    <a:masterClrMapping/>
  </p:clrMapOvr>
  <p:transition>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ثانياً: الشمولية</a:t>
            </a:r>
            <a:endParaRPr lang="ar-SA" dirty="0"/>
          </a:p>
        </p:txBody>
      </p:sp>
      <p:sp>
        <p:nvSpPr>
          <p:cNvPr id="3" name="عنصر نائب للمحتوى 2"/>
          <p:cNvSpPr>
            <a:spLocks noGrp="1"/>
          </p:cNvSpPr>
          <p:nvPr>
            <p:ph idx="1"/>
          </p:nvPr>
        </p:nvSpPr>
        <p:spPr>
          <a:xfrm>
            <a:off x="1435608" y="2708920"/>
            <a:ext cx="7498080" cy="3539480"/>
          </a:xfrm>
        </p:spPr>
        <p:txBody>
          <a:bodyPr/>
          <a:lstStyle/>
          <a:p>
            <a:r>
              <a:rPr lang="ar-SA" dirty="0" smtClean="0"/>
              <a:t>1- فقرات الاختبار ينبغي أن تشمل جميع عناصر الموضوع المراد قياسه.</a:t>
            </a:r>
          </a:p>
          <a:p>
            <a:r>
              <a:rPr lang="ar-SA" dirty="0" smtClean="0"/>
              <a:t>2- الاستعانة بجدول المواصفات في تحقيق مبدأ الشمولية</a:t>
            </a:r>
          </a:p>
          <a:p>
            <a:endParaRPr lang="ar-SA" dirty="0" smtClean="0"/>
          </a:p>
          <a:p>
            <a:endParaRPr lang="ar-SA" dirty="0"/>
          </a:p>
        </p:txBody>
      </p:sp>
    </p:spTree>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ثالثا:الصدق   </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sz="2400" dirty="0" smtClean="0"/>
              <a:t>يعني أن الاختبار الجيد هو الاختبار الذي يقيس فعلا ما صمم لقياسه ولا يقيس وظيفة اخري أو </a:t>
            </a:r>
            <a:r>
              <a:rPr lang="ar-SA" sz="2400" dirty="0" err="1" smtClean="0"/>
              <a:t>شيئاء</a:t>
            </a:r>
            <a:r>
              <a:rPr lang="ar-SA" sz="2400" dirty="0" smtClean="0"/>
              <a:t> آخر.</a:t>
            </a:r>
          </a:p>
          <a:p>
            <a:r>
              <a:rPr lang="ar-SA" sz="2400" dirty="0" smtClean="0"/>
              <a:t>الاختبار الصادق هو الاختبار الذي يصلح للقياس على مجموعة معينة من التلاميذ وقد لا يكون صادقا للقياس على مجموعة أخرى.</a:t>
            </a:r>
          </a:p>
          <a:p>
            <a:r>
              <a:rPr lang="ar-SA" sz="2400" dirty="0" smtClean="0"/>
              <a:t>من العوامل المؤثرة على صدق </a:t>
            </a:r>
            <a:r>
              <a:rPr lang="ar-SA" sz="2400" dirty="0" err="1" smtClean="0"/>
              <a:t>الاختبار :</a:t>
            </a:r>
            <a:endParaRPr lang="ar-SA" sz="2400" dirty="0" smtClean="0"/>
          </a:p>
          <a:p>
            <a:pPr>
              <a:buNone/>
            </a:pPr>
            <a:r>
              <a:rPr lang="ar-SA" sz="2400" dirty="0" smtClean="0"/>
              <a:t>1- صدق المحتوى أو صدق المضمون.</a:t>
            </a:r>
          </a:p>
          <a:p>
            <a:pPr>
              <a:buNone/>
            </a:pPr>
            <a:r>
              <a:rPr lang="ar-SA" sz="2400" dirty="0" smtClean="0"/>
              <a:t>2- صدق المحك.</a:t>
            </a:r>
          </a:p>
          <a:p>
            <a:pPr>
              <a:buNone/>
            </a:pPr>
            <a:r>
              <a:rPr lang="ar-SA" sz="2400" dirty="0" smtClean="0"/>
              <a:t>3- صدق المفهوم.</a:t>
            </a:r>
          </a:p>
          <a:p>
            <a:pPr>
              <a:buNone/>
            </a:pPr>
            <a:r>
              <a:rPr lang="ar-SA" sz="2400" dirty="0" smtClean="0"/>
              <a:t>4- الصدق العاملي.</a:t>
            </a:r>
          </a:p>
          <a:p>
            <a:pPr>
              <a:buFont typeface="Arial" pitchFamily="34" charset="0"/>
              <a:buChar char="•"/>
            </a:pPr>
            <a:r>
              <a:rPr lang="ar-SA" sz="2400" dirty="0" smtClean="0"/>
              <a:t>خصائص </a:t>
            </a:r>
            <a:r>
              <a:rPr lang="ar-SA" sz="2400" dirty="0" err="1" smtClean="0"/>
              <a:t>الصدق: (نوعية </a:t>
            </a:r>
            <a:r>
              <a:rPr lang="ar-SA" sz="2400" dirty="0" smtClean="0"/>
              <a:t>– </a:t>
            </a:r>
            <a:r>
              <a:rPr lang="ar-SA" sz="2400" dirty="0" err="1" smtClean="0"/>
              <a:t>نسبية </a:t>
            </a:r>
            <a:r>
              <a:rPr lang="ar-SA" sz="2400" dirty="0" smtClean="0"/>
              <a:t>- تتعلق بنتائج </a:t>
            </a:r>
            <a:r>
              <a:rPr lang="ar-SA" sz="2400" dirty="0" err="1" smtClean="0"/>
              <a:t>الاختبار </a:t>
            </a:r>
            <a:r>
              <a:rPr lang="ar-SA" sz="2400" dirty="0" smtClean="0"/>
              <a:t>– الثبات</a:t>
            </a:r>
            <a:r>
              <a:rPr lang="ar-SA" sz="2400" dirty="0" err="1" smtClean="0"/>
              <a:t>).</a:t>
            </a:r>
            <a:endParaRPr lang="ar-SA" sz="2400" dirty="0" smtClean="0"/>
          </a:p>
          <a:p>
            <a:pPr>
              <a:buFont typeface="Arial" pitchFamily="34" charset="0"/>
              <a:buChar char="•"/>
            </a:pPr>
            <a:r>
              <a:rPr lang="ar-SA" sz="2400" dirty="0" smtClean="0"/>
              <a:t>العوامل المتعلقة </a:t>
            </a:r>
            <a:r>
              <a:rPr lang="ar-SA" sz="2400" dirty="0" err="1" smtClean="0"/>
              <a:t>بالصدق: </a:t>
            </a:r>
            <a:r>
              <a:rPr lang="ar-SA" sz="2400" dirty="0" smtClean="0"/>
              <a:t>(عادات سيئة في </a:t>
            </a:r>
            <a:r>
              <a:rPr lang="ar-SA" sz="2400" dirty="0" err="1" smtClean="0"/>
              <a:t>الاجابة </a:t>
            </a:r>
            <a:r>
              <a:rPr lang="ar-SA" sz="2400" dirty="0" smtClean="0"/>
              <a:t>– لغة الاختبار- سهولة أو صعوبة </a:t>
            </a:r>
            <a:r>
              <a:rPr lang="ar-SA" sz="2400" dirty="0" err="1" smtClean="0"/>
              <a:t>الأسئلة </a:t>
            </a:r>
            <a:r>
              <a:rPr lang="ar-SA" sz="2400" dirty="0" smtClean="0"/>
              <a:t>– عوامل تتعلق بإجراء الاختبار.</a:t>
            </a:r>
          </a:p>
        </p:txBody>
      </p:sp>
    </p:spTree>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رابعاً: الثبات</a:t>
            </a:r>
            <a:endParaRPr lang="ar-SA" dirty="0"/>
          </a:p>
        </p:txBody>
      </p:sp>
      <p:sp>
        <p:nvSpPr>
          <p:cNvPr id="3" name="عنصر نائب للمحتوى 2"/>
          <p:cNvSpPr>
            <a:spLocks noGrp="1"/>
          </p:cNvSpPr>
          <p:nvPr>
            <p:ph idx="1"/>
          </p:nvPr>
        </p:nvSpPr>
        <p:spPr/>
        <p:txBody>
          <a:bodyPr/>
          <a:lstStyle/>
          <a:p>
            <a:r>
              <a:rPr lang="ar-SA" dirty="0" smtClean="0"/>
              <a:t>يقصد بثبات الاختبار إعطاء نفس النتائج إذا ما أعيد على نفس الأفراد في نفس الظروف, ويعبر عنه إحصائيا بحساب معامل الارتباط.</a:t>
            </a:r>
          </a:p>
          <a:p>
            <a:r>
              <a:rPr lang="ar-SA" dirty="0" smtClean="0"/>
              <a:t>العوامل التي تؤثر على الصدق:</a:t>
            </a:r>
          </a:p>
          <a:p>
            <a:r>
              <a:rPr lang="ar-SA" dirty="0" smtClean="0"/>
              <a:t> 1- سمات الفرد العامة.</a:t>
            </a:r>
          </a:p>
          <a:p>
            <a:r>
              <a:rPr lang="ar-SA" dirty="0" smtClean="0"/>
              <a:t> 2- سمات الفرد الخاصة الدائمة.</a:t>
            </a:r>
          </a:p>
          <a:p>
            <a:r>
              <a:rPr lang="ar-SA" dirty="0" smtClean="0"/>
              <a:t> 3- سمات الفرد العامة المؤقتة.</a:t>
            </a:r>
          </a:p>
          <a:p>
            <a:r>
              <a:rPr lang="ar-SA" dirty="0" smtClean="0"/>
              <a:t> 4- سمات الفرد الخاصة.</a:t>
            </a:r>
          </a:p>
          <a:p>
            <a:r>
              <a:rPr lang="ar-SA" dirty="0" smtClean="0"/>
              <a:t>*طرق حساب الثبات: إعادة تطبيق الاختبار- </a:t>
            </a:r>
            <a:r>
              <a:rPr lang="ar-SA" dirty="0" err="1" smtClean="0"/>
              <a:t>سبيرمان</a:t>
            </a:r>
            <a:r>
              <a:rPr lang="ar-SA" dirty="0" smtClean="0"/>
              <a:t>- </a:t>
            </a:r>
            <a:r>
              <a:rPr lang="ar-SA" dirty="0" err="1" smtClean="0"/>
              <a:t>الفا</a:t>
            </a:r>
            <a:r>
              <a:rPr lang="ar-SA" dirty="0" smtClean="0"/>
              <a:t> </a:t>
            </a:r>
            <a:r>
              <a:rPr lang="ar-SA" dirty="0" err="1" smtClean="0"/>
              <a:t>كرنباخ</a:t>
            </a:r>
            <a:r>
              <a:rPr lang="ar-SA" dirty="0" smtClean="0"/>
              <a:t>)</a:t>
            </a:r>
            <a:endParaRPr lang="ar-SA" dirty="0"/>
          </a:p>
        </p:txBody>
      </p:sp>
    </p:spTree>
  </p:cSld>
  <p:clrMapOvr>
    <a:masterClrMapping/>
  </p:clrMapOvr>
  <p:transition>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endParaRPr lang="ar-SA"/>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ماهية التقييم</a:t>
            </a:r>
            <a:endParaRPr lang="ar-SA" dirty="0"/>
          </a:p>
        </p:txBody>
      </p:sp>
      <p:sp>
        <p:nvSpPr>
          <p:cNvPr id="3" name="عنصر نائب للمحتوى 2"/>
          <p:cNvSpPr>
            <a:spLocks noGrp="1"/>
          </p:cNvSpPr>
          <p:nvPr>
            <p:ph idx="1"/>
          </p:nvPr>
        </p:nvSpPr>
        <p:spPr/>
        <p:txBody>
          <a:bodyPr/>
          <a:lstStyle/>
          <a:p>
            <a:r>
              <a:rPr lang="ar-SA" dirty="0" smtClean="0"/>
              <a:t>إصدار حكم يتضمن التثمين.</a:t>
            </a:r>
          </a:p>
          <a:p>
            <a:r>
              <a:rPr lang="ar-SA" dirty="0" smtClean="0"/>
              <a:t>جمع معلومات متعلقة بموضوع يراد تقييمه من مصادر متنوعة ثم انتقاء أفضلها لإصدار أحكام.</a:t>
            </a:r>
          </a:p>
          <a:p>
            <a:r>
              <a:rPr lang="ar-SA" dirty="0" smtClean="0"/>
              <a:t>في مجال التربية ينظر إلى عملية التقييم على أنها عملية جمع المعلومات بهدف أتحاذ قرار متعلق ببرنامج تربوي.</a:t>
            </a:r>
          </a:p>
          <a:p>
            <a:r>
              <a:rPr lang="ar-SA" dirty="0" smtClean="0">
                <a:solidFill>
                  <a:srgbClr val="0070C0"/>
                </a:solidFill>
              </a:rPr>
              <a:t>عملية تربوية تتطلب الدراسة </a:t>
            </a:r>
            <a:r>
              <a:rPr lang="ar-SA" dirty="0" err="1" smtClean="0">
                <a:solidFill>
                  <a:srgbClr val="0070C0"/>
                </a:solidFill>
              </a:rPr>
              <a:t>المستف</a:t>
            </a:r>
            <a:r>
              <a:rPr lang="ar-IQ" dirty="0" smtClean="0">
                <a:solidFill>
                  <a:srgbClr val="0070C0"/>
                </a:solidFill>
              </a:rPr>
              <a:t>ي</a:t>
            </a:r>
            <a:r>
              <a:rPr lang="ar-SA" dirty="0" err="1" smtClean="0">
                <a:solidFill>
                  <a:srgbClr val="0070C0"/>
                </a:solidFill>
              </a:rPr>
              <a:t>ضة</a:t>
            </a:r>
            <a:r>
              <a:rPr lang="ar-SA" dirty="0" smtClean="0">
                <a:solidFill>
                  <a:srgbClr val="0070C0"/>
                </a:solidFill>
              </a:rPr>
              <a:t> والبحث والنظر والتحقق والتثمين للموضوع المراد تقييمه.</a:t>
            </a:r>
          </a:p>
          <a:p>
            <a:endParaRPr lang="ar-SA"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ماهية التقويم</a:t>
            </a:r>
            <a:endParaRPr lang="ar-SA" dirty="0"/>
          </a:p>
        </p:txBody>
      </p:sp>
      <p:sp>
        <p:nvSpPr>
          <p:cNvPr id="3" name="عنصر نائب للمحتوى 2"/>
          <p:cNvSpPr>
            <a:spLocks noGrp="1"/>
          </p:cNvSpPr>
          <p:nvPr>
            <p:ph idx="1"/>
          </p:nvPr>
        </p:nvSpPr>
        <p:spPr/>
        <p:txBody>
          <a:bodyPr/>
          <a:lstStyle/>
          <a:p>
            <a:r>
              <a:rPr lang="ar-SA" dirty="0" smtClean="0"/>
              <a:t>في اللغة : قوم بمعني إصلاح </a:t>
            </a:r>
            <a:r>
              <a:rPr lang="ar-SA" dirty="0" err="1" smtClean="0"/>
              <a:t>الشئ</a:t>
            </a:r>
            <a:r>
              <a:rPr lang="ar-SA" dirty="0" smtClean="0"/>
              <a:t> أ</a:t>
            </a:r>
            <a:r>
              <a:rPr lang="ar-IQ" dirty="0" smtClean="0"/>
              <a:t>و</a:t>
            </a:r>
            <a:r>
              <a:rPr lang="ar-SA" dirty="0" smtClean="0"/>
              <a:t> تعديله بعد تعيين مواطن القوة والضعف فيه.</a:t>
            </a:r>
          </a:p>
          <a:p>
            <a:endParaRPr lang="ar-SA" dirty="0" smtClean="0"/>
          </a:p>
          <a:p>
            <a:r>
              <a:rPr lang="ar-SA" dirty="0" smtClean="0">
                <a:solidFill>
                  <a:srgbClr val="002060"/>
                </a:solidFill>
              </a:rPr>
              <a:t>إصدار حكم على </a:t>
            </a:r>
            <a:r>
              <a:rPr lang="ar-SA" dirty="0" err="1" smtClean="0">
                <a:solidFill>
                  <a:srgbClr val="002060"/>
                </a:solidFill>
              </a:rPr>
              <a:t>شئ</a:t>
            </a:r>
            <a:r>
              <a:rPr lang="ar-SA" dirty="0" smtClean="0">
                <a:solidFill>
                  <a:srgbClr val="002060"/>
                </a:solidFill>
              </a:rPr>
              <a:t> أو موضوع باستخدام أدوات واختبارات دقيقة بهدف التحسين والتطوير.</a:t>
            </a:r>
            <a:endParaRPr lang="ar-SA" dirty="0">
              <a:solidFill>
                <a:srgbClr val="002060"/>
              </a:solidFill>
            </a:endParaRP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764707"/>
            <a:ext cx="7772400" cy="949781"/>
          </a:xfrm>
        </p:spPr>
        <p:txBody>
          <a:bodyPr/>
          <a:lstStyle/>
          <a:p>
            <a:r>
              <a:rPr lang="ar-SA" sz="4800" dirty="0" smtClean="0"/>
              <a:t>ما العلاقة بين التقويم وكل من القياس </a:t>
            </a:r>
            <a:r>
              <a:rPr lang="ar-SA" dirty="0" smtClean="0"/>
              <a:t>والتقييم</a:t>
            </a:r>
          </a:p>
        </p:txBody>
      </p:sp>
      <p:sp>
        <p:nvSpPr>
          <p:cNvPr id="3" name="عنوان فرعي 2"/>
          <p:cNvSpPr>
            <a:spLocks noGrp="1"/>
          </p:cNvSpPr>
          <p:nvPr>
            <p:ph type="subTitle" idx="1"/>
          </p:nvPr>
        </p:nvSpPr>
        <p:spPr>
          <a:xfrm>
            <a:off x="928662" y="2071678"/>
            <a:ext cx="7286676" cy="3733587"/>
          </a:xfrm>
        </p:spPr>
        <p:txBody>
          <a:bodyPr>
            <a:normAutofit/>
          </a:bodyPr>
          <a:lstStyle/>
          <a:p>
            <a:pPr algn="r"/>
            <a:r>
              <a:rPr lang="ar-SA" sz="3200" dirty="0" smtClean="0">
                <a:solidFill>
                  <a:srgbClr val="FFFF00"/>
                </a:solidFill>
              </a:rPr>
              <a:t>أ – القياس</a:t>
            </a:r>
            <a:r>
              <a:rPr lang="ar-SA" sz="3200" dirty="0" smtClean="0">
                <a:solidFill>
                  <a:srgbClr val="C00000"/>
                </a:solidFill>
              </a:rPr>
              <a:t>: </a:t>
            </a:r>
            <a:r>
              <a:rPr lang="ar-SA" sz="3200" dirty="0" smtClean="0">
                <a:solidFill>
                  <a:schemeClr val="tx1"/>
                </a:solidFill>
              </a:rPr>
              <a:t>يستخدم لغة الكم ويحتاج إلي أدوات قياس.</a:t>
            </a:r>
          </a:p>
          <a:p>
            <a:pPr algn="r"/>
            <a:r>
              <a:rPr lang="ar-SA" sz="3200" dirty="0" smtClean="0">
                <a:solidFill>
                  <a:srgbClr val="FFFF00"/>
                </a:solidFill>
              </a:rPr>
              <a:t>ب- التقييم: </a:t>
            </a:r>
            <a:r>
              <a:rPr lang="ar-SA" sz="3200" dirty="0" smtClean="0">
                <a:solidFill>
                  <a:schemeClr val="tx1"/>
                </a:solidFill>
              </a:rPr>
              <a:t>يستخدم لغة الكم دون استخدام أدوات أدوات.</a:t>
            </a:r>
          </a:p>
          <a:p>
            <a:pPr algn="r"/>
            <a:r>
              <a:rPr lang="ar-SA" sz="3200" dirty="0" smtClean="0">
                <a:solidFill>
                  <a:srgbClr val="FFFF00"/>
                </a:solidFill>
              </a:rPr>
              <a:t>ج- التقويم : </a:t>
            </a:r>
            <a:r>
              <a:rPr lang="ar-SA" sz="3200" dirty="0" smtClean="0">
                <a:solidFill>
                  <a:schemeClr val="tx1"/>
                </a:solidFill>
              </a:rPr>
              <a:t>يستتخدم لغة الكم والكيف باستخدام</a:t>
            </a:r>
          </a:p>
          <a:p>
            <a:pPr algn="r"/>
            <a:r>
              <a:rPr lang="ar-SA" sz="3200" dirty="0" smtClean="0">
                <a:solidFill>
                  <a:schemeClr val="tx1"/>
                </a:solidFill>
              </a:rPr>
              <a:t>              قياس وغيرها من  ” تشخيص وعلاج“</a:t>
            </a:r>
            <a:endParaRPr lang="ar-SA" sz="3200" dirty="0">
              <a:solidFill>
                <a:schemeClr val="tx1"/>
              </a:solidFill>
            </a:endParaRP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24648"/>
          </a:xfrm>
        </p:spPr>
        <p:txBody>
          <a:bodyPr>
            <a:normAutofit/>
          </a:bodyPr>
          <a:lstStyle/>
          <a:p>
            <a:pPr algn="ctr"/>
            <a:r>
              <a:rPr lang="ar-SA" sz="4400" dirty="0" smtClean="0">
                <a:solidFill>
                  <a:srgbClr val="002060"/>
                </a:solidFill>
              </a:rPr>
              <a:t>الفرق بين التقويم التربوي والتقويم التعليمي</a:t>
            </a:r>
            <a:endParaRPr lang="ar-SA" sz="4400" dirty="0"/>
          </a:p>
        </p:txBody>
      </p:sp>
      <p:sp>
        <p:nvSpPr>
          <p:cNvPr id="3" name="عنصر نائب للمحتوى 2"/>
          <p:cNvSpPr>
            <a:spLocks noGrp="1"/>
          </p:cNvSpPr>
          <p:nvPr>
            <p:ph sz="half" idx="1"/>
          </p:nvPr>
        </p:nvSpPr>
        <p:spPr/>
        <p:txBody>
          <a:bodyPr/>
          <a:lstStyle/>
          <a:p>
            <a:pPr algn="ctr"/>
            <a:r>
              <a:rPr lang="ar-SA" dirty="0" smtClean="0">
                <a:solidFill>
                  <a:srgbClr val="00B050"/>
                </a:solidFill>
              </a:rPr>
              <a:t>التقويم التعليمي:</a:t>
            </a:r>
          </a:p>
          <a:p>
            <a:pPr algn="ctr"/>
            <a:endParaRPr lang="ar-SA" dirty="0" smtClean="0">
              <a:solidFill>
                <a:srgbClr val="00B050"/>
              </a:solidFill>
            </a:endParaRPr>
          </a:p>
          <a:p>
            <a:pPr algn="ctr">
              <a:buFontTx/>
              <a:buChar char="-"/>
            </a:pPr>
            <a:r>
              <a:rPr lang="ar-SA" dirty="0" smtClean="0"/>
              <a:t>منظمة خاصة تتناول عملية التدريس فقط.</a:t>
            </a:r>
          </a:p>
          <a:p>
            <a:pPr algn="ctr">
              <a:buFontTx/>
              <a:buChar char="-"/>
            </a:pPr>
            <a:endParaRPr lang="ar-SA" dirty="0" smtClean="0"/>
          </a:p>
          <a:p>
            <a:pPr algn="ctr">
              <a:buFontTx/>
              <a:buChar char="-"/>
            </a:pPr>
            <a:r>
              <a:rPr lang="ar-SA" dirty="0" smtClean="0"/>
              <a:t>جزء من التقويم التربوي.</a:t>
            </a:r>
            <a:endParaRPr lang="ar-SA" dirty="0"/>
          </a:p>
        </p:txBody>
      </p:sp>
      <p:sp>
        <p:nvSpPr>
          <p:cNvPr id="4" name="عنصر نائب للمحتوى 3"/>
          <p:cNvSpPr>
            <a:spLocks noGrp="1"/>
          </p:cNvSpPr>
          <p:nvPr>
            <p:ph sz="half" idx="2"/>
          </p:nvPr>
        </p:nvSpPr>
        <p:spPr/>
        <p:txBody>
          <a:bodyPr/>
          <a:lstStyle/>
          <a:p>
            <a:pPr algn="ctr"/>
            <a:r>
              <a:rPr lang="ar-SA" dirty="0" smtClean="0">
                <a:solidFill>
                  <a:srgbClr val="00B0F0"/>
                </a:solidFill>
              </a:rPr>
              <a:t>التقويم التربوي:</a:t>
            </a:r>
          </a:p>
          <a:p>
            <a:pPr algn="ctr"/>
            <a:endParaRPr lang="ar-SA" dirty="0" smtClean="0">
              <a:solidFill>
                <a:srgbClr val="00B0F0"/>
              </a:solidFill>
            </a:endParaRPr>
          </a:p>
          <a:p>
            <a:pPr algn="ctr">
              <a:buFontTx/>
              <a:buChar char="-"/>
            </a:pPr>
            <a:r>
              <a:rPr lang="ar-SA" dirty="0" smtClean="0"/>
              <a:t>واسع وعام يتناول المنظمة التعليمية ككل.</a:t>
            </a:r>
          </a:p>
          <a:p>
            <a:pPr algn="ctr">
              <a:buFontTx/>
              <a:buChar char="-"/>
            </a:pPr>
            <a:endParaRPr lang="ar-SA" dirty="0" smtClean="0"/>
          </a:p>
          <a:p>
            <a:pPr algn="ctr">
              <a:buFontTx/>
              <a:buChar char="-"/>
            </a:pPr>
            <a:r>
              <a:rPr lang="ar-SA" dirty="0" smtClean="0"/>
              <a:t>أعم وأشمل.</a:t>
            </a:r>
            <a:endParaRPr lang="ar-SA"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rot="10800000" flipV="1">
            <a:off x="467544" y="1556792"/>
            <a:ext cx="8229600" cy="1372142"/>
          </a:xfrm>
        </p:spPr>
        <p:txBody>
          <a:bodyPr>
            <a:normAutofit fontScale="90000"/>
          </a:bodyPr>
          <a:lstStyle/>
          <a:p>
            <a:pPr algn="ctr"/>
            <a:r>
              <a:rPr lang="ar-SA" dirty="0" smtClean="0"/>
              <a:t>المحاضرة الثانية</a:t>
            </a:r>
            <a:br>
              <a:rPr lang="ar-SA" dirty="0" smtClean="0"/>
            </a:br>
            <a:r>
              <a:rPr lang="ar-SA" dirty="0" smtClean="0"/>
              <a:t/>
            </a:r>
            <a:br>
              <a:rPr lang="ar-SA" dirty="0" smtClean="0"/>
            </a:br>
            <a:r>
              <a:rPr lang="ar-SA" dirty="0" smtClean="0"/>
              <a:t>الأهداف التعليمية وعلاقتها بالامتحانات أو الاختبارات</a:t>
            </a:r>
            <a:endParaRPr lang="ar-SA"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2738</TotalTime>
  <Words>2067</Words>
  <Application>Microsoft Office PowerPoint</Application>
  <PresentationFormat>On-screen Show (4:3)</PresentationFormat>
  <Paragraphs>280</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تدفق</vt:lpstr>
      <vt:lpstr>الاختبارات والمقياس ماهية القياس والتقويم         </vt:lpstr>
      <vt:lpstr>ماهية القياس والتشخيص والتقييم والتقويم التربوي</vt:lpstr>
      <vt:lpstr>المنطلقات الأساسية لحركة القياس النفسي</vt:lpstr>
      <vt:lpstr>ماهية القياس</vt:lpstr>
      <vt:lpstr>ماهية التقييم</vt:lpstr>
      <vt:lpstr>ماهية التقويم</vt:lpstr>
      <vt:lpstr>ما العلاقة بين التقويم وكل من القياس والتقييم</vt:lpstr>
      <vt:lpstr>الفرق بين التقويم التربوي والتقويم التعليمي</vt:lpstr>
      <vt:lpstr>المحاضرة الثانية  الأهداف التعليمية وعلاقتها بالامتحانات أو الاختبارات</vt:lpstr>
      <vt:lpstr>الأهداف التعليمية وعلاقتها بالامتحانات أوالأختبارات</vt:lpstr>
      <vt:lpstr>Slide 11</vt:lpstr>
      <vt:lpstr>تصنيف الأهداف التعليمية</vt:lpstr>
      <vt:lpstr>Slide 13</vt:lpstr>
      <vt:lpstr> </vt:lpstr>
      <vt:lpstr>تخطيط وتصميم الاختبارات</vt:lpstr>
      <vt:lpstr>تصنيف الاختبارات النفسية التربوية</vt:lpstr>
      <vt:lpstr>شروط تصميم الاختبارات</vt:lpstr>
      <vt:lpstr>1- الشروط المتعلقة بالشكل</vt:lpstr>
      <vt:lpstr>2- الشروط المتعلقة بالمحتوى</vt:lpstr>
      <vt:lpstr>3- الشروط المتعلقة بالتطبيق والتصحيح والتفسير</vt:lpstr>
      <vt:lpstr>خطوات بناء الاختبارات</vt:lpstr>
      <vt:lpstr>مشكلات تتعلق بتطبيق الاختبارات والمقاييس</vt:lpstr>
      <vt:lpstr>معايير وأخلاقيات استخدام المقاييس والاختبارات</vt:lpstr>
      <vt:lpstr>أهمية الاختبارات</vt:lpstr>
      <vt:lpstr>الاختبارات التحصيلية الصفية.</vt:lpstr>
      <vt:lpstr>الاختبارات الشفوية</vt:lpstr>
      <vt:lpstr>الانتقادات التي وجهت للاختبارات الشفوية</vt:lpstr>
      <vt:lpstr>الاختبارات المقالية</vt:lpstr>
      <vt:lpstr>مميزات الاختبارات المقالية</vt:lpstr>
      <vt:lpstr>الاختبارات الموضوعية</vt:lpstr>
      <vt:lpstr>Slide 31</vt:lpstr>
      <vt:lpstr>Slide 32</vt:lpstr>
      <vt:lpstr>تصحيح الاختبارات</vt:lpstr>
      <vt:lpstr>التخمين</vt:lpstr>
      <vt:lpstr>حساب معامل الصعوبة</vt:lpstr>
      <vt:lpstr>حساب معامل تميز الفقرة</vt:lpstr>
      <vt:lpstr>Slide 37</vt:lpstr>
      <vt:lpstr>مواصفات الاختبار الجيد</vt:lpstr>
      <vt:lpstr>أولا:الموضوعية</vt:lpstr>
      <vt:lpstr>ثانياً: الشمولية</vt:lpstr>
      <vt:lpstr>ثالثا:الصدق   </vt:lpstr>
      <vt:lpstr>رابعاً: الثبات</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الاختبارات والمقياس</dc:title>
  <dc:creator>هاجر عبد الحكيم</dc:creator>
  <cp:lastModifiedBy>word</cp:lastModifiedBy>
  <cp:revision>26</cp:revision>
  <dcterms:created xsi:type="dcterms:W3CDTF">2011-10-24T14:23:35Z</dcterms:created>
  <dcterms:modified xsi:type="dcterms:W3CDTF">2015-08-18T19:42:17Z</dcterms:modified>
</cp:coreProperties>
</file>