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  <p:sldMasterId id="214748370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8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885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747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049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7850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654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2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609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4505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2926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6105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555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9571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2406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2556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0888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6422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3126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9258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4657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5569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2923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4235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6982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2333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3066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3449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178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492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63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885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82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633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717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96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483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520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348286"/>
            <a:ext cx="9042400" cy="2509213"/>
          </a:xfrm>
        </p:spPr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Japan" panose="02060603050605020204" pitchFamily="18" charset="-78"/>
                <a:cs typeface="ae_Japan" panose="02060603050605020204" pitchFamily="18" charset="-78"/>
              </a:rPr>
              <a:t>تمثيل التفاعلات الكيميائية</a:t>
            </a:r>
            <a:endParaRPr lang="ar-S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Japan" panose="02060603050605020204" pitchFamily="18" charset="-78"/>
              <a:cs typeface="ae_Japan" panose="02060603050605020204" pitchFamily="18" charset="-78"/>
            </a:endParaRPr>
          </a:p>
        </p:txBody>
      </p:sp>
      <p:pic>
        <p:nvPicPr>
          <p:cNvPr id="1030" name="Picture 6" descr="http://www.schoolarabia.net/images/modules/chemistry/general_chemistry_im/level2/altafoul-kemiae/altafaol_alkimyaei5c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282"/>
          <a:stretch/>
        </p:blipFill>
        <p:spPr bwMode="auto">
          <a:xfrm>
            <a:off x="180975" y="4232485"/>
            <a:ext cx="5933798" cy="67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choolarabia.net/images/modules/chemistry/general_chemistry_im/level2/altafoul-kemiae/altafaol_alkimyaei5c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546"/>
          <a:stretch/>
        </p:blipFill>
        <p:spPr bwMode="auto">
          <a:xfrm>
            <a:off x="180975" y="5562600"/>
            <a:ext cx="4264735" cy="554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/>
          <a:srcRect l="49121" t="50174" r="18180" b="28472"/>
          <a:stretch/>
        </p:blipFill>
        <p:spPr>
          <a:xfrm>
            <a:off x="6267173" y="3091177"/>
            <a:ext cx="2775227" cy="101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413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48855" y="1505009"/>
            <a:ext cx="252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المتفاعلات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123889" y="1424344"/>
            <a:ext cx="1805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النواتج </a:t>
            </a:r>
            <a:endParaRPr lang="ar-SA" sz="5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17600" y="672405"/>
            <a:ext cx="7585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يستخدم الكيميائيون معادلات لتمثيل التفاعلات الكيميائية</a:t>
            </a:r>
            <a:r>
              <a:rPr lang="ar-SA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: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12177" y="2398474"/>
            <a:ext cx="826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en-US" sz="6600" dirty="0">
                <a:solidFill>
                  <a:srgbClr val="FF0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A</a:t>
            </a:r>
            <a:r>
              <a:rPr lang="en-US" sz="6600" baseline="-30000" dirty="0">
                <a:solidFill>
                  <a:srgbClr val="FFC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(s)</a:t>
            </a:r>
            <a:r>
              <a:rPr lang="en-US" sz="6600" dirty="0"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+ </a:t>
            </a:r>
            <a:r>
              <a:rPr lang="en-US" sz="6600" dirty="0">
                <a:solidFill>
                  <a:srgbClr val="FF0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B</a:t>
            </a:r>
            <a:r>
              <a:rPr lang="en-US" sz="6600" baseline="-30000" dirty="0">
                <a:solidFill>
                  <a:srgbClr val="FFC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(l)</a:t>
            </a:r>
            <a:r>
              <a:rPr lang="en-US" sz="6600" dirty="0"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→ 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C</a:t>
            </a:r>
            <a:r>
              <a:rPr lang="en-US" sz="6600" baseline="-30000" dirty="0">
                <a:solidFill>
                  <a:srgbClr val="FFC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(g) </a:t>
            </a:r>
            <a:r>
              <a:rPr lang="en-US" sz="6600" dirty="0"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+ 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D</a:t>
            </a:r>
            <a:r>
              <a:rPr lang="en-US" sz="6600" baseline="-30000" dirty="0">
                <a:solidFill>
                  <a:srgbClr val="FFC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(</a:t>
            </a:r>
            <a:r>
              <a:rPr lang="en-US" sz="6600" baseline="-30000" dirty="0" err="1">
                <a:solidFill>
                  <a:srgbClr val="FFC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aq</a:t>
            </a:r>
            <a:r>
              <a:rPr lang="en-US" sz="6600" baseline="-30000" dirty="0">
                <a:solidFill>
                  <a:srgbClr val="FFC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)</a:t>
            </a:r>
            <a:r>
              <a:rPr lang="en-US" sz="6600" dirty="0"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</a:t>
            </a:r>
            <a:endParaRPr lang="en-US" sz="6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40715" y="3612078"/>
            <a:ext cx="610328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r>
              <a:rPr lang="ar-SA" sz="4400" b="1" dirty="0" smtClean="0">
                <a:ln/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حالة العنصر من سائل صلب غاز</a:t>
            </a:r>
            <a:endParaRPr lang="ar-SA" sz="4400" b="1" cap="none" spc="0" dirty="0">
              <a:ln/>
              <a:solidFill>
                <a:srgbClr val="FFC000"/>
              </a:solidFill>
              <a:effectLst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 flipV="1">
            <a:off x="3302000" y="3506470"/>
            <a:ext cx="203200" cy="45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306458" y="4745017"/>
            <a:ext cx="79977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</a:t>
            </a:r>
            <a:r>
              <a:rPr lang="ar-S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م</a:t>
            </a:r>
            <a:r>
              <a:rPr lang="ar-S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تفا</a:t>
            </a:r>
            <a:r>
              <a:rPr lang="ar-S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ع</a:t>
            </a:r>
            <a:r>
              <a:rPr lang="ar-S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لات : </a:t>
            </a:r>
            <a:r>
              <a:rPr lang="ar-S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</a:rPr>
              <a:t>المواد الموجودة عند بداية التفاعل</a:t>
            </a:r>
            <a:endParaRPr lang="ar-SA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04998" y="5527415"/>
            <a:ext cx="70006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</a:t>
            </a:r>
            <a:r>
              <a:rPr lang="ar-S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ن</a:t>
            </a:r>
            <a:r>
              <a:rPr lang="ar-S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وا</a:t>
            </a:r>
            <a:r>
              <a:rPr lang="ar-S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ت</a:t>
            </a:r>
            <a:r>
              <a:rPr lang="ar-S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ج: </a:t>
            </a:r>
            <a:r>
              <a:rPr lang="ar-S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هي المواد المتكونة خلال التفاعل</a:t>
            </a:r>
            <a:endParaRPr lang="ar-SA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" name="جدول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6385277"/>
                  </p:ext>
                </p:extLst>
              </p:nvPr>
            </p:nvGraphicFramePr>
            <p:xfrm>
              <a:off x="889000" y="1473196"/>
              <a:ext cx="7766248" cy="325552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485740"/>
                    <a:gridCol w="6280508"/>
                  </a:tblGrid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الرمز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الغرض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+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يفصل بين مادتين أو أكثر من المتفاعلات أو النواتج.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→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يفصل المتفاعلات عن النواتج.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ar-SA" sz="2000" b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⇌</m:t>
                              </m:r>
                            </m:oMath>
                          </a14:m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 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يفصل المتفاعلات عن النواتج ويشير إلى التفاعل الانعكاسي.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(s)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يشير إلى الحالة الصلبة.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(l)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يشير إلى الحالة السائلة.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(g)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يشير إلى الحالة الغازية.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(</a:t>
                          </a:r>
                          <a:r>
                            <a:rPr lang="en-US" sz="2000" b="1" dirty="0" err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aq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)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يشير إلى المحلول المائي.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جدول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826385277"/>
                  </p:ext>
                </p:extLst>
              </p:nvPr>
            </p:nvGraphicFramePr>
            <p:xfrm>
              <a:off x="889000" y="1473196"/>
              <a:ext cx="7766248" cy="3255520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485740"/>
                    <a:gridCol w="6280508"/>
                  </a:tblGrid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الرمز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الغرض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+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يفصل بين مادتين أو أكثر من المتفاعلات أو النواتج.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→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يفصل المتفاعلات عن النواتج.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10" t="-319403" r="-424180" b="-40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يفصل المتفاعلات عن النواتج ويشير إلى التفاعل الانعكاسي.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(s)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يشير إلى الحالة الصلبة.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(l)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يشير إلى الحالة السائلة.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(g)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يشير إلى الحالة الغازية.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  <a:tr h="406940"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(</a:t>
                          </a:r>
                          <a:r>
                            <a:rPr lang="en-US" sz="2000" b="1" dirty="0" err="1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aq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)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 rtl="1">
                            <a:spcAft>
                              <a:spcPts val="0"/>
                            </a:spcAft>
                          </a:pPr>
                          <a:r>
                            <a:rPr lang="ar-SA" sz="2000" b="1" dirty="0">
                              <a:solidFill>
                                <a:schemeClr val="tx1"/>
                              </a:solidFill>
                              <a:effectLst/>
                              <a:latin typeface="Traditional Arabic" pitchFamily="18" charset="-78"/>
                              <a:cs typeface="Traditional Arabic" pitchFamily="18" charset="-78"/>
                            </a:rPr>
                            <a:t>يشير إلى المحلول المائي.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Traditional Arabic" pitchFamily="18" charset="-78"/>
                            <a:ea typeface="Calibri"/>
                            <a:cs typeface="Traditional Arabic" pitchFamily="18" charset="-78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مستطيل 2"/>
          <p:cNvSpPr/>
          <p:nvPr/>
        </p:nvSpPr>
        <p:spPr>
          <a:xfrm>
            <a:off x="2010154" y="780534"/>
            <a:ext cx="5849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الجدول </a:t>
            </a:r>
            <a:r>
              <a:rPr lang="ar-SA" sz="2800" dirty="0"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التالي يوضح الرموز المستخدمة في المعادلات الكيميائية</a:t>
            </a:r>
            <a:endParaRPr lang="ar-SA" sz="2800" dirty="0"/>
          </a:p>
        </p:txBody>
      </p:sp>
      <p:pic>
        <p:nvPicPr>
          <p:cNvPr id="4" name="Picture 6" descr="http://www.schoolarabia.net/images/modules/chemistry/general_chemistry_im/level2/altafoul-kemiae/altafaol_alkimyaei5c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282"/>
          <a:stretch/>
        </p:blipFill>
        <p:spPr bwMode="auto">
          <a:xfrm>
            <a:off x="1679575" y="4892885"/>
            <a:ext cx="5933798" cy="67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9706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ستطيل مستدير الزوايا 28"/>
          <p:cNvSpPr/>
          <p:nvPr/>
        </p:nvSpPr>
        <p:spPr>
          <a:xfrm>
            <a:off x="647699" y="3486744"/>
            <a:ext cx="6616699" cy="783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647700" y="2598142"/>
            <a:ext cx="6616699" cy="7830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5419724" y="715963"/>
            <a:ext cx="1844675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b="1" dirty="0">
                <a:solidFill>
                  <a:schemeClr val="bg1"/>
                </a:solidFill>
              </a:rPr>
              <a:t>المعادلات اللفظية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968750" y="228600"/>
            <a:ext cx="1928813" cy="4286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ar-SA" sz="2000" b="1" dirty="0">
                <a:solidFill>
                  <a:srgbClr val="C00000"/>
                </a:solidFill>
              </a:rPr>
              <a:t>انواع المعادلات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مستطيل 20"/>
          <p:cNvSpPr>
            <a:spLocks noChangeArrowheads="1"/>
          </p:cNvSpPr>
          <p:nvPr/>
        </p:nvSpPr>
        <p:spPr bwMode="auto">
          <a:xfrm>
            <a:off x="2540000" y="728663"/>
            <a:ext cx="1866900" cy="3571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1" lang="ar-SA" sz="24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معادلات كيميائية </a:t>
            </a:r>
            <a:endParaRPr kumimoji="1" lang="en-US" sz="2400" b="1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2120901" y="1625600"/>
            <a:ext cx="6922294" cy="5715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rPr>
              <a:t>اقرأ المعادلة اللفظية التالية  :  بروميد الالومنيوم                    البروم  +   الالومنيوم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16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4209256" y="1885950"/>
            <a:ext cx="669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633537" y="2736850"/>
            <a:ext cx="1638860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sz="1600" b="1">
                <a:solidFill>
                  <a:schemeClr val="accent2"/>
                </a:solidFill>
              </a:rPr>
              <a:t>الالومنيوم 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633661" y="2736850"/>
            <a:ext cx="437029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sz="1600" b="1">
                <a:solidFill>
                  <a:schemeClr val="accent2"/>
                </a:solidFill>
              </a:rPr>
              <a:t>+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847973" y="2665412"/>
            <a:ext cx="874059" cy="68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sz="1600" b="1">
                <a:solidFill>
                  <a:schemeClr val="accent2"/>
                </a:solidFill>
              </a:rPr>
              <a:t>البروم </a:t>
            </a:r>
            <a:endParaRPr lang="en-US" sz="1600">
              <a:solidFill>
                <a:schemeClr val="accent2"/>
              </a:solidFill>
            </a:endParaRPr>
          </a:p>
        </p:txBody>
      </p:sp>
      <p:cxnSp>
        <p:nvCxnSpPr>
          <p:cNvPr id="17" name="رابط كسهم مستقيم 16"/>
          <p:cNvCxnSpPr>
            <a:stCxn id="16" idx="3"/>
          </p:cNvCxnSpPr>
          <p:nvPr/>
        </p:nvCxnSpPr>
        <p:spPr bwMode="auto">
          <a:xfrm>
            <a:off x="3722032" y="3009503"/>
            <a:ext cx="822186" cy="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776787" y="2665412"/>
            <a:ext cx="1638860" cy="57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sz="1600" b="1" dirty="0">
                <a:solidFill>
                  <a:schemeClr val="accent2"/>
                </a:solidFill>
              </a:rPr>
              <a:t>بروميد الالومنيوم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045324" y="2765027"/>
            <a:ext cx="1857376" cy="4587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 sz="1600" b="1" dirty="0"/>
              <a:t>معادلة للفظية </a:t>
            </a:r>
            <a:endParaRPr lang="en-US" sz="1600" dirty="0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633537" y="3563938"/>
            <a:ext cx="1638860" cy="57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accent2"/>
                </a:solidFill>
              </a:rPr>
              <a:t>AL</a:t>
            </a:r>
            <a:r>
              <a:rPr lang="en-US" sz="1100" b="1">
                <a:solidFill>
                  <a:schemeClr val="accent2"/>
                </a:solidFill>
              </a:rPr>
              <a:t>(S)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633661" y="3563938"/>
            <a:ext cx="437029" cy="57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sz="1600" b="1">
                <a:solidFill>
                  <a:schemeClr val="accent2"/>
                </a:solidFill>
              </a:rPr>
              <a:t>+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920905" y="3507978"/>
            <a:ext cx="874059" cy="68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accent2"/>
                </a:solidFill>
              </a:rPr>
              <a:t>Br</a:t>
            </a:r>
            <a:r>
              <a:rPr lang="en-US" sz="1100" b="1" dirty="0">
                <a:solidFill>
                  <a:schemeClr val="accent2"/>
                </a:solidFill>
              </a:rPr>
              <a:t>2(I)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 bwMode="auto">
          <a:xfrm flipV="1">
            <a:off x="3722032" y="3836591"/>
            <a:ext cx="913468" cy="1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776787" y="3492501"/>
            <a:ext cx="1638860" cy="5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accent2"/>
                </a:solidFill>
              </a:rPr>
              <a:t>AlBr</a:t>
            </a:r>
            <a:r>
              <a:rPr lang="en-US" sz="1100" b="1" dirty="0">
                <a:solidFill>
                  <a:schemeClr val="accent2"/>
                </a:solidFill>
              </a:rPr>
              <a:t>3(S)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918324" y="3654030"/>
            <a:ext cx="1857376" cy="4587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ar-SA" sz="1600" b="1" dirty="0"/>
              <a:t>معادلة كيميائية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4016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" grpId="0" animBg="1"/>
      <p:bldP spid="4" grpId="0" animBg="1"/>
      <p:bldP spid="5" grpId="0" animBg="1"/>
      <p:bldP spid="14" grpId="0"/>
      <p:bldP spid="15" grpId="0"/>
      <p:bldP spid="16" grpId="0"/>
      <p:bldP spid="18" grpId="0"/>
      <p:bldP spid="19" grpId="0" animBg="1"/>
      <p:bldP spid="20" grpId="0"/>
      <p:bldP spid="21" grpId="0"/>
      <p:bldP spid="22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9"/>
          <p:cNvSpPr/>
          <p:nvPr/>
        </p:nvSpPr>
        <p:spPr>
          <a:xfrm>
            <a:off x="101600" y="2387204"/>
            <a:ext cx="8547100" cy="2222500"/>
          </a:xfrm>
          <a:prstGeom prst="roundRect">
            <a:avLst/>
          </a:prstGeom>
          <a:solidFill>
            <a:srgbClr val="48A8D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997744" y="3813571"/>
            <a:ext cx="5410200" cy="3710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1081882" y="2925167"/>
            <a:ext cx="5410200" cy="3710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257300" y="1554163"/>
            <a:ext cx="7065963" cy="642937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2400" b="1" dirty="0">
                <a:solidFill>
                  <a:schemeClr val="bg1"/>
                </a:solidFill>
              </a:rPr>
              <a:t>اكتب المعادلات الكيميائية  الرمزية للمعادلات اللفظية  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1819275" y="2339975"/>
            <a:ext cx="4357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800">
              <a:cs typeface="Times New Roman" panose="02020603050405020304" pitchFamily="18" charset="0"/>
            </a:endParaRPr>
          </a:p>
          <a:p>
            <a:pPr eaLnBrk="1" hangingPunct="1"/>
            <a:r>
              <a:rPr lang="ar-SA" sz="1600" b="1"/>
              <a:t> بروميد الهيدروجين                         هيدروجين  +  بروم </a:t>
            </a:r>
            <a:endParaRPr lang="en-US" sz="1600"/>
          </a:p>
        </p:txBody>
      </p:sp>
      <p:cxnSp>
        <p:nvCxnSpPr>
          <p:cNvPr id="4" name="رابط كسهم مستقيم 3"/>
          <p:cNvCxnSpPr/>
          <p:nvPr/>
        </p:nvCxnSpPr>
        <p:spPr bwMode="auto">
          <a:xfrm>
            <a:off x="3533775" y="2625725"/>
            <a:ext cx="1071563" cy="1588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462088" y="2911475"/>
            <a:ext cx="10715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accent2"/>
                </a:solidFill>
              </a:rPr>
              <a:t>Br</a:t>
            </a:r>
            <a:r>
              <a:rPr lang="en-US" sz="1100" b="1" dirty="0">
                <a:solidFill>
                  <a:schemeClr val="accent2"/>
                </a:solidFill>
              </a:rPr>
              <a:t>2(g)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76525" y="2911475"/>
            <a:ext cx="2857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sz="1600" b="1">
                <a:solidFill>
                  <a:schemeClr val="accent2"/>
                </a:solidFill>
              </a:rPr>
              <a:t>+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890838" y="2840038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accent2"/>
                </a:solidFill>
              </a:rPr>
              <a:t>H</a:t>
            </a:r>
            <a:r>
              <a:rPr lang="en-US" sz="1100" b="1">
                <a:solidFill>
                  <a:schemeClr val="accent2"/>
                </a:solidFill>
              </a:rPr>
              <a:t>2(g)</a:t>
            </a:r>
            <a:endParaRPr lang="en-US" sz="1600">
              <a:solidFill>
                <a:schemeClr val="accent2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 bwMode="auto">
          <a:xfrm>
            <a:off x="3706812" y="3090068"/>
            <a:ext cx="1071562" cy="1587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400675" y="2890838"/>
            <a:ext cx="10715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 err="1">
                <a:solidFill>
                  <a:schemeClr val="accent2"/>
                </a:solidFill>
              </a:rPr>
              <a:t>HBr</a:t>
            </a:r>
            <a:r>
              <a:rPr lang="en-US" sz="1100" b="1" dirty="0">
                <a:solidFill>
                  <a:schemeClr val="accent2"/>
                </a:solidFill>
              </a:rPr>
              <a:t> (g)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029994" y="2911476"/>
            <a:ext cx="2952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/>
              <a:t>2</a:t>
            </a:r>
            <a:endParaRPr lang="en-US" sz="1600" dirty="0"/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997744" y="3282554"/>
            <a:ext cx="4357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800">
              <a:cs typeface="Times New Roman" panose="02020603050405020304" pitchFamily="18" charset="0"/>
            </a:endParaRPr>
          </a:p>
          <a:p>
            <a:pPr eaLnBrk="1" hangingPunct="1"/>
            <a:r>
              <a:rPr lang="ar-SA" sz="1600" b="1"/>
              <a:t>ثاني اكسيد الكربون                         اكسجين  +  أول اكسيد الكربون  </a:t>
            </a:r>
            <a:endParaRPr lang="en-US" sz="1600"/>
          </a:p>
        </p:txBody>
      </p:sp>
      <p:cxnSp>
        <p:nvCxnSpPr>
          <p:cNvPr id="12" name="رابط كسهم مستقيم 11"/>
          <p:cNvCxnSpPr/>
          <p:nvPr/>
        </p:nvCxnSpPr>
        <p:spPr bwMode="auto">
          <a:xfrm>
            <a:off x="3533775" y="3554413"/>
            <a:ext cx="1071563" cy="1587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19275" y="3840163"/>
            <a:ext cx="6429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accent2"/>
                </a:solidFill>
              </a:rPr>
              <a:t>CO</a:t>
            </a:r>
            <a:r>
              <a:rPr lang="en-US" sz="1100" b="1">
                <a:solidFill>
                  <a:schemeClr val="accent2"/>
                </a:solidFill>
              </a:rPr>
              <a:t>(g)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605088" y="3840163"/>
            <a:ext cx="2857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sz="1600" b="1">
                <a:solidFill>
                  <a:schemeClr val="accent2"/>
                </a:solidFill>
              </a:rPr>
              <a:t>+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819400" y="3768725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accent2"/>
                </a:solidFill>
              </a:rPr>
              <a:t>O</a:t>
            </a:r>
            <a:r>
              <a:rPr lang="en-US" sz="1100" b="1">
                <a:solidFill>
                  <a:schemeClr val="accent2"/>
                </a:solidFill>
              </a:rPr>
              <a:t>2(g)</a:t>
            </a:r>
            <a:endParaRPr lang="en-US" sz="1600">
              <a:solidFill>
                <a:schemeClr val="accent2"/>
              </a:solidFill>
            </a:endParaRPr>
          </a:p>
        </p:txBody>
      </p:sp>
      <p:cxnSp>
        <p:nvCxnSpPr>
          <p:cNvPr id="16" name="رابط كسهم مستقيم 15"/>
          <p:cNvCxnSpPr/>
          <p:nvPr/>
        </p:nvCxnSpPr>
        <p:spPr bwMode="auto">
          <a:xfrm>
            <a:off x="3533774" y="3983037"/>
            <a:ext cx="1071563" cy="1587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748213" y="3768725"/>
            <a:ext cx="10715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accent2"/>
                </a:solidFill>
              </a:rPr>
              <a:t>CO2</a:t>
            </a:r>
            <a:r>
              <a:rPr lang="en-US" sz="1100" b="1">
                <a:solidFill>
                  <a:schemeClr val="accent2"/>
                </a:solidFill>
              </a:rPr>
              <a:t>(g)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676400" y="3840163"/>
            <a:ext cx="2952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/>
              <a:t>2</a:t>
            </a:r>
            <a:endParaRPr lang="en-US" sz="1600" dirty="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630736" y="3752058"/>
            <a:ext cx="2952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/>
              <a:t>2</a:t>
            </a:r>
            <a:endParaRPr lang="en-US" sz="1600" dirty="0"/>
          </a:p>
        </p:txBody>
      </p:sp>
      <p:pic>
        <p:nvPicPr>
          <p:cNvPr id="3074" name="Picture 2" descr="https://encrypted-tbn2.gstatic.com/images?q=tbn:ANd9GcQ-F7_8i9XfUehhPQa5sxOdtaJrPbuSUOHEPaxaOVSHIfhrL-KS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4598392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26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0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89926" y="795635"/>
            <a:ext cx="6853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وزن المعادلات الكيميائية</a:t>
            </a:r>
            <a:endParaRPr lang="ar-SA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http://imagess.co/wp-content/uploads/2016/01/image_1997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4" y="2027237"/>
            <a:ext cx="4606925" cy="3610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4hr.org/up/uploads/n4hr_142461692382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2" y="4972050"/>
            <a:ext cx="2577887" cy="18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62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إلى اليمين 3"/>
          <p:cNvSpPr/>
          <p:nvPr/>
        </p:nvSpPr>
        <p:spPr>
          <a:xfrm>
            <a:off x="7912100" y="2571353"/>
            <a:ext cx="17018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سهم إلى اليمين 2"/>
          <p:cNvSpPr/>
          <p:nvPr/>
        </p:nvSpPr>
        <p:spPr>
          <a:xfrm>
            <a:off x="4965700" y="1054100"/>
            <a:ext cx="4648200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88900" y="1355636"/>
            <a:ext cx="9055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المعادلة الكيميائية الموزونة: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pPr algn="ctr"/>
            <a:r>
              <a:rPr lang="ar-SA" sz="3200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هو تعبير يستخدم الصيغ الكيميائية لتوضيح أنواع المواد المتضمنة في التفاعل الكيميائي </a:t>
            </a:r>
            <a:r>
              <a:rPr lang="ar-SA" sz="32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 وكمياتها </a:t>
            </a:r>
            <a:r>
              <a:rPr lang="ar-SA" sz="3200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النسبية.</a:t>
            </a:r>
            <a:endParaRPr lang="en-US" sz="3200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المعامل:</a:t>
            </a:r>
            <a:r>
              <a:rPr lang="ar-SA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28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SA" sz="12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SA" sz="28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     هو العدد الذي يكتب قبل المتفاعل أو النواتج.</a:t>
            </a:r>
            <a:endParaRPr lang="en-US" sz="2800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190500" y="4589472"/>
            <a:ext cx="85945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 تكون المعاملات عادة أعداد صحيحة.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2)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لا تكتب إذا كانت قيمتها </a:t>
            </a:r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واحد.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S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3) 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تصف المعاملات في المعادلة الموزونة أبسط نسبة عددية صحيحة لكميات كل من المتفاعلات والنواتج.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58921" y="4011662"/>
            <a:ext cx="231505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خواص المعاملات: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4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4379" y="1303635"/>
            <a:ext cx="7011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 +   Br</a:t>
            </a:r>
            <a:r>
              <a:rPr lang="en-US" sz="54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AlBr</a:t>
            </a:r>
            <a:r>
              <a:rPr lang="en-US" sz="54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686300" y="1790700"/>
            <a:ext cx="165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2822992" y="147935"/>
            <a:ext cx="4641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زن المعادلة التالية</a:t>
            </a:r>
            <a:endParaRPr lang="ar-SA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99609" y="130363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062416" y="130363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337300" y="130363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434379" y="2916535"/>
            <a:ext cx="6694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54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+   Cl</a:t>
            </a:r>
            <a:r>
              <a:rPr lang="en-US" sz="54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HCl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4686300" y="3403600"/>
            <a:ext cx="165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6337300" y="291653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choolarabia.net/images/modules/chemistry/general_chemistry_im/level4/chemical_equation/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90" y="3623269"/>
            <a:ext cx="6290299" cy="834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choolarabia.net/images/modules/chemistry/general_chemistry_im/level4/chemical_equation/2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64" y="1639786"/>
            <a:ext cx="6321425" cy="941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7148299" y="1900535"/>
            <a:ext cx="4683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6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قطرة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1_قطرة">
  <a:themeElements>
    <a:clrScheme name="قطرة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قطرة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TM04033925[[fn=قطرة]]</Template>
  <TotalTime>288</TotalTime>
  <Words>271</Words>
  <Application>Microsoft Office PowerPoint</Application>
  <PresentationFormat>عرض على الشاشة (3:4)‏</PresentationFormat>
  <Paragraphs>72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1" baseType="lpstr">
      <vt:lpstr>قطرة</vt:lpstr>
      <vt:lpstr>1_قطرة</vt:lpstr>
      <vt:lpstr>تمثيل التفاعلات الكيميائية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murtaza.ali</dc:creator>
  <cp:lastModifiedBy>DR.Ahmed Saker 2O14</cp:lastModifiedBy>
  <cp:revision>16</cp:revision>
  <dcterms:created xsi:type="dcterms:W3CDTF">2016-01-31T18:51:44Z</dcterms:created>
  <dcterms:modified xsi:type="dcterms:W3CDTF">2019-01-21T19:38:39Z</dcterms:modified>
</cp:coreProperties>
</file>