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 id="2147483684" r:id="rId4"/>
    <p:sldMasterId id="2147483696" r:id="rId5"/>
  </p:sldMasterIdLst>
  <p:sldIdLst>
    <p:sldId id="274" r:id="rId6"/>
    <p:sldId id="275" r:id="rId7"/>
    <p:sldId id="276" r:id="rId8"/>
    <p:sldId id="277" r:id="rId9"/>
    <p:sldId id="261" r:id="rId10"/>
    <p:sldId id="262" r:id="rId11"/>
    <p:sldId id="263" r:id="rId12"/>
    <p:sldId id="264" r:id="rId13"/>
    <p:sldId id="278" r:id="rId14"/>
    <p:sldId id="279" r:id="rId15"/>
    <p:sldId id="280" r:id="rId16"/>
    <p:sldId id="281" r:id="rId17"/>
    <p:sldId id="282" r:id="rId18"/>
    <p:sldId id="283" r:id="rId19"/>
    <p:sldId id="285" r:id="rId20"/>
    <p:sldId id="284" r:id="rId21"/>
    <p:sldId id="286" r:id="rId22"/>
    <p:sldId id="287" r:id="rId23"/>
    <p:sldId id="288" r:id="rId24"/>
    <p:sldId id="289" r:id="rId25"/>
    <p:sldId id="294" r:id="rId26"/>
    <p:sldId id="290" r:id="rId27"/>
    <p:sldId id="291" r:id="rId28"/>
    <p:sldId id="292" r:id="rId29"/>
    <p:sldId id="293" r:id="rId30"/>
    <p:sldId id="295"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E63AC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varScale="1">
        <p:scale>
          <a:sx n="73" d="100"/>
          <a:sy n="73" d="100"/>
        </p:scale>
        <p:origin x="-192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2" name="عنصر نائب للتذييل 1"/>
          <p:cNvSpPr>
            <a:spLocks noGrp="1"/>
          </p:cNvSpPr>
          <p:nvPr>
            <p:ph type="ftr" sz="quarter" idx="11"/>
          </p:nvPr>
        </p:nvSpPr>
        <p:spPr/>
        <p:txBody>
          <a:bodyPr/>
          <a:lstStyle/>
          <a:p>
            <a:endParaRPr lang="ar-SA"/>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EBE919A9-62EB-4544-A783-FCE5676C4C31}" type="slidenum">
              <a:rPr lang="ar-SA" smtClean="0"/>
              <a:pPr/>
              <a:t>‹#›</a:t>
            </a:fld>
            <a:endParaRPr lang="ar-S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19" name="عنصر نائب للتذييل 18"/>
          <p:cNvSpPr>
            <a:spLocks noGrp="1"/>
          </p:cNvSpPr>
          <p:nvPr>
            <p:ph type="ftr" sz="quarter" idx="11"/>
          </p:nvPr>
        </p:nvSpPr>
        <p:spPr>
          <a:xfrm>
            <a:off x="3581400" y="76200"/>
            <a:ext cx="2895600" cy="288925"/>
          </a:xfrm>
        </p:spPr>
        <p:txBody>
          <a:bodyPr/>
          <a:lstStyle/>
          <a:p>
            <a:endParaRPr lang="ar-SA"/>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EBE919A9-62EB-4544-A783-FCE5676C4C31}" type="slidenum">
              <a:rPr lang="ar-SA" smtClean="0"/>
              <a:pPr/>
              <a:t>‹#›</a:t>
            </a:fld>
            <a:endParaRPr lang="ar-S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11" name="عنصر نائب للتذييل 10"/>
          <p:cNvSpPr>
            <a:spLocks noGrp="1"/>
          </p:cNvSpPr>
          <p:nvPr>
            <p:ph type="ftr" sz="quarter" idx="11"/>
          </p:nvPr>
        </p:nvSpPr>
        <p:spPr/>
        <p:txBody>
          <a:bodyPr/>
          <a:lstStyle/>
          <a:p>
            <a:endParaRPr lang="ar-SA"/>
          </a:p>
        </p:txBody>
      </p:sp>
      <p:sp>
        <p:nvSpPr>
          <p:cNvPr id="16" name="عنصر نائب لرقم الشريحة 15"/>
          <p:cNvSpPr>
            <a:spLocks noGrp="1"/>
          </p:cNvSpPr>
          <p:nvPr>
            <p:ph type="sldNum" sz="quarter" idx="12"/>
          </p:nvPr>
        </p:nvSpPr>
        <p:spPr/>
        <p:txBody>
          <a:bodyPr/>
          <a:lstStyle/>
          <a:p>
            <a:fld id="{EBE919A9-62EB-4544-A783-FCE5676C4C31}" type="slidenum">
              <a:rPr lang="ar-SA" smtClean="0"/>
              <a:pPr/>
              <a:t>‹#›</a:t>
            </a:fld>
            <a:endParaRPr lang="ar-SA"/>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10" name="عنصر نائب للتذييل 9"/>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229600" y="6477000"/>
            <a:ext cx="762000" cy="246888"/>
          </a:xfrm>
        </p:spPr>
        <p:txBody>
          <a:bodyPr/>
          <a:lstStyle/>
          <a:p>
            <a:fld id="{EBE919A9-62EB-4544-A783-FCE5676C4C31}" type="slidenum">
              <a:rPr lang="ar-SA" smtClean="0"/>
              <a:pPr/>
              <a:t>‹#›</a:t>
            </a:fld>
            <a:endParaRPr lang="ar-SA"/>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21" name="عنصر نائب للتذييل 20"/>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24" name="عنصر نائب للتذييل 23"/>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29" name="عنصر نائب للتذييل 28"/>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EBE919A9-62EB-4544-A783-FCE5676C4C31}" type="slidenum">
              <a:rPr lang="ar-SA" smtClean="0"/>
              <a:pPr/>
              <a:t>‹#›</a:t>
            </a:fld>
            <a:endParaRPr lang="ar-SA"/>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EBE919A9-62EB-4544-A783-FCE5676C4C31}"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E919A9-62EB-4544-A783-FCE5676C4C31}"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EBE919A9-62EB-4544-A783-FCE5676C4C31}"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BE919A9-62EB-4544-A783-FCE5676C4C31}"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EBE919A9-62EB-4544-A783-FCE5676C4C31}"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E919A9-62EB-4544-A783-FCE5676C4C31}"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EBE919A9-62EB-4544-A783-FCE5676C4C31}"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BE919A9-62EB-4544-A783-FCE5676C4C31}"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11" name="Slide Number Placeholder 10"/>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EBE919A9-62EB-4544-A783-FCE5676C4C31}" type="slidenum">
              <a:rPr lang="ar-SA" smtClean="0"/>
              <a:pPr/>
              <a:t>‹#›</a:t>
            </a:fld>
            <a:endParaRPr lang="ar-SA"/>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E7FB52-6160-4D9C-B927-DEE3086BA92C}" type="datetimeFigureOut">
              <a:rPr lang="ar-SA" smtClean="0"/>
              <a:pPr/>
              <a:t>15/05/1440</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EBE919A9-62EB-4544-A783-FCE5676C4C3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E7FB52-6160-4D9C-B927-DEE3086BA92C}" type="datetimeFigureOut">
              <a:rPr lang="ar-SA" smtClean="0"/>
              <a:pPr/>
              <a:t>15/05/1440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BE919A9-62EB-4544-A783-FCE5676C4C31}"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E7FB52-6160-4D9C-B927-DEE3086BA92C}" type="datetimeFigureOut">
              <a:rPr lang="ar-SA" smtClean="0"/>
              <a:pPr/>
              <a:t>15/05/1440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BE919A9-62EB-4544-A783-FCE5676C4C31}"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6E7FB52-6160-4D9C-B927-DEE3086BA92C}" type="datetimeFigureOut">
              <a:rPr lang="ar-SA" smtClean="0"/>
              <a:pPr/>
              <a:t>15/05/1440</a:t>
            </a:fld>
            <a:endParaRPr lang="ar-SA"/>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SA"/>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BE919A9-62EB-4544-A783-FCE5676C4C31}" type="slidenum">
              <a:rPr lang="ar-SA" smtClean="0"/>
              <a:pPr/>
              <a:t>‹#›</a:t>
            </a:fld>
            <a:endParaRPr lang="ar-SA"/>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6E7FB52-6160-4D9C-B927-DEE3086BA92C}" type="datetimeFigureOut">
              <a:rPr lang="ar-SA" smtClean="0"/>
              <a:pPr/>
              <a:t>15/05/1440</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BE919A9-62EB-4544-A783-FCE5676C4C31}"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6E7FB52-6160-4D9C-B927-DEE3086BA92C}" type="datetimeFigureOut">
              <a:rPr lang="ar-SA" smtClean="0"/>
              <a:pPr/>
              <a:t>15/05/1440</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BE919A9-62EB-4544-A783-FCE5676C4C31}"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6E7FB52-6160-4D9C-B927-DEE3086BA92C}" type="datetimeFigureOut">
              <a:rPr lang="ar-SA" smtClean="0"/>
              <a:pPr/>
              <a:t>15/05/1440</a:t>
            </a:fld>
            <a:endParaRPr lang="ar-SA"/>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SA"/>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BE919A9-62EB-4544-A783-FCE5676C4C31}"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hyperlink" Target="http://ar.wikipedia.org/wiki/%D8%A3%D9%84%D9%8A%D9%81%D8%A7%D8%AA%D9%8A%D8%A9" TargetMode="External"/><Relationship Id="rId2" Type="http://schemas.openxmlformats.org/officeDocument/2006/relationships/hyperlink" Target="http://ar.wikipedia.org/wiki/%D8%AD%D9%85%D8%B6_%D9%83%D8%B1%D8%A8%D9%88%D9%83%D8%B3%D9%8A%D9%84%D9%8A" TargetMode="External"/><Relationship Id="rId1" Type="http://schemas.openxmlformats.org/officeDocument/2006/relationships/slideLayout" Target="../slideLayouts/slideLayout13.xml"/><Relationship Id="rId5" Type="http://schemas.openxmlformats.org/officeDocument/2006/relationships/hyperlink" Target="http://ar.wikipedia.org/wiki/%D9%85%D8%B1%D9%83%D8%A8_%D8%BA%D9%8A%D8%B1_%D9%85%D8%B4%D8%A8%D8%B9" TargetMode="External"/><Relationship Id="rId4" Type="http://schemas.openxmlformats.org/officeDocument/2006/relationships/hyperlink" Target="http://ar.wikipedia.org/wiki/%D8%A5%D8%B4%D8%A8%D8%A7%D8%B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ar.wikipedia.org/wiki/%D8%AD%D9%85%D8%B6_%D8%A7%D9%84%D8%B4%D9%85%D8%B9" TargetMode="External"/><Relationship Id="rId2" Type="http://schemas.openxmlformats.org/officeDocument/2006/relationships/hyperlink" Target="http://ar.wikipedia.org/w/index.php?title=%D8%AD%D9%85%D8%B6_%D8%B2%D9%8A%D8%AA_%D8%A7%D9%84%D9%86%D8%AE%D9%8A%D9%84&amp;action=edit&amp;redlink=1" TargetMode="Externa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gif"/><Relationship Id="rId1" Type="http://schemas.openxmlformats.org/officeDocument/2006/relationships/slideLayout" Target="../slideLayouts/slideLayout24.xml"/><Relationship Id="rId4" Type="http://schemas.openxmlformats.org/officeDocument/2006/relationships/image" Target="../media/image15.gi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وان 6"/>
          <p:cNvSpPr>
            <a:spLocks noGrp="1"/>
          </p:cNvSpPr>
          <p:nvPr>
            <p:ph type="title"/>
          </p:nvPr>
        </p:nvSpPr>
        <p:spPr bwMode="auto">
          <a:xfrm>
            <a:off x="6000750" y="4071938"/>
            <a:ext cx="2743200" cy="1981200"/>
          </a:xfrm>
        </p:spPr>
        <p:txBody>
          <a:bodyPr/>
          <a:lstStyle/>
          <a:p>
            <a:pPr eaLnBrk="1" hangingPunct="1"/>
            <a:r>
              <a:rPr lang="ar-SA" dirty="0" smtClean="0"/>
              <a:t>                                                                                   </a:t>
            </a:r>
            <a:endParaRPr lang="ar-SA" dirty="0" smtClean="0"/>
          </a:p>
        </p:txBody>
      </p:sp>
      <p:sp>
        <p:nvSpPr>
          <p:cNvPr id="11" name="مربع نص 10"/>
          <p:cNvSpPr txBox="1"/>
          <p:nvPr/>
        </p:nvSpPr>
        <p:spPr>
          <a:xfrm>
            <a:off x="2857488" y="142875"/>
            <a:ext cx="3643338" cy="1446550"/>
          </a:xfrm>
          <a:prstGeom prst="rect">
            <a:avLst/>
          </a:prstGeom>
          <a:noFill/>
        </p:spPr>
        <p:txBody>
          <a:bodyPr wrap="square" rtlCol="1">
            <a:spAutoFit/>
          </a:bodyPr>
          <a:lstStyle/>
          <a:p>
            <a:pPr algn="ctr" fontAlgn="auto">
              <a:spcBef>
                <a:spcPts val="0"/>
              </a:spcBef>
              <a:spcAft>
                <a:spcPts val="0"/>
              </a:spcAft>
              <a:defRPr/>
            </a:pPr>
            <a:r>
              <a:rPr lang="ar-SA" sz="44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ea typeface="+mn-ea"/>
                <a:cs typeface="Simple Indust Shaded" pitchFamily="2" charset="-78"/>
              </a:rPr>
              <a:t>الليبيدات</a:t>
            </a:r>
            <a:r>
              <a:rPr lang="en-US" sz="4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ea typeface="+mn-ea"/>
                <a:cs typeface="Simple Indust Shaded" pitchFamily="2" charset="-78"/>
              </a:rPr>
              <a:t>LIPIDS</a:t>
            </a:r>
            <a:endParaRPr lang="ar-SA"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ea typeface="+mn-ea"/>
              <a:cs typeface="Simple Indust Shaded" pitchFamily="2" charset="-78"/>
            </a:endParaRPr>
          </a:p>
        </p:txBody>
      </p:sp>
      <p:pic>
        <p:nvPicPr>
          <p:cNvPr id="1026" name="Picture 2" descr="C:\Users\User\Desktop\images.jpg"/>
          <p:cNvPicPr>
            <a:picLocks noChangeAspect="1" noChangeArrowheads="1"/>
          </p:cNvPicPr>
          <p:nvPr/>
        </p:nvPicPr>
        <p:blipFill>
          <a:blip r:embed="rId2" cstate="print"/>
          <a:srcRect/>
          <a:stretch>
            <a:fillRect/>
          </a:stretch>
        </p:blipFill>
        <p:spPr bwMode="auto">
          <a:xfrm>
            <a:off x="1907704" y="4437112"/>
            <a:ext cx="4968552" cy="1944216"/>
          </a:xfrm>
          <a:prstGeom prst="rect">
            <a:avLst/>
          </a:prstGeom>
          <a:noFill/>
        </p:spPr>
      </p:pic>
      <p:pic>
        <p:nvPicPr>
          <p:cNvPr id="1027" name="Picture 3" descr="C:\Users\User\Desktop\DF_mElpXsAAy1N0.jpg"/>
          <p:cNvPicPr>
            <a:picLocks noChangeAspect="1" noChangeArrowheads="1"/>
          </p:cNvPicPr>
          <p:nvPr/>
        </p:nvPicPr>
        <p:blipFill>
          <a:blip r:embed="rId3" cstate="print"/>
          <a:srcRect/>
          <a:stretch>
            <a:fillRect/>
          </a:stretch>
        </p:blipFill>
        <p:spPr bwMode="auto">
          <a:xfrm>
            <a:off x="6516216" y="1124744"/>
            <a:ext cx="1800201" cy="3122712"/>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1000100" y="762000"/>
            <a:ext cx="7929618" cy="3046988"/>
          </a:xfrm>
          <a:prstGeom prst="rect">
            <a:avLst/>
          </a:prstGeom>
          <a:noFill/>
          <a:ln w="9525">
            <a:noFill/>
            <a:miter lim="800000"/>
            <a:headEnd/>
            <a:tailEnd/>
          </a:ln>
        </p:spPr>
        <p:txBody>
          <a:bodyPr wrap="square">
            <a:spAutoFit/>
          </a:bodyPr>
          <a:lstStyle/>
          <a:p>
            <a:pPr algn="just" rtl="1"/>
            <a:r>
              <a:rPr lang="ar-SA" sz="2400" dirty="0" smtClean="0"/>
              <a:t>كما تحصل عملية تميؤ لثلاثي الجليسرول في المعدة في الوسط الحمضي لتعطي الجليسرول + احماض دهنية .</a:t>
            </a:r>
          </a:p>
          <a:p>
            <a:pPr algn="just" rtl="1"/>
            <a:endParaRPr lang="ar-SA" sz="2400" dirty="0" smtClean="0"/>
          </a:p>
          <a:p>
            <a:pPr algn="just" rtl="1"/>
            <a:r>
              <a:rPr lang="ar-SA" sz="2400" dirty="0" smtClean="0"/>
              <a:t>يعمل أحادي الجليسرول كمنظف جيد, وكعامل مستحلب </a:t>
            </a:r>
            <a:r>
              <a:rPr lang="ar-SA" sz="2400" u="sng" dirty="0" smtClean="0">
                <a:solidFill>
                  <a:srgbClr val="7030A0"/>
                </a:solidFill>
              </a:rPr>
              <a:t>لان له طرف ذائب في الماء هو طرف الجليسرول</a:t>
            </a:r>
          </a:p>
          <a:p>
            <a:pPr algn="just" rtl="1"/>
            <a:r>
              <a:rPr lang="ar-SA" sz="2400" u="sng" dirty="0" smtClean="0">
                <a:solidFill>
                  <a:srgbClr val="7030A0"/>
                </a:solidFill>
              </a:rPr>
              <a:t>وطرف ذائب في الدهون هو طرف الحامض الدهني</a:t>
            </a:r>
          </a:p>
          <a:p>
            <a:pPr algn="just" rtl="1"/>
            <a:r>
              <a:rPr lang="ar-SA" sz="2400" dirty="0" smtClean="0"/>
              <a:t>ولهذه الخاصية أهمية في هضم الدهون </a:t>
            </a:r>
          </a:p>
          <a:p>
            <a:pPr algn="just" rtl="1"/>
            <a:r>
              <a:rPr lang="ar-SA" sz="2400" dirty="0" smtClean="0"/>
              <a:t>ومنها توصل الى تحضير المنظفات الصناعية التي تعمل في الماء العسر.</a:t>
            </a:r>
            <a:endParaRPr lang="ar-SA"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normAutofit fontScale="62500" lnSpcReduction="20000"/>
          </a:bodyPr>
          <a:lstStyle/>
          <a:p>
            <a:r>
              <a:rPr lang="ar-SA" b="1" dirty="0" smtClean="0"/>
              <a:t>الأحماض الدهنية</a:t>
            </a:r>
            <a:r>
              <a:rPr lang="ar-SA" dirty="0" smtClean="0"/>
              <a:t> </a:t>
            </a:r>
          </a:p>
          <a:p>
            <a:r>
              <a:rPr lang="ar-SA" dirty="0" smtClean="0"/>
              <a:t>مركبات عضوية وهي عبارة عن </a:t>
            </a:r>
            <a:r>
              <a:rPr lang="ar-SA" dirty="0" smtClean="0">
                <a:hlinkClick r:id="rId2" action="ppaction://hlinkfile" tooltip="حمض كربوكسيلي"/>
              </a:rPr>
              <a:t>أحماض كربوكسيلية</a:t>
            </a:r>
            <a:r>
              <a:rPr lang="ar-SA" dirty="0" smtClean="0"/>
              <a:t> لديها سلسلة أساسية </a:t>
            </a:r>
            <a:r>
              <a:rPr lang="ar-SA" dirty="0" smtClean="0">
                <a:hlinkClick r:id="rId3" action="ppaction://hlinkfile" tooltip="أليفاتية"/>
              </a:rPr>
              <a:t>أليفاتية</a:t>
            </a:r>
            <a:r>
              <a:rPr lang="ar-SA" dirty="0" smtClean="0"/>
              <a:t> طويلة وغير متفرعة، والتي يمكن أن تكون إما </a:t>
            </a:r>
            <a:r>
              <a:rPr lang="ar-SA" dirty="0" smtClean="0">
                <a:hlinkClick r:id="rId4" action="ppaction://hlinkfile" tooltip="إشباع"/>
              </a:rPr>
              <a:t>مشبعة</a:t>
            </a:r>
            <a:r>
              <a:rPr lang="ar-SA" dirty="0" smtClean="0"/>
              <a:t> أو </a:t>
            </a:r>
            <a:r>
              <a:rPr lang="ar-SA" dirty="0" smtClean="0">
                <a:hlinkClick r:id="rId5" action="ppaction://hlinkfile" tooltip="مركب غير مشبع"/>
              </a:rPr>
              <a:t>غير مشبعة</a:t>
            </a:r>
            <a:r>
              <a:rPr lang="ar-SA" dirty="0" smtClean="0"/>
              <a:t>.</a:t>
            </a:r>
          </a:p>
          <a:p>
            <a:r>
              <a:rPr lang="ar-SA" dirty="0" smtClean="0"/>
              <a:t>لا تذوب في الماء</a:t>
            </a:r>
          </a:p>
          <a:p>
            <a:r>
              <a:rPr lang="ar-SA" dirty="0" smtClean="0"/>
              <a:t>تذوب في مذيبات الدهون</a:t>
            </a:r>
          </a:p>
          <a:p>
            <a:r>
              <a:rPr lang="ar-SA" dirty="0" smtClean="0">
                <a:solidFill>
                  <a:srgbClr val="C00000"/>
                </a:solidFill>
              </a:rPr>
              <a:t>وهي اللبنة الاساسية في بناء عدة اصناف من الليبيدات</a:t>
            </a:r>
          </a:p>
          <a:p>
            <a:r>
              <a:rPr lang="ar-SA" dirty="0" err="1" smtClean="0"/>
              <a:t>الاحماض</a:t>
            </a:r>
            <a:r>
              <a:rPr lang="ar-SA" dirty="0" smtClean="0"/>
              <a:t> مركبات طويلة السلسلة تحمل في طرفها مجموعة </a:t>
            </a:r>
            <a:r>
              <a:rPr lang="ar-SA" dirty="0" err="1" smtClean="0"/>
              <a:t>الكربوكسيل</a:t>
            </a:r>
            <a:endParaRPr lang="ar-SA" dirty="0" smtClean="0"/>
          </a:p>
          <a:p>
            <a:r>
              <a:rPr lang="ar-SA" dirty="0" smtClean="0"/>
              <a:t>وهي تتكون من عدد زوجي من ذرات الكربون ونادرا من عدد فردي.</a:t>
            </a:r>
          </a:p>
          <a:p>
            <a:r>
              <a:rPr lang="ar-SA" b="1" u="sng" dirty="0" smtClean="0"/>
              <a:t>الصيغة العامة:</a:t>
            </a:r>
            <a:r>
              <a:rPr lang="en-US" b="1" dirty="0" smtClean="0">
                <a:solidFill>
                  <a:srgbClr val="FF0000"/>
                </a:solidFill>
              </a:rPr>
              <a:t>R-COOH         </a:t>
            </a:r>
          </a:p>
          <a:p>
            <a:endParaRPr lang="en-US" b="1" u="sng" dirty="0" smtClean="0">
              <a:solidFill>
                <a:srgbClr val="FF0000"/>
              </a:solidFill>
            </a:endParaRPr>
          </a:p>
          <a:p>
            <a:r>
              <a:rPr lang="ar-SA" b="1" u="sng" dirty="0" smtClean="0">
                <a:solidFill>
                  <a:srgbClr val="FF0000"/>
                </a:solidFill>
              </a:rPr>
              <a:t>أنواع الأحماض الدهنية</a:t>
            </a:r>
          </a:p>
          <a:p>
            <a:r>
              <a:rPr lang="ar-SA" sz="2900" b="1" dirty="0" smtClean="0"/>
              <a:t>1- أحماض دهنية مشبعة</a:t>
            </a:r>
          </a:p>
          <a:p>
            <a:r>
              <a:rPr lang="ar-SA" sz="2900" b="1" dirty="0" smtClean="0"/>
              <a:t>2- أحماض دهنية غير مشبعة</a:t>
            </a:r>
          </a:p>
          <a:p>
            <a:r>
              <a:rPr lang="ar-SA" sz="2900" b="1" dirty="0" smtClean="0"/>
              <a:t>3- أحماض دهنية هيدروكسيلية</a:t>
            </a:r>
          </a:p>
          <a:p>
            <a:r>
              <a:rPr lang="ar-SA" sz="2900" b="1" dirty="0" smtClean="0"/>
              <a:t>4- أحماض دهنية حلقية</a:t>
            </a:r>
            <a:endParaRPr lang="ar-SA" sz="2900" dirty="0" smtClean="0"/>
          </a:p>
          <a:p>
            <a:endParaRPr lang="ar-SA" b="1" u="sng" dirty="0" smtClean="0"/>
          </a:p>
          <a:p>
            <a:endParaRPr lang="en-US" dirty="0"/>
          </a:p>
        </p:txBody>
      </p:sp>
      <p:sp>
        <p:nvSpPr>
          <p:cNvPr id="4" name="Rectangle 3"/>
          <p:cNvSpPr/>
          <p:nvPr/>
        </p:nvSpPr>
        <p:spPr>
          <a:xfrm>
            <a:off x="2786050" y="500042"/>
            <a:ext cx="3254416" cy="769441"/>
          </a:xfrm>
          <a:prstGeom prst="rect">
            <a:avLst/>
          </a:prstGeom>
          <a:noFill/>
        </p:spPr>
        <p:txBody>
          <a:bodyPr wrap="none" lIns="91440" tIns="45720" rIns="91440" bIns="45720">
            <a:spAutoFit/>
          </a:bodyPr>
          <a:lstStyle/>
          <a:p>
            <a:pPr algn="ctr"/>
            <a:r>
              <a:rPr lang="ar-SA"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الأحماض الدهنية</a:t>
            </a:r>
            <a:endParaRPr lang="en-US"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الأحماض الدهنية المشبعة</a:t>
            </a:r>
            <a:endParaRPr lang="en-US" dirty="0"/>
          </a:p>
        </p:txBody>
      </p:sp>
      <p:sp>
        <p:nvSpPr>
          <p:cNvPr id="3" name="Content Placeholder 2"/>
          <p:cNvSpPr>
            <a:spLocks noGrp="1"/>
          </p:cNvSpPr>
          <p:nvPr>
            <p:ph idx="1"/>
          </p:nvPr>
        </p:nvSpPr>
        <p:spPr>
          <a:xfrm>
            <a:off x="857224" y="1447800"/>
            <a:ext cx="8076464" cy="4981596"/>
          </a:xfrm>
        </p:spPr>
        <p:txBody>
          <a:bodyPr>
            <a:normAutofit fontScale="62500" lnSpcReduction="20000"/>
          </a:bodyPr>
          <a:lstStyle/>
          <a:p>
            <a:r>
              <a:rPr lang="ar-SA" i="1" dirty="0" smtClean="0">
                <a:solidFill>
                  <a:srgbClr val="C00000"/>
                </a:solidFill>
              </a:rPr>
              <a:t>الأحماض الدهنية المشبعة :</a:t>
            </a:r>
          </a:p>
          <a:p>
            <a:r>
              <a:rPr lang="ar-SA" dirty="0" smtClean="0"/>
              <a:t>هي أحماض دهنية تكون فيها جميع ذرات الكربون مشبعة بالهيدروجين </a:t>
            </a:r>
          </a:p>
          <a:p>
            <a:r>
              <a:rPr lang="ar-SA" dirty="0" smtClean="0"/>
              <a:t>و تكون صيغتها العامة هي </a:t>
            </a:r>
            <a:r>
              <a:rPr lang="en-US" b="1" dirty="0" smtClean="0">
                <a:solidFill>
                  <a:srgbClr val="C00000"/>
                </a:solidFill>
              </a:rPr>
              <a:t>C</a:t>
            </a:r>
            <a:r>
              <a:rPr lang="en-US" b="1" baseline="-25000" dirty="0" smtClean="0">
                <a:solidFill>
                  <a:srgbClr val="C00000"/>
                </a:solidFill>
              </a:rPr>
              <a:t>n</a:t>
            </a:r>
            <a:r>
              <a:rPr lang="en-US" b="1" dirty="0" smtClean="0">
                <a:solidFill>
                  <a:srgbClr val="C00000"/>
                </a:solidFill>
              </a:rPr>
              <a:t>H</a:t>
            </a:r>
            <a:r>
              <a:rPr lang="en-US" b="1" baseline="-25000" dirty="0" smtClean="0">
                <a:solidFill>
                  <a:srgbClr val="C00000"/>
                </a:solidFill>
              </a:rPr>
              <a:t>2n+1</a:t>
            </a:r>
            <a:r>
              <a:rPr lang="en-US" b="1" dirty="0" smtClean="0">
                <a:solidFill>
                  <a:srgbClr val="C00000"/>
                </a:solidFill>
              </a:rPr>
              <a:t>COOH</a:t>
            </a:r>
            <a:r>
              <a:rPr lang="en-US" dirty="0" smtClean="0"/>
              <a:t> </a:t>
            </a:r>
            <a:endParaRPr lang="ar-SA" dirty="0" smtClean="0"/>
          </a:p>
          <a:p>
            <a:r>
              <a:rPr lang="ar-SA" dirty="0" smtClean="0"/>
              <a:t>و من أهم الأحماض الدهنية المشبعة:</a:t>
            </a:r>
          </a:p>
          <a:p>
            <a:r>
              <a:rPr lang="ar-SA" dirty="0" smtClean="0">
                <a:solidFill>
                  <a:srgbClr val="00B050"/>
                </a:solidFill>
                <a:hlinkClick r:id="rId2" action="ppaction://hlinkfile" tooltip="حمض زيت النخيل (الصفحة غير موجودة)"/>
              </a:rPr>
              <a:t>حمض الزبدة أو حمض البوتيريك </a:t>
            </a:r>
            <a:r>
              <a:rPr lang="en-US" dirty="0" err="1" smtClean="0">
                <a:solidFill>
                  <a:srgbClr val="00B050"/>
                </a:solidFill>
                <a:hlinkClick r:id="rId2" action="ppaction://hlinkfile" tooltip="حمض زيت النخيل (الصفحة غير موجودة)"/>
              </a:rPr>
              <a:t>Butric</a:t>
            </a:r>
            <a:r>
              <a:rPr lang="ar-SA" dirty="0" smtClean="0">
                <a:solidFill>
                  <a:srgbClr val="00B050"/>
                </a:solidFill>
              </a:rPr>
              <a:t>: </a:t>
            </a:r>
          </a:p>
          <a:p>
            <a:r>
              <a:rPr lang="ar-SA" dirty="0" smtClean="0"/>
              <a:t>      و هو حمض يحتوي على أربع ذرات كربون ويوجد أساسا في الزبدة و صيغته هي </a:t>
            </a:r>
            <a:r>
              <a:rPr lang="en-US" dirty="0" smtClean="0">
                <a:solidFill>
                  <a:srgbClr val="FF0000"/>
                </a:solidFill>
              </a:rPr>
              <a:t>CH</a:t>
            </a:r>
            <a:r>
              <a:rPr lang="en-US" baseline="-25000" dirty="0" smtClean="0">
                <a:solidFill>
                  <a:srgbClr val="FF0000"/>
                </a:solidFill>
              </a:rPr>
              <a:t>3</a:t>
            </a:r>
            <a:r>
              <a:rPr lang="en-US" dirty="0" smtClean="0">
                <a:solidFill>
                  <a:srgbClr val="FF0000"/>
                </a:solidFill>
              </a:rPr>
              <a:t>-CH</a:t>
            </a:r>
            <a:r>
              <a:rPr lang="en-US" baseline="-25000" dirty="0" smtClean="0">
                <a:solidFill>
                  <a:srgbClr val="FF0000"/>
                </a:solidFill>
              </a:rPr>
              <a:t>2</a:t>
            </a:r>
            <a:r>
              <a:rPr lang="en-US" dirty="0" smtClean="0">
                <a:solidFill>
                  <a:srgbClr val="FF0000"/>
                </a:solidFill>
              </a:rPr>
              <a:t>-CH</a:t>
            </a:r>
            <a:r>
              <a:rPr lang="en-US" baseline="-25000" dirty="0" smtClean="0">
                <a:solidFill>
                  <a:srgbClr val="FF0000"/>
                </a:solidFill>
              </a:rPr>
              <a:t>2</a:t>
            </a:r>
            <a:r>
              <a:rPr lang="en-US" dirty="0" smtClean="0">
                <a:solidFill>
                  <a:srgbClr val="FF0000"/>
                </a:solidFill>
              </a:rPr>
              <a:t>-COOH</a:t>
            </a:r>
          </a:p>
          <a:p>
            <a:r>
              <a:rPr lang="ar-SA" dirty="0" smtClean="0">
                <a:hlinkClick r:id="rId2" action="ppaction://hlinkfile" tooltip="حمض زيت النخيل (الصفحة غير موجودة)"/>
              </a:rPr>
              <a:t>حمض </a:t>
            </a:r>
            <a:r>
              <a:rPr lang="ar-SA" dirty="0" err="1" smtClean="0">
                <a:hlinkClick r:id="rId2" action="ppaction://hlinkfile" tooltip="حمض زيت النخيل (الصفحة غير موجودة)"/>
              </a:rPr>
              <a:t>كابرويك</a:t>
            </a:r>
            <a:r>
              <a:rPr lang="en-US" dirty="0" err="1" smtClean="0">
                <a:hlinkClick r:id="rId2" action="ppaction://hlinkfile" tooltip="حمض زيت النخيل (الصفحة غير موجودة)"/>
              </a:rPr>
              <a:t>Caproic</a:t>
            </a:r>
            <a:r>
              <a:rPr lang="en-US" dirty="0" smtClean="0">
                <a:hlinkClick r:id="rId2" action="ppaction://hlinkfile" tooltip="حمض زيت النخيل (الصفحة غير موجودة)"/>
              </a:rPr>
              <a:t>  </a:t>
            </a:r>
          </a:p>
          <a:p>
            <a:r>
              <a:rPr lang="ar-SA" dirty="0" smtClean="0"/>
              <a:t>يحتوي على ستة ذرات كربون يوجد في زيت جوز الهند وصيغته </a:t>
            </a:r>
            <a:r>
              <a:rPr lang="en-US" dirty="0" smtClean="0">
                <a:solidFill>
                  <a:srgbClr val="FF0000"/>
                </a:solidFill>
              </a:rPr>
              <a:t>CH</a:t>
            </a:r>
            <a:r>
              <a:rPr lang="en-US" baseline="-25000" dirty="0" smtClean="0">
                <a:solidFill>
                  <a:srgbClr val="FF0000"/>
                </a:solidFill>
              </a:rPr>
              <a:t>3</a:t>
            </a:r>
            <a:r>
              <a:rPr lang="en-US" dirty="0" smtClean="0">
                <a:solidFill>
                  <a:srgbClr val="FF0000"/>
                </a:solidFill>
              </a:rPr>
              <a:t>-(CH2)</a:t>
            </a:r>
            <a:r>
              <a:rPr lang="en-US" baseline="-25000" dirty="0" smtClean="0">
                <a:solidFill>
                  <a:srgbClr val="FF0000"/>
                </a:solidFill>
              </a:rPr>
              <a:t>4</a:t>
            </a:r>
            <a:r>
              <a:rPr lang="en-US" dirty="0" smtClean="0">
                <a:solidFill>
                  <a:srgbClr val="FF0000"/>
                </a:solidFill>
              </a:rPr>
              <a:t>-COOH</a:t>
            </a:r>
            <a:r>
              <a:rPr lang="ar-SA" dirty="0" smtClean="0"/>
              <a:t/>
            </a:r>
            <a:br>
              <a:rPr lang="ar-SA" dirty="0" smtClean="0"/>
            </a:br>
            <a:endParaRPr lang="en-US" dirty="0" smtClean="0"/>
          </a:p>
          <a:p>
            <a:r>
              <a:rPr lang="ar-SA" dirty="0" smtClean="0">
                <a:hlinkClick r:id="rId2" action="ppaction://hlinkfile" tooltip="حمض زيت النخيل (الصفحة غير موجودة)"/>
              </a:rPr>
              <a:t>حمض زيت </a:t>
            </a:r>
            <a:r>
              <a:rPr lang="ar-SA" sz="3300" dirty="0" smtClean="0">
                <a:hlinkClick r:id="rId2" action="ppaction://hlinkfile" tooltip="حمض زيت النخيل (الصفحة غير موجودة)"/>
              </a:rPr>
              <a:t>النخيل</a:t>
            </a:r>
            <a:r>
              <a:rPr lang="ar-SA" sz="3300" dirty="0" smtClean="0">
                <a:hlinkClick r:id="rId3" action="ppaction://hlinkfile" tooltip="حمض الشمع"/>
              </a:rPr>
              <a:t> أو حمض البالميتيك </a:t>
            </a:r>
            <a:r>
              <a:rPr lang="en-US" sz="3300" dirty="0" err="1" smtClean="0">
                <a:hlinkClick r:id="rId3" action="ppaction://hlinkfile" tooltip="حمض الشمع"/>
              </a:rPr>
              <a:t>Palmitic</a:t>
            </a:r>
            <a:r>
              <a:rPr lang="ar-SA" sz="3300" dirty="0" smtClean="0">
                <a:hlinkClick r:id="rId3" action="ppaction://hlinkfile" tooltip="حمض الشمع"/>
              </a:rPr>
              <a:t> : </a:t>
            </a:r>
          </a:p>
          <a:p>
            <a:r>
              <a:rPr lang="ar-SA" dirty="0" smtClean="0"/>
              <a:t>و هو حمض يحتوي على 16 ذرة من الكربون ويوجد في دهون الخضروات والحيوانات و صيغته هي </a:t>
            </a:r>
            <a:r>
              <a:rPr lang="en-US" dirty="0" smtClean="0">
                <a:solidFill>
                  <a:srgbClr val="FF0000"/>
                </a:solidFill>
              </a:rPr>
              <a:t>CH</a:t>
            </a:r>
            <a:r>
              <a:rPr lang="en-US" baseline="-25000" dirty="0" smtClean="0">
                <a:solidFill>
                  <a:srgbClr val="FF0000"/>
                </a:solidFill>
              </a:rPr>
              <a:t>3</a:t>
            </a:r>
            <a:r>
              <a:rPr lang="en-US" dirty="0" smtClean="0">
                <a:solidFill>
                  <a:srgbClr val="FF0000"/>
                </a:solidFill>
              </a:rPr>
              <a:t>-(CH</a:t>
            </a:r>
            <a:r>
              <a:rPr lang="en-US" baseline="-25000" dirty="0" smtClean="0">
                <a:solidFill>
                  <a:srgbClr val="FF0000"/>
                </a:solidFill>
              </a:rPr>
              <a:t>2</a:t>
            </a:r>
            <a:r>
              <a:rPr lang="en-US" dirty="0" smtClean="0">
                <a:solidFill>
                  <a:srgbClr val="FF0000"/>
                </a:solidFill>
              </a:rPr>
              <a:t>)</a:t>
            </a:r>
            <a:r>
              <a:rPr lang="en-US" baseline="-25000" dirty="0" smtClean="0">
                <a:solidFill>
                  <a:srgbClr val="FF0000"/>
                </a:solidFill>
              </a:rPr>
              <a:t>14</a:t>
            </a:r>
            <a:r>
              <a:rPr lang="en-US" dirty="0" smtClean="0">
                <a:solidFill>
                  <a:srgbClr val="FF0000"/>
                </a:solidFill>
              </a:rPr>
              <a:t>-COOH</a:t>
            </a:r>
          </a:p>
          <a:p>
            <a:r>
              <a:rPr lang="ar-SA" dirty="0" smtClean="0">
                <a:hlinkClick r:id="rId3" action="ppaction://hlinkfile" tooltip="حمض الشمع"/>
              </a:rPr>
              <a:t>حمض </a:t>
            </a:r>
            <a:r>
              <a:rPr lang="ar-SA" sz="3300" dirty="0" smtClean="0">
                <a:hlinkClick r:id="rId3" action="ppaction://hlinkfile" tooltip="حمض الشمع"/>
              </a:rPr>
              <a:t>الشمع</a:t>
            </a:r>
            <a:r>
              <a:rPr lang="ar-SA" sz="3300" dirty="0" smtClean="0">
                <a:hlinkClick r:id="rId2" action="ppaction://hlinkfile" tooltip="حمض زيت النخيل (الصفحة غير موجودة)"/>
              </a:rPr>
              <a:t> أو حمض </a:t>
            </a:r>
            <a:r>
              <a:rPr lang="ar-SA" sz="3300" dirty="0" err="1" smtClean="0">
                <a:hlinkClick r:id="rId2" action="ppaction://hlinkfile" tooltip="حمض زيت النخيل (الصفحة غير موجودة)"/>
              </a:rPr>
              <a:t>الاستياريك</a:t>
            </a:r>
            <a:r>
              <a:rPr lang="ar-SA" sz="3300" dirty="0" smtClean="0">
                <a:hlinkClick r:id="rId2" action="ppaction://hlinkfile" tooltip="حمض زيت النخيل (الصفحة غير موجودة)"/>
              </a:rPr>
              <a:t>:</a:t>
            </a:r>
            <a:r>
              <a:rPr lang="en-US" sz="3300" dirty="0" err="1" smtClean="0">
                <a:hlinkClick r:id="rId2" action="ppaction://hlinkfile" tooltip="حمض زيت النخيل (الصفحة غير موجودة)"/>
              </a:rPr>
              <a:t>Stearic</a:t>
            </a:r>
            <a:r>
              <a:rPr lang="en-US" sz="3300" dirty="0" smtClean="0">
                <a:hlinkClick r:id="rId2" action="ppaction://hlinkfile" tooltip="حمض زيت النخيل (الصفحة غير موجودة)"/>
              </a:rPr>
              <a:t> </a:t>
            </a:r>
            <a:r>
              <a:rPr lang="ar-SA" sz="3300" dirty="0" smtClean="0">
                <a:hlinkClick r:id="rId2" action="ppaction://hlinkfile" tooltip="حمض زيت النخيل (الصفحة غير موجودة)"/>
              </a:rPr>
              <a:t> </a:t>
            </a:r>
          </a:p>
          <a:p>
            <a:r>
              <a:rPr lang="ar-SA" dirty="0" smtClean="0"/>
              <a:t>و هو حمض يحتوي على 18 ذرة من الكربون ويوجد في الدهون الحيوانية والنباتية و صيغته هي </a:t>
            </a:r>
            <a:r>
              <a:rPr lang="en-US" dirty="0" smtClean="0">
                <a:solidFill>
                  <a:srgbClr val="FF0000"/>
                </a:solidFill>
              </a:rPr>
              <a:t>CH</a:t>
            </a:r>
            <a:r>
              <a:rPr lang="en-US" baseline="-25000" dirty="0" smtClean="0">
                <a:solidFill>
                  <a:srgbClr val="FF0000"/>
                </a:solidFill>
              </a:rPr>
              <a:t>3</a:t>
            </a:r>
            <a:r>
              <a:rPr lang="en-US" dirty="0" smtClean="0">
                <a:solidFill>
                  <a:srgbClr val="FF0000"/>
                </a:solidFill>
              </a:rPr>
              <a:t>-(CH</a:t>
            </a:r>
            <a:r>
              <a:rPr lang="en-US" baseline="-25000" dirty="0" smtClean="0">
                <a:solidFill>
                  <a:srgbClr val="FF0000"/>
                </a:solidFill>
              </a:rPr>
              <a:t>2</a:t>
            </a:r>
            <a:r>
              <a:rPr lang="en-US" dirty="0" smtClean="0">
                <a:solidFill>
                  <a:srgbClr val="FF0000"/>
                </a:solidFill>
              </a:rPr>
              <a:t>)</a:t>
            </a:r>
            <a:r>
              <a:rPr lang="en-US" baseline="-25000" dirty="0" smtClean="0">
                <a:solidFill>
                  <a:srgbClr val="FF0000"/>
                </a:solidFill>
              </a:rPr>
              <a:t>16</a:t>
            </a:r>
            <a:r>
              <a:rPr lang="en-US" dirty="0" smtClean="0">
                <a:solidFill>
                  <a:srgbClr val="FF0000"/>
                </a:solidFill>
              </a:rPr>
              <a:t>-COOH</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142852"/>
            <a:ext cx="7498080" cy="1143000"/>
          </a:xfrm>
        </p:spPr>
        <p:txBody>
          <a:bodyPr/>
          <a:lstStyle/>
          <a:p>
            <a:r>
              <a:rPr lang="ar-SA" b="1" dirty="0" smtClean="0"/>
              <a:t>الأحماض الدهنية غيرمشبعة</a:t>
            </a:r>
            <a:endParaRPr lang="en-US" dirty="0"/>
          </a:p>
        </p:txBody>
      </p:sp>
      <p:sp>
        <p:nvSpPr>
          <p:cNvPr id="3" name="Content Placeholder 2"/>
          <p:cNvSpPr>
            <a:spLocks noGrp="1"/>
          </p:cNvSpPr>
          <p:nvPr>
            <p:ph idx="1"/>
          </p:nvPr>
        </p:nvSpPr>
        <p:spPr>
          <a:xfrm>
            <a:off x="357158" y="1000108"/>
            <a:ext cx="8576530" cy="5429288"/>
          </a:xfrm>
        </p:spPr>
        <p:txBody>
          <a:bodyPr>
            <a:normAutofit fontScale="77500" lnSpcReduction="20000"/>
          </a:bodyPr>
          <a:lstStyle/>
          <a:p>
            <a:r>
              <a:rPr lang="ar-SA" sz="2900" dirty="0" smtClean="0"/>
              <a:t>الأحماض الدهنية الغير المشبعة هي أحماض دهنية تحتوي على رابطة ثنائية أو ثلاثية على الأقل بين ذرتي كربون</a:t>
            </a:r>
          </a:p>
          <a:p>
            <a:r>
              <a:rPr lang="ar-SA" sz="2900" b="1" dirty="0" smtClean="0"/>
              <a:t>1</a:t>
            </a:r>
            <a:r>
              <a:rPr lang="ar-SA" sz="2900" b="1" u="sng" dirty="0" smtClean="0">
                <a:solidFill>
                  <a:srgbClr val="0070C0"/>
                </a:solidFill>
              </a:rPr>
              <a:t>- الأحماض دهنية غير مشبعة وتحتوي على رابطة واحدة مزدوجة</a:t>
            </a:r>
            <a:r>
              <a:rPr lang="ar-SA" sz="2900" b="1" u="sng" dirty="0" smtClean="0">
                <a:solidFill>
                  <a:srgbClr val="00B050"/>
                </a:solidFill>
              </a:rPr>
              <a:t>:</a:t>
            </a:r>
          </a:p>
          <a:p>
            <a:r>
              <a:rPr lang="ar-SA" sz="2900" b="1" dirty="0" smtClean="0"/>
              <a:t>صيغتها العامة هي</a:t>
            </a:r>
            <a:r>
              <a:rPr lang="en-US" sz="2900" b="1" dirty="0" smtClean="0">
                <a:solidFill>
                  <a:srgbClr val="FF0000"/>
                </a:solidFill>
              </a:rPr>
              <a:t>C</a:t>
            </a:r>
            <a:r>
              <a:rPr lang="en-US" sz="2900" b="1" baseline="-25000" dirty="0" smtClean="0">
                <a:solidFill>
                  <a:srgbClr val="FF0000"/>
                </a:solidFill>
              </a:rPr>
              <a:t>n</a:t>
            </a:r>
            <a:r>
              <a:rPr lang="en-US" sz="2900" b="1" dirty="0" smtClean="0">
                <a:solidFill>
                  <a:srgbClr val="FF0000"/>
                </a:solidFill>
              </a:rPr>
              <a:t>H</a:t>
            </a:r>
            <a:r>
              <a:rPr lang="en-US" sz="2900" b="1" baseline="-25000" dirty="0" smtClean="0">
                <a:solidFill>
                  <a:srgbClr val="FF0000"/>
                </a:solidFill>
              </a:rPr>
              <a:t>2n-1</a:t>
            </a:r>
            <a:r>
              <a:rPr lang="en-US" sz="2900" b="1" dirty="0" smtClean="0">
                <a:solidFill>
                  <a:srgbClr val="FF0000"/>
                </a:solidFill>
              </a:rPr>
              <a:t>COOH</a:t>
            </a:r>
            <a:endParaRPr lang="ar-SA" sz="2900" b="1" dirty="0" smtClean="0"/>
          </a:p>
          <a:p>
            <a:r>
              <a:rPr lang="ar-SA" sz="2900" b="1" dirty="0" smtClean="0"/>
              <a:t> </a:t>
            </a:r>
            <a:r>
              <a:rPr lang="ar-SA" sz="2900" b="1" dirty="0" smtClean="0">
                <a:solidFill>
                  <a:srgbClr val="FF0000"/>
                </a:solidFill>
              </a:rPr>
              <a:t> </a:t>
            </a:r>
            <a:r>
              <a:rPr lang="ar-SA" sz="2900" dirty="0" smtClean="0"/>
              <a:t>و هي أحماض دهنية تحتوي على رابطة ثنائية وحيدة توجد غالبا بين الكربون </a:t>
            </a:r>
            <a:r>
              <a:rPr lang="en-US" sz="2900" dirty="0" smtClean="0"/>
              <a:t>C</a:t>
            </a:r>
            <a:r>
              <a:rPr lang="en-US" sz="2900" baseline="-25000" dirty="0" smtClean="0"/>
              <a:t>9</a:t>
            </a:r>
            <a:r>
              <a:rPr lang="en-US" sz="2900" dirty="0" smtClean="0"/>
              <a:t> </a:t>
            </a:r>
            <a:r>
              <a:rPr lang="ar-SA" sz="2900" dirty="0" smtClean="0"/>
              <a:t>و </a:t>
            </a:r>
            <a:r>
              <a:rPr lang="en-US" sz="2900" dirty="0" smtClean="0"/>
              <a:t>C</a:t>
            </a:r>
            <a:r>
              <a:rPr lang="en-US" sz="2900" baseline="-25000" dirty="0" smtClean="0"/>
              <a:t>10</a:t>
            </a:r>
            <a:r>
              <a:rPr lang="en-US" sz="2900" b="1" dirty="0" smtClean="0">
                <a:solidFill>
                  <a:srgbClr val="FF0000"/>
                </a:solidFill>
              </a:rPr>
              <a:t>.</a:t>
            </a:r>
            <a:r>
              <a:rPr lang="ar-SA" sz="2900" dirty="0" smtClean="0"/>
              <a:t> مثال:</a:t>
            </a:r>
          </a:p>
          <a:p>
            <a:r>
              <a:rPr lang="ar-SA" sz="2900" u="sng" dirty="0" smtClean="0">
                <a:solidFill>
                  <a:srgbClr val="00B050"/>
                </a:solidFill>
              </a:rPr>
              <a:t>حمض البالميتولييك (حمض زيت النخيل غير مشبع)و صيغته هي</a:t>
            </a:r>
          </a:p>
          <a:p>
            <a:r>
              <a:rPr lang="ar-SA" sz="2900" u="sng" dirty="0" smtClean="0">
                <a:solidFill>
                  <a:srgbClr val="00B050"/>
                </a:solidFill>
              </a:rPr>
              <a:t> </a:t>
            </a:r>
            <a:r>
              <a:rPr lang="en-US" sz="2900" dirty="0" smtClean="0"/>
              <a:t>CH</a:t>
            </a:r>
            <a:r>
              <a:rPr lang="en-US" sz="2900" baseline="-25000" dirty="0" smtClean="0"/>
              <a:t>3</a:t>
            </a:r>
            <a:r>
              <a:rPr lang="en-US" sz="2900" dirty="0" smtClean="0"/>
              <a:t>-(CH</a:t>
            </a:r>
            <a:r>
              <a:rPr lang="en-US" sz="2900" baseline="-25000" dirty="0" smtClean="0"/>
              <a:t>2</a:t>
            </a:r>
            <a:r>
              <a:rPr lang="en-US" sz="2900" dirty="0" smtClean="0"/>
              <a:t>)</a:t>
            </a:r>
            <a:r>
              <a:rPr lang="en-US" sz="2900" baseline="-25000" dirty="0" smtClean="0"/>
              <a:t>5</a:t>
            </a:r>
            <a:r>
              <a:rPr lang="en-US" sz="2900" dirty="0" smtClean="0"/>
              <a:t>-CH=CH-(CH</a:t>
            </a:r>
            <a:r>
              <a:rPr lang="en-US" sz="2900" baseline="-25000" dirty="0" smtClean="0"/>
              <a:t>2</a:t>
            </a:r>
            <a:r>
              <a:rPr lang="en-US" sz="2900" dirty="0" smtClean="0"/>
              <a:t>)</a:t>
            </a:r>
            <a:r>
              <a:rPr lang="en-US" sz="2900" baseline="-25000" dirty="0" smtClean="0"/>
              <a:t>7</a:t>
            </a:r>
            <a:r>
              <a:rPr lang="en-US" sz="2900" dirty="0" smtClean="0"/>
              <a:t>-COOH </a:t>
            </a:r>
          </a:p>
          <a:p>
            <a:r>
              <a:rPr lang="ar-SA" sz="2900" u="sng" dirty="0" smtClean="0">
                <a:solidFill>
                  <a:srgbClr val="00B050"/>
                </a:solidFill>
              </a:rPr>
              <a:t>ح</a:t>
            </a:r>
            <a:r>
              <a:rPr lang="ar-SA" sz="2800" u="sng" dirty="0" smtClean="0">
                <a:solidFill>
                  <a:srgbClr val="00B050"/>
                </a:solidFill>
              </a:rPr>
              <a:t>مض زيت الزيتون أو حمض الأولييك و صيغته هي</a:t>
            </a:r>
          </a:p>
          <a:p>
            <a:r>
              <a:rPr lang="ar-SA" sz="2900" dirty="0" smtClean="0"/>
              <a:t> </a:t>
            </a:r>
            <a:r>
              <a:rPr lang="en-US" sz="2900" dirty="0" smtClean="0"/>
              <a:t>CH</a:t>
            </a:r>
            <a:r>
              <a:rPr lang="en-US" sz="2900" baseline="-25000" dirty="0" smtClean="0"/>
              <a:t>3</a:t>
            </a:r>
            <a:r>
              <a:rPr lang="en-US" sz="2900" dirty="0" smtClean="0"/>
              <a:t>-(CH</a:t>
            </a:r>
            <a:r>
              <a:rPr lang="en-US" sz="2900" baseline="-25000" dirty="0" smtClean="0"/>
              <a:t>2</a:t>
            </a:r>
            <a:r>
              <a:rPr lang="en-US" sz="2900" dirty="0" smtClean="0"/>
              <a:t>)</a:t>
            </a:r>
            <a:r>
              <a:rPr lang="en-US" sz="2900" baseline="-25000" dirty="0" smtClean="0"/>
              <a:t>7</a:t>
            </a:r>
            <a:r>
              <a:rPr lang="en-US" sz="2900" dirty="0" smtClean="0"/>
              <a:t>-CH=CH-(CH</a:t>
            </a:r>
            <a:r>
              <a:rPr lang="en-US" sz="2900" baseline="-25000" dirty="0" smtClean="0"/>
              <a:t>2</a:t>
            </a:r>
            <a:r>
              <a:rPr lang="en-US" sz="2900" dirty="0" smtClean="0"/>
              <a:t>)</a:t>
            </a:r>
            <a:r>
              <a:rPr lang="en-US" sz="2900" baseline="-25000" dirty="0" smtClean="0"/>
              <a:t>7</a:t>
            </a:r>
            <a:r>
              <a:rPr lang="en-US" sz="2900" dirty="0" smtClean="0"/>
              <a:t>-COOH </a:t>
            </a:r>
            <a:endParaRPr lang="ar-SA" sz="2900" dirty="0" smtClean="0"/>
          </a:p>
          <a:p>
            <a:r>
              <a:rPr lang="ar-SA" sz="2900" b="1" u="sng" dirty="0" smtClean="0">
                <a:solidFill>
                  <a:srgbClr val="0070C0"/>
                </a:solidFill>
              </a:rPr>
              <a:t>2- الأحماض دهنية غير مشبعة وتحتوي على رابطتين مزدوجة</a:t>
            </a:r>
            <a:r>
              <a:rPr lang="ar-SA" sz="2900" b="1" u="sng" dirty="0" smtClean="0">
                <a:solidFill>
                  <a:srgbClr val="00B050"/>
                </a:solidFill>
              </a:rPr>
              <a:t>:</a:t>
            </a:r>
          </a:p>
          <a:p>
            <a:r>
              <a:rPr lang="ar-SA" sz="2900" b="1" dirty="0" smtClean="0"/>
              <a:t>وصيغتها العامة هي </a:t>
            </a:r>
            <a:r>
              <a:rPr lang="en-US" sz="2900" b="1" dirty="0" smtClean="0">
                <a:solidFill>
                  <a:srgbClr val="FF0000"/>
                </a:solidFill>
              </a:rPr>
              <a:t>C</a:t>
            </a:r>
            <a:r>
              <a:rPr lang="en-US" sz="2900" b="1" baseline="-25000" dirty="0" smtClean="0">
                <a:solidFill>
                  <a:srgbClr val="FF0000"/>
                </a:solidFill>
              </a:rPr>
              <a:t>n</a:t>
            </a:r>
            <a:r>
              <a:rPr lang="en-US" sz="2900" b="1" dirty="0" smtClean="0">
                <a:solidFill>
                  <a:srgbClr val="FF0000"/>
                </a:solidFill>
              </a:rPr>
              <a:t>H</a:t>
            </a:r>
            <a:r>
              <a:rPr lang="en-US" sz="2900" b="1" baseline="-25000" dirty="0" smtClean="0">
                <a:solidFill>
                  <a:srgbClr val="FF0000"/>
                </a:solidFill>
              </a:rPr>
              <a:t>2n-3</a:t>
            </a:r>
            <a:r>
              <a:rPr lang="en-US" sz="2900" b="1" dirty="0" smtClean="0">
                <a:solidFill>
                  <a:srgbClr val="FF0000"/>
                </a:solidFill>
              </a:rPr>
              <a:t>COOH </a:t>
            </a:r>
            <a:endParaRPr lang="en-US" sz="2900" b="1" dirty="0" smtClean="0"/>
          </a:p>
          <a:p>
            <a:r>
              <a:rPr lang="ar-SA" sz="2900" dirty="0" smtClean="0"/>
              <a:t>و هي أحماض دهنية تحتوي على رابطتين ثنائيتين ,تكون الأولى غالبا بين الكربون</a:t>
            </a:r>
          </a:p>
          <a:p>
            <a:pPr>
              <a:buNone/>
            </a:pPr>
            <a:r>
              <a:rPr lang="ar-SA" sz="2900" dirty="0" smtClean="0"/>
              <a:t> </a:t>
            </a:r>
            <a:r>
              <a:rPr lang="en-US" sz="2900" dirty="0" smtClean="0"/>
              <a:t>C</a:t>
            </a:r>
            <a:r>
              <a:rPr lang="en-US" sz="2900" baseline="-25000" dirty="0" smtClean="0"/>
              <a:t>9</a:t>
            </a:r>
            <a:r>
              <a:rPr lang="en-US" sz="2900" dirty="0" smtClean="0"/>
              <a:t> </a:t>
            </a:r>
            <a:r>
              <a:rPr lang="ar-SA" sz="2900" dirty="0" smtClean="0"/>
              <a:t>و </a:t>
            </a:r>
            <a:r>
              <a:rPr lang="en-US" sz="2900" dirty="0" smtClean="0"/>
              <a:t>C</a:t>
            </a:r>
            <a:r>
              <a:rPr lang="en-US" sz="2900" baseline="-25000" dirty="0" smtClean="0"/>
              <a:t>10</a:t>
            </a:r>
            <a:r>
              <a:rPr lang="en-US" sz="2900" dirty="0" smtClean="0"/>
              <a:t> </a:t>
            </a:r>
            <a:r>
              <a:rPr lang="ar-SA" sz="2900" dirty="0" smtClean="0"/>
              <a:t> و بين الكربون </a:t>
            </a:r>
            <a:r>
              <a:rPr lang="en-US" sz="2900" dirty="0" smtClean="0"/>
              <a:t>C</a:t>
            </a:r>
            <a:r>
              <a:rPr lang="ar-SA" sz="2900" baseline="-25000" dirty="0" smtClean="0"/>
              <a:t>12</a:t>
            </a:r>
            <a:r>
              <a:rPr lang="en-US" sz="2900" dirty="0" smtClean="0"/>
              <a:t> </a:t>
            </a:r>
            <a:r>
              <a:rPr lang="ar-SA" sz="2900" dirty="0" smtClean="0"/>
              <a:t>و </a:t>
            </a:r>
            <a:r>
              <a:rPr lang="en-US" sz="2900" dirty="0" smtClean="0"/>
              <a:t>C</a:t>
            </a:r>
            <a:r>
              <a:rPr lang="ar-SA" sz="2900" baseline="-25000" dirty="0" smtClean="0"/>
              <a:t>13</a:t>
            </a:r>
            <a:r>
              <a:rPr lang="ar-SA" sz="2900" dirty="0" smtClean="0"/>
              <a:t> .مثل </a:t>
            </a:r>
          </a:p>
          <a:p>
            <a:r>
              <a:rPr lang="ar-SA" sz="2800" u="sng" dirty="0" smtClean="0">
                <a:solidFill>
                  <a:srgbClr val="00B050"/>
                </a:solidFill>
              </a:rPr>
              <a:t>حمض زيت دوار الشمس أو حمض اللينولييك</a:t>
            </a:r>
            <a:endParaRPr lang="en-US" sz="2800" u="sng" dirty="0" smtClean="0">
              <a:solidFill>
                <a:srgbClr val="00B050"/>
              </a:solidFill>
            </a:endParaRPr>
          </a:p>
          <a:p>
            <a:r>
              <a:rPr lang="en-US" sz="2900" dirty="0" smtClean="0"/>
              <a:t>CH</a:t>
            </a:r>
            <a:r>
              <a:rPr lang="en-US" sz="2900" baseline="-25000" dirty="0" smtClean="0"/>
              <a:t>3</a:t>
            </a:r>
            <a:r>
              <a:rPr lang="en-US" sz="2900" dirty="0" smtClean="0"/>
              <a:t>-(CH</a:t>
            </a:r>
            <a:r>
              <a:rPr lang="en-US" sz="2900" baseline="-25000" dirty="0" smtClean="0"/>
              <a:t>2</a:t>
            </a:r>
            <a:r>
              <a:rPr lang="en-US" sz="2900" dirty="0" smtClean="0"/>
              <a:t>)</a:t>
            </a:r>
            <a:r>
              <a:rPr lang="en-US" sz="2900" baseline="-25000" dirty="0" smtClean="0"/>
              <a:t>4</a:t>
            </a:r>
            <a:r>
              <a:rPr lang="en-US" sz="2900" dirty="0" smtClean="0"/>
              <a:t>-CH=CH-CH</a:t>
            </a:r>
            <a:r>
              <a:rPr lang="en-US" sz="2900" baseline="-25000" dirty="0" smtClean="0"/>
              <a:t>2</a:t>
            </a:r>
            <a:r>
              <a:rPr lang="en-US" sz="2900" dirty="0" smtClean="0"/>
              <a:t>-CH=CH-(CH</a:t>
            </a:r>
            <a:r>
              <a:rPr lang="en-US" sz="2900" baseline="-25000" dirty="0" smtClean="0"/>
              <a:t>2</a:t>
            </a:r>
            <a:r>
              <a:rPr lang="en-US" sz="2900" dirty="0" smtClean="0"/>
              <a:t>)</a:t>
            </a:r>
            <a:r>
              <a:rPr lang="en-US" sz="2900" baseline="-25000" dirty="0" smtClean="0"/>
              <a:t>7</a:t>
            </a:r>
            <a:r>
              <a:rPr lang="en-US" sz="2900" dirty="0" smtClean="0"/>
              <a:t>-COOH) </a:t>
            </a:r>
            <a:endParaRPr lang="ar-SA" sz="2900" dirty="0" smtClean="0"/>
          </a:p>
          <a:p>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الأحماض الدهنية غيرمشبعة</a:t>
            </a:r>
            <a:endParaRPr lang="en-US" dirty="0"/>
          </a:p>
        </p:txBody>
      </p:sp>
      <p:sp>
        <p:nvSpPr>
          <p:cNvPr id="4" name="Rectangle 3"/>
          <p:cNvSpPr/>
          <p:nvPr/>
        </p:nvSpPr>
        <p:spPr>
          <a:xfrm>
            <a:off x="714348" y="1857364"/>
            <a:ext cx="8143932" cy="4154984"/>
          </a:xfrm>
          <a:prstGeom prst="rect">
            <a:avLst/>
          </a:prstGeom>
        </p:spPr>
        <p:txBody>
          <a:bodyPr wrap="square">
            <a:spAutoFit/>
          </a:bodyPr>
          <a:lstStyle/>
          <a:p>
            <a:r>
              <a:rPr lang="en-US" b="1" u="sng" dirty="0" smtClean="0">
                <a:solidFill>
                  <a:srgbClr val="0070C0"/>
                </a:solidFill>
              </a:rPr>
              <a:t>-3</a:t>
            </a:r>
            <a:r>
              <a:rPr lang="en-US" sz="2400" b="1" u="sng" dirty="0" smtClean="0">
                <a:solidFill>
                  <a:srgbClr val="0070C0"/>
                </a:solidFill>
              </a:rPr>
              <a:t> </a:t>
            </a:r>
            <a:r>
              <a:rPr lang="ar-SA" sz="2400" b="1" u="sng" dirty="0" smtClean="0">
                <a:solidFill>
                  <a:srgbClr val="0070C0"/>
                </a:solidFill>
              </a:rPr>
              <a:t>الأحماض دهنية غير مشبعة وتحتوي على ثلاثة روابط مزدوجة</a:t>
            </a:r>
            <a:r>
              <a:rPr lang="ar-SA" sz="2400" b="1" u="sng" dirty="0" smtClean="0">
                <a:solidFill>
                  <a:srgbClr val="00B050"/>
                </a:solidFill>
              </a:rPr>
              <a:t>:</a:t>
            </a:r>
            <a:endParaRPr lang="en-US" sz="2400" b="1" u="sng" dirty="0" smtClean="0">
              <a:solidFill>
                <a:srgbClr val="00B050"/>
              </a:solidFill>
            </a:endParaRPr>
          </a:p>
          <a:p>
            <a:r>
              <a:rPr lang="ar-SA" sz="2400" b="1" dirty="0" smtClean="0"/>
              <a:t>وصيغتها العامة هي </a:t>
            </a:r>
            <a:r>
              <a:rPr lang="en-US" sz="2400" b="1" dirty="0" smtClean="0">
                <a:solidFill>
                  <a:srgbClr val="FF0000"/>
                </a:solidFill>
              </a:rPr>
              <a:t>C</a:t>
            </a:r>
            <a:r>
              <a:rPr lang="en-US" sz="2400" b="1" baseline="-25000" dirty="0" smtClean="0">
                <a:solidFill>
                  <a:srgbClr val="FF0000"/>
                </a:solidFill>
              </a:rPr>
              <a:t>n</a:t>
            </a:r>
            <a:r>
              <a:rPr lang="en-US" sz="2400" b="1" dirty="0" smtClean="0">
                <a:solidFill>
                  <a:srgbClr val="FF0000"/>
                </a:solidFill>
              </a:rPr>
              <a:t>H</a:t>
            </a:r>
            <a:r>
              <a:rPr lang="en-US" sz="2400" b="1" baseline="-25000" dirty="0" smtClean="0">
                <a:solidFill>
                  <a:srgbClr val="FF0000"/>
                </a:solidFill>
              </a:rPr>
              <a:t>2n--5</a:t>
            </a:r>
            <a:r>
              <a:rPr lang="en-US" sz="2400" b="1" dirty="0" smtClean="0">
                <a:solidFill>
                  <a:srgbClr val="FF0000"/>
                </a:solidFill>
              </a:rPr>
              <a:t>COOH</a:t>
            </a:r>
            <a:endParaRPr lang="en-US" sz="2400" dirty="0" smtClean="0"/>
          </a:p>
          <a:p>
            <a:r>
              <a:rPr lang="ar-SA" sz="2200" u="sng" dirty="0" smtClean="0">
                <a:solidFill>
                  <a:srgbClr val="00B050"/>
                </a:solidFill>
              </a:rPr>
              <a:t>حمض زيت الكتان أو حمض اللينولينيك </a:t>
            </a:r>
            <a:r>
              <a:rPr lang="ar-SA" sz="2400" dirty="0" smtClean="0"/>
              <a:t>موجود في زيت بذرة الكتان</a:t>
            </a:r>
            <a:endParaRPr lang="en-US" sz="2400" dirty="0" smtClean="0"/>
          </a:p>
          <a:p>
            <a:r>
              <a:rPr lang="en-US" sz="2400" dirty="0" smtClean="0"/>
              <a:t>CH</a:t>
            </a:r>
            <a:r>
              <a:rPr lang="en-US" sz="2400" baseline="-25000" dirty="0" smtClean="0"/>
              <a:t>3</a:t>
            </a:r>
            <a:r>
              <a:rPr lang="en-US" sz="2400" dirty="0" smtClean="0"/>
              <a:t>-CH</a:t>
            </a:r>
            <a:r>
              <a:rPr lang="en-US" sz="2400" baseline="-25000" dirty="0" smtClean="0"/>
              <a:t>2</a:t>
            </a:r>
            <a:r>
              <a:rPr lang="en-US" sz="2400" dirty="0" smtClean="0"/>
              <a:t>-CH=CH-CH</a:t>
            </a:r>
            <a:r>
              <a:rPr lang="en-US" sz="2400" baseline="-25000" dirty="0" smtClean="0"/>
              <a:t>2</a:t>
            </a:r>
            <a:r>
              <a:rPr lang="en-US" sz="2400" dirty="0" smtClean="0"/>
              <a:t>-CH=CH-CH</a:t>
            </a:r>
            <a:r>
              <a:rPr lang="en-US" sz="2400" baseline="-25000" dirty="0" smtClean="0"/>
              <a:t>2</a:t>
            </a:r>
            <a:r>
              <a:rPr lang="en-US" sz="2400" dirty="0" smtClean="0"/>
              <a:t>-CH=CH-(CH</a:t>
            </a:r>
            <a:r>
              <a:rPr lang="en-US" sz="2400" baseline="-25000" dirty="0" smtClean="0"/>
              <a:t>2</a:t>
            </a:r>
            <a:r>
              <a:rPr lang="en-US" sz="2400" dirty="0" smtClean="0"/>
              <a:t>)</a:t>
            </a:r>
            <a:r>
              <a:rPr lang="en-US" sz="2400" baseline="-25000" dirty="0" smtClean="0"/>
              <a:t>7</a:t>
            </a:r>
            <a:r>
              <a:rPr lang="en-US" sz="2400" dirty="0" smtClean="0"/>
              <a:t>-COOH) </a:t>
            </a:r>
          </a:p>
          <a:p>
            <a:endParaRPr lang="en-US" sz="2400" dirty="0" smtClean="0"/>
          </a:p>
          <a:p>
            <a:r>
              <a:rPr lang="en-US" sz="2400" b="1" u="sng" dirty="0" smtClean="0">
                <a:solidFill>
                  <a:srgbClr val="0070C0"/>
                </a:solidFill>
              </a:rPr>
              <a:t> -4 </a:t>
            </a:r>
            <a:r>
              <a:rPr lang="ar-SA" sz="2400" b="1" u="sng" dirty="0" smtClean="0">
                <a:solidFill>
                  <a:srgbClr val="0070C0"/>
                </a:solidFill>
              </a:rPr>
              <a:t>الأحماض دهنية غير مشبعة وتحتوي على</a:t>
            </a:r>
            <a:r>
              <a:rPr lang="en-US" sz="2400" b="1" u="sng" dirty="0" smtClean="0">
                <a:solidFill>
                  <a:srgbClr val="0070C0"/>
                </a:solidFill>
              </a:rPr>
              <a:t> </a:t>
            </a:r>
            <a:r>
              <a:rPr lang="ar-SA" sz="2400" b="1" u="sng" dirty="0" smtClean="0">
                <a:solidFill>
                  <a:srgbClr val="0070C0"/>
                </a:solidFill>
              </a:rPr>
              <a:t>أربعة روابط  مزدوجة</a:t>
            </a:r>
            <a:r>
              <a:rPr lang="ar-SA" sz="2400" b="1" u="sng" dirty="0" smtClean="0">
                <a:solidFill>
                  <a:srgbClr val="00B050"/>
                </a:solidFill>
              </a:rPr>
              <a:t>:</a:t>
            </a:r>
            <a:endParaRPr lang="en-US" sz="2400" b="1" u="sng" dirty="0" smtClean="0">
              <a:solidFill>
                <a:srgbClr val="00B050"/>
              </a:solidFill>
            </a:endParaRPr>
          </a:p>
          <a:p>
            <a:r>
              <a:rPr lang="ar-SA" sz="2400" b="1" dirty="0" smtClean="0"/>
              <a:t>وصيغتها العامة هي </a:t>
            </a:r>
            <a:r>
              <a:rPr lang="en-US" sz="2400" b="1" dirty="0" smtClean="0">
                <a:solidFill>
                  <a:srgbClr val="FF0000"/>
                </a:solidFill>
              </a:rPr>
              <a:t>C</a:t>
            </a:r>
            <a:r>
              <a:rPr lang="en-US" sz="2400" b="1" baseline="-25000" dirty="0" smtClean="0">
                <a:solidFill>
                  <a:srgbClr val="FF0000"/>
                </a:solidFill>
              </a:rPr>
              <a:t>n</a:t>
            </a:r>
            <a:r>
              <a:rPr lang="en-US" sz="2400" b="1" dirty="0" smtClean="0">
                <a:solidFill>
                  <a:srgbClr val="FF0000"/>
                </a:solidFill>
              </a:rPr>
              <a:t>H</a:t>
            </a:r>
            <a:r>
              <a:rPr lang="en-US" sz="2400" b="1" baseline="-25000" dirty="0" smtClean="0">
                <a:solidFill>
                  <a:srgbClr val="FF0000"/>
                </a:solidFill>
              </a:rPr>
              <a:t>2n--7</a:t>
            </a:r>
            <a:r>
              <a:rPr lang="en-US" sz="2400" b="1" dirty="0" smtClean="0">
                <a:solidFill>
                  <a:srgbClr val="FF0000"/>
                </a:solidFill>
              </a:rPr>
              <a:t>COOH</a:t>
            </a:r>
            <a:endParaRPr lang="en-US" sz="2400" dirty="0" smtClean="0"/>
          </a:p>
          <a:p>
            <a:r>
              <a:rPr lang="ar-SA" sz="2200" u="sng" dirty="0" smtClean="0">
                <a:solidFill>
                  <a:srgbClr val="00B050"/>
                </a:solidFill>
              </a:rPr>
              <a:t>حمض الأراكيدونيك</a:t>
            </a:r>
            <a:r>
              <a:rPr lang="en-US" sz="2200" u="sng" dirty="0" smtClean="0">
                <a:solidFill>
                  <a:srgbClr val="00B050"/>
                </a:solidFill>
              </a:rPr>
              <a:t> </a:t>
            </a:r>
            <a:r>
              <a:rPr lang="ar-SA" sz="2400" dirty="0" smtClean="0"/>
              <a:t>موجود في زيت الفول السوداني</a:t>
            </a:r>
            <a:endParaRPr lang="en-US" sz="2400" dirty="0" smtClean="0"/>
          </a:p>
          <a:p>
            <a:r>
              <a:rPr lang="en-US" sz="2400" b="1" dirty="0" smtClean="0"/>
              <a:t>(CH</a:t>
            </a:r>
            <a:r>
              <a:rPr lang="en-US" sz="2400" b="1" baseline="-25000" dirty="0" smtClean="0"/>
              <a:t>3</a:t>
            </a:r>
            <a:r>
              <a:rPr lang="en-US" sz="2400" b="1" dirty="0" smtClean="0"/>
              <a:t>–(CH</a:t>
            </a:r>
            <a:r>
              <a:rPr lang="en-US" sz="2400" b="1" baseline="-25000" dirty="0" smtClean="0"/>
              <a:t>2</a:t>
            </a:r>
            <a:r>
              <a:rPr lang="en-US" sz="2400" b="1" dirty="0" smtClean="0"/>
              <a:t>)</a:t>
            </a:r>
            <a:r>
              <a:rPr lang="en-US" sz="2400" b="1" baseline="-25000" dirty="0" smtClean="0"/>
              <a:t>4</a:t>
            </a:r>
            <a:r>
              <a:rPr lang="en-US" sz="2400" b="1" dirty="0" smtClean="0"/>
              <a:t>–CH=CH–CH</a:t>
            </a:r>
            <a:r>
              <a:rPr lang="en-US" sz="2400" b="1" baseline="-25000" dirty="0" smtClean="0"/>
              <a:t>2</a:t>
            </a:r>
            <a:r>
              <a:rPr lang="en-US" sz="2400" b="1" dirty="0" smtClean="0"/>
              <a:t>–CH=CH–CH</a:t>
            </a:r>
            <a:r>
              <a:rPr lang="en-US" sz="2400" b="1" baseline="-25000" dirty="0" smtClean="0"/>
              <a:t>2</a:t>
            </a:r>
            <a:r>
              <a:rPr lang="en-US" sz="2400" b="1" dirty="0" smtClean="0"/>
              <a:t>–CH=CH–CH</a:t>
            </a:r>
            <a:r>
              <a:rPr lang="en-US" sz="2400" b="1" baseline="-25000" dirty="0" smtClean="0"/>
              <a:t>2</a:t>
            </a:r>
            <a:r>
              <a:rPr lang="en-US" sz="2400" b="1" dirty="0" smtClean="0"/>
              <a:t>–CH=CH–(CH2)</a:t>
            </a:r>
            <a:r>
              <a:rPr lang="en-US" sz="2400" b="1" baseline="-25000" dirty="0" smtClean="0"/>
              <a:t>3</a:t>
            </a:r>
            <a:r>
              <a:rPr lang="en-US" sz="2400" b="1" dirty="0" smtClean="0"/>
              <a:t>–COOH</a:t>
            </a:r>
            <a:r>
              <a:rPr lang="en-US" sz="1600" b="1" dirty="0" smtClean="0"/>
              <a:t>).</a:t>
            </a:r>
            <a:endParaRPr lang="en-US" sz="1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البروستاجلاندينات</a:t>
            </a:r>
            <a:endParaRPr lang="en-US" dirty="0"/>
          </a:p>
        </p:txBody>
      </p:sp>
      <p:sp>
        <p:nvSpPr>
          <p:cNvPr id="3" name="Content Placeholder 2"/>
          <p:cNvSpPr>
            <a:spLocks noGrp="1"/>
          </p:cNvSpPr>
          <p:nvPr>
            <p:ph idx="1"/>
          </p:nvPr>
        </p:nvSpPr>
        <p:spPr>
          <a:xfrm>
            <a:off x="857224" y="1447800"/>
            <a:ext cx="8076464" cy="4800600"/>
          </a:xfrm>
        </p:spPr>
        <p:txBody>
          <a:bodyPr>
            <a:normAutofit fontScale="92500" lnSpcReduction="20000"/>
          </a:bodyPr>
          <a:lstStyle/>
          <a:p>
            <a:r>
              <a:rPr lang="ar-SA" dirty="0" smtClean="0"/>
              <a:t>البروستاجلاندينات: من الأحماض الدهنية غير المشبعة.</a:t>
            </a:r>
          </a:p>
          <a:p>
            <a:r>
              <a:rPr lang="ar-SA" dirty="0" smtClean="0"/>
              <a:t>البروستاجلاندين هو أحد مشتقات الحامض الدهني الذي يتكون من عشرين ذرة كربون المسمى بحمض أراكيدونيك </a:t>
            </a:r>
          </a:p>
          <a:p>
            <a:r>
              <a:rPr lang="ar-SA" dirty="0" smtClean="0"/>
              <a:t>وهي توجد في السائل المنوي وبعض الأنسجة –الدماغ- الكبد- العضلات</a:t>
            </a:r>
          </a:p>
          <a:p>
            <a:r>
              <a:rPr lang="ar-SA" u="dbl" dirty="0" smtClean="0">
                <a:solidFill>
                  <a:srgbClr val="FF0000"/>
                </a:solidFill>
              </a:rPr>
              <a:t>أهمية البروستاجلاندين:</a:t>
            </a:r>
          </a:p>
          <a:p>
            <a:r>
              <a:rPr lang="ar-SA" dirty="0" smtClean="0">
                <a:solidFill>
                  <a:srgbClr val="0070C0"/>
                </a:solidFill>
              </a:rPr>
              <a:t>1- يستخدم أثناء الولادة لتسهيل انقباض عضلات الرحم</a:t>
            </a:r>
          </a:p>
          <a:p>
            <a:r>
              <a:rPr lang="ar-SA" dirty="0" smtClean="0">
                <a:solidFill>
                  <a:srgbClr val="0070C0"/>
                </a:solidFill>
              </a:rPr>
              <a:t>2- لعلاج الربو لانه يرخي عضلات القصبات</a:t>
            </a:r>
          </a:p>
          <a:p>
            <a:r>
              <a:rPr lang="ar-SA" dirty="0" smtClean="0">
                <a:solidFill>
                  <a:srgbClr val="0070C0"/>
                </a:solidFill>
              </a:rPr>
              <a:t>3- لارتفاع ضغط الدم لانه يوسع الاوعية الدموية </a:t>
            </a:r>
          </a:p>
          <a:p>
            <a:r>
              <a:rPr lang="ar-SA" dirty="0" smtClean="0">
                <a:solidFill>
                  <a:srgbClr val="0070C0"/>
                </a:solidFill>
              </a:rPr>
              <a:t>4- ينشط عملية صنع الهرمونات الستيروئيدية.</a:t>
            </a:r>
          </a:p>
          <a:p>
            <a:r>
              <a:rPr lang="ar-SA" dirty="0" smtClean="0">
                <a:solidFill>
                  <a:srgbClr val="0070C0"/>
                </a:solidFill>
              </a:rPr>
              <a:t>5- له القدرة على منع تخثر الدم الذي يسبب النوبات القلبية</a:t>
            </a:r>
            <a:endParaRPr lang="en-US" dirty="0" smtClean="0">
              <a:solidFill>
                <a:srgbClr val="0070C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تسمية الأحماض الدهنية</a:t>
            </a:r>
            <a:endParaRPr lang="en-US" dirty="0"/>
          </a:p>
        </p:txBody>
      </p:sp>
      <p:sp>
        <p:nvSpPr>
          <p:cNvPr id="3" name="Content Placeholder 2"/>
          <p:cNvSpPr>
            <a:spLocks noGrp="1"/>
          </p:cNvSpPr>
          <p:nvPr>
            <p:ph idx="1"/>
          </p:nvPr>
        </p:nvSpPr>
        <p:spPr>
          <a:xfrm>
            <a:off x="1435608" y="1447800"/>
            <a:ext cx="7498080" cy="5124472"/>
          </a:xfrm>
        </p:spPr>
        <p:txBody>
          <a:bodyPr>
            <a:normAutofit fontScale="55000" lnSpcReduction="20000"/>
          </a:bodyPr>
          <a:lstStyle/>
          <a:p>
            <a:r>
              <a:rPr lang="ar-SA" dirty="0" smtClean="0"/>
              <a:t>.</a:t>
            </a:r>
            <a:r>
              <a:rPr lang="ar-SA" sz="3600" dirty="0" smtClean="0"/>
              <a:t>يتبع في تسمية الأحماض الدهنية نظام</a:t>
            </a:r>
            <a:r>
              <a:rPr lang="en-US" sz="3600" u="sng" dirty="0" smtClean="0">
                <a:solidFill>
                  <a:srgbClr val="FF0000"/>
                </a:solidFill>
              </a:rPr>
              <a:t>IUPAC</a:t>
            </a:r>
            <a:r>
              <a:rPr lang="en-US" sz="3600" dirty="0" smtClean="0">
                <a:solidFill>
                  <a:srgbClr val="FF0000"/>
                </a:solidFill>
              </a:rPr>
              <a:t>  </a:t>
            </a:r>
            <a:endParaRPr lang="ar-SA" sz="3600" dirty="0" smtClean="0">
              <a:solidFill>
                <a:srgbClr val="FF0000"/>
              </a:solidFill>
            </a:endParaRPr>
          </a:p>
          <a:p>
            <a:r>
              <a:rPr lang="ar-SA" sz="3600" dirty="0" smtClean="0"/>
              <a:t>يشتق الاسم المتداول عادة من اسم المكان الذي يتوفر على نسبة عالية من هذا الحمض و هي تسمية لا تخضع </a:t>
            </a:r>
            <a:r>
              <a:rPr lang="ar-SA" sz="3600" dirty="0" err="1" smtClean="0"/>
              <a:t>الى</a:t>
            </a:r>
            <a:r>
              <a:rPr lang="ar-SA" sz="3600" dirty="0" smtClean="0"/>
              <a:t> أي شروط أو قوانين. </a:t>
            </a:r>
          </a:p>
          <a:p>
            <a:r>
              <a:rPr lang="ar-SA" sz="3600" dirty="0" smtClean="0"/>
              <a:t>أما بالنسبة للتسمية النظامية للحمض الدهني فهي تعتمد على عدد ذرات الكربون في الهيدروكربون المقابل للحامض (نفس عدد ذرات الكربون) وذلك باستبدال حرف </a:t>
            </a:r>
            <a:r>
              <a:rPr lang="en-US" sz="3600" dirty="0" smtClean="0">
                <a:solidFill>
                  <a:srgbClr val="FF0000"/>
                </a:solidFill>
              </a:rPr>
              <a:t>e</a:t>
            </a:r>
            <a:r>
              <a:rPr lang="en-US" sz="3600" dirty="0" smtClean="0"/>
              <a:t> </a:t>
            </a:r>
            <a:r>
              <a:rPr lang="ar-SA" sz="3600" dirty="0" smtClean="0"/>
              <a:t>الأخير في اسم الهيدروكربون بالحرف   </a:t>
            </a:r>
            <a:r>
              <a:rPr lang="en-US" sz="3600" dirty="0" smtClean="0">
                <a:solidFill>
                  <a:srgbClr val="FF0000"/>
                </a:solidFill>
              </a:rPr>
              <a:t>OIC-</a:t>
            </a:r>
            <a:r>
              <a:rPr lang="en-US" sz="3600" dirty="0" smtClean="0"/>
              <a:t> </a:t>
            </a:r>
            <a:r>
              <a:rPr lang="ar-SA" sz="3600" dirty="0" smtClean="0"/>
              <a:t> وهكذا فإن الأحماض الدهنية المشبعة تنتهي بـ</a:t>
            </a:r>
            <a:r>
              <a:rPr lang="en-US" sz="3600" dirty="0" err="1" smtClean="0">
                <a:solidFill>
                  <a:srgbClr val="FF0000"/>
                </a:solidFill>
              </a:rPr>
              <a:t>anoic</a:t>
            </a:r>
            <a:r>
              <a:rPr lang="en-US" sz="3600" dirty="0" smtClean="0">
                <a:solidFill>
                  <a:srgbClr val="FF0000"/>
                </a:solidFill>
              </a:rPr>
              <a:t>)</a:t>
            </a:r>
            <a:r>
              <a:rPr lang="ar-SA" sz="3600" dirty="0" smtClean="0"/>
              <a:t>)</a:t>
            </a:r>
            <a:endParaRPr lang="en-US" sz="3600" dirty="0" smtClean="0"/>
          </a:p>
          <a:p>
            <a:r>
              <a:rPr lang="ar-SA" sz="3600" dirty="0" smtClean="0"/>
              <a:t>فمثلا حمض أوكتانويك </a:t>
            </a:r>
            <a:r>
              <a:rPr lang="en-US" sz="3600" dirty="0" err="1" smtClean="0"/>
              <a:t>octanoic</a:t>
            </a:r>
            <a:r>
              <a:rPr lang="en-US" sz="3600" dirty="0" smtClean="0"/>
              <a:t>) </a:t>
            </a:r>
            <a:r>
              <a:rPr lang="ar-SA" sz="3600" dirty="0" smtClean="0"/>
              <a:t> ) يحتوي على 8 ذرات كربون والهيدروكربون المقابل هو الأوكتان  </a:t>
            </a:r>
            <a:r>
              <a:rPr lang="en-US" sz="3600" dirty="0" smtClean="0"/>
              <a:t>octane) </a:t>
            </a:r>
            <a:r>
              <a:rPr lang="ar-SA" sz="3600" dirty="0" smtClean="0"/>
              <a:t>إذن الحمض المقابل أوكتانويك </a:t>
            </a:r>
            <a:r>
              <a:rPr lang="en-US" sz="3600" dirty="0" smtClean="0"/>
              <a:t>(</a:t>
            </a:r>
            <a:r>
              <a:rPr lang="en-US" sz="3600" dirty="0" err="1" smtClean="0"/>
              <a:t>octanoic</a:t>
            </a:r>
            <a:r>
              <a:rPr lang="en-US" sz="3600" dirty="0" smtClean="0"/>
              <a:t>)</a:t>
            </a:r>
            <a:r>
              <a:rPr lang="ar-SA" sz="3600" dirty="0" smtClean="0"/>
              <a:t>.</a:t>
            </a:r>
          </a:p>
          <a:p>
            <a:r>
              <a:rPr lang="ar-SA" sz="3600" u="sng" dirty="0" smtClean="0">
                <a:solidFill>
                  <a:srgbClr val="FF0000"/>
                </a:solidFill>
              </a:rPr>
              <a:t>أما الأحماض الدهنية غير المشبعة </a:t>
            </a:r>
            <a:r>
              <a:rPr lang="ar-SA" sz="3600" dirty="0" smtClean="0"/>
              <a:t>ذات الروابط الزوجية فإنها تنتهي بـ (إنويك)  </a:t>
            </a:r>
            <a:r>
              <a:rPr lang="en-US" sz="3600" dirty="0" err="1" smtClean="0"/>
              <a:t>enoic</a:t>
            </a:r>
            <a:r>
              <a:rPr lang="en-US" sz="3600" dirty="0" smtClean="0"/>
              <a:t>) </a:t>
            </a:r>
            <a:r>
              <a:rPr lang="ar-SA" sz="3600" dirty="0" smtClean="0"/>
              <a:t> ) مثل (حمض الأوكتاديكينويك) (</a:t>
            </a:r>
            <a:r>
              <a:rPr lang="en-US" sz="3600" dirty="0" err="1" smtClean="0"/>
              <a:t>octadecenoic</a:t>
            </a:r>
            <a:r>
              <a:rPr lang="en-US" sz="3600" dirty="0" smtClean="0"/>
              <a:t> acid) </a:t>
            </a:r>
            <a:r>
              <a:rPr lang="ar-SA" sz="3600" dirty="0" smtClean="0"/>
              <a:t> ) والذي يحتوي على (18) ذرة كربون ورابطة زوجية واحدة ومعظم الأحماض الدهنية المشهورة تعرف باسمها المتداول وهو الأوسع انتشارا فمثلا: الحمض الدهني الغير مشبع </a:t>
            </a:r>
            <a:r>
              <a:rPr lang="en-US" sz="3600" dirty="0" err="1" smtClean="0"/>
              <a:t>octadecenoic</a:t>
            </a:r>
            <a:r>
              <a:rPr lang="en-US" sz="3600" dirty="0" smtClean="0"/>
              <a:t>) </a:t>
            </a:r>
            <a:r>
              <a:rPr lang="ar-SA" sz="3600" dirty="0" smtClean="0"/>
              <a:t> ) يعرف باسم حمض الأولييك  </a:t>
            </a:r>
            <a:r>
              <a:rPr lang="en-US" sz="3600" dirty="0" smtClean="0"/>
              <a:t>oleic acid) .</a:t>
            </a:r>
            <a:endParaRPr lang="ar-SA" sz="3600" dirty="0" smtClean="0"/>
          </a:p>
          <a:p>
            <a:pPr algn="ctr"/>
            <a:r>
              <a:rPr lang="en-US" sz="3600" dirty="0" smtClean="0"/>
              <a:t>=</a:t>
            </a:r>
            <a:r>
              <a:rPr lang="en-US" sz="3600" dirty="0" err="1" smtClean="0"/>
              <a:t>Octa</a:t>
            </a:r>
            <a:r>
              <a:rPr lang="en-US" sz="3600" dirty="0" smtClean="0"/>
              <a:t> </a:t>
            </a:r>
            <a:r>
              <a:rPr lang="ar-SA" sz="3600" dirty="0" smtClean="0"/>
              <a:t>ثمانية</a:t>
            </a:r>
            <a:endParaRPr lang="en-US" sz="3600" dirty="0" smtClean="0"/>
          </a:p>
          <a:p>
            <a:pPr algn="ctr"/>
            <a:r>
              <a:rPr lang="en-US" sz="3600" dirty="0" smtClean="0"/>
              <a:t>=</a:t>
            </a:r>
            <a:r>
              <a:rPr lang="en-US" sz="3600" dirty="0" err="1" smtClean="0"/>
              <a:t>Deca</a:t>
            </a:r>
            <a:r>
              <a:rPr lang="ar-SA" sz="3600" dirty="0" smtClean="0"/>
              <a:t>عشرة</a:t>
            </a:r>
            <a:endParaRPr lang="en-US" sz="3600" dirty="0" smtClean="0"/>
          </a:p>
          <a:p>
            <a:pPr algn="ctr"/>
            <a:r>
              <a:rPr lang="en-US" sz="3600" dirty="0" smtClean="0"/>
              <a:t>=en</a:t>
            </a:r>
            <a:r>
              <a:rPr lang="ar-SA" sz="3600" dirty="0" smtClean="0"/>
              <a:t>دلالة على عدم التشبع (وجود رابطة مزدوجة)</a:t>
            </a:r>
            <a:endParaRPr lang="en-US" sz="3600" dirty="0" smtClean="0"/>
          </a:p>
          <a:p>
            <a:pPr algn="ctr"/>
            <a:r>
              <a:rPr lang="en-US" sz="3600" dirty="0" smtClean="0"/>
              <a:t>=</a:t>
            </a:r>
            <a:r>
              <a:rPr lang="en-US" sz="3600" dirty="0" err="1" smtClean="0"/>
              <a:t>Oic</a:t>
            </a:r>
            <a:r>
              <a:rPr lang="ar-SA" sz="3600" dirty="0" smtClean="0"/>
              <a:t>حمض كربوكسيلي</a:t>
            </a:r>
            <a:endParaRPr lang="en-US" sz="3600" dirty="0" smtClean="0"/>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214290"/>
            <a:ext cx="8219340" cy="6215106"/>
          </a:xfrm>
        </p:spPr>
        <p:txBody>
          <a:bodyPr>
            <a:normAutofit fontScale="77500" lnSpcReduction="20000"/>
          </a:bodyPr>
          <a:lstStyle/>
          <a:p>
            <a:r>
              <a:rPr lang="ar-SA" sz="3100" dirty="0" smtClean="0"/>
              <a:t>أما ترقيم الأحماض الدهنية فيبدأ عادة من ناحية المجموعة </a:t>
            </a:r>
            <a:r>
              <a:rPr lang="ar-SA" sz="3100" dirty="0" err="1" smtClean="0"/>
              <a:t>الكربوكسيلية</a:t>
            </a:r>
            <a:endParaRPr lang="ar-SA" sz="3100" dirty="0" smtClean="0"/>
          </a:p>
          <a:p>
            <a:pPr>
              <a:buNone/>
            </a:pPr>
            <a:r>
              <a:rPr lang="ar-SA" sz="3100" dirty="0" smtClean="0"/>
              <a:t> ( </a:t>
            </a:r>
            <a:r>
              <a:rPr lang="en-US" sz="3100" dirty="0" smtClean="0"/>
              <a:t>(COOH</a:t>
            </a:r>
            <a:endParaRPr lang="ar-SA" sz="3100" dirty="0" smtClean="0"/>
          </a:p>
          <a:p>
            <a:r>
              <a:rPr lang="ar-SA" sz="3100" dirty="0" smtClean="0"/>
              <a:t>حيث تعتبر هذه المجموعة هي ذرة الكربون رقم 1 وذرة الكربون الملاصقة لمجموعة الكربوكسيل تكون رقم 2 وتعرف أيضا بذرة الكربون رقم ألفا </a:t>
            </a:r>
            <a:r>
              <a:rPr lang="en-US" sz="3100" dirty="0" smtClean="0"/>
              <a:t>(</a:t>
            </a:r>
            <a:r>
              <a:rPr lang="el-GR" sz="3100" dirty="0" smtClean="0"/>
              <a:t>α) </a:t>
            </a:r>
            <a:r>
              <a:rPr lang="ar-SA" sz="3100" dirty="0" smtClean="0"/>
              <a:t>أما ذرة الكربون رقم 3 فتسمى بيتا (</a:t>
            </a:r>
            <a:r>
              <a:rPr lang="en-US" sz="3100" dirty="0" smtClean="0"/>
              <a:t>((</a:t>
            </a:r>
            <a:r>
              <a:rPr lang="el-GR" sz="3100" dirty="0" smtClean="0"/>
              <a:t>β)</a:t>
            </a:r>
            <a:r>
              <a:rPr lang="ar-SA" sz="3100" dirty="0" smtClean="0"/>
              <a:t>أما ذرة الكربون الطرفية (مجموعة الميثيل </a:t>
            </a:r>
            <a:r>
              <a:rPr lang="en-US" sz="3100" dirty="0" smtClean="0"/>
              <a:t>(CH</a:t>
            </a:r>
            <a:r>
              <a:rPr lang="en-US" sz="3100" baseline="-25000" dirty="0" smtClean="0"/>
              <a:t>3</a:t>
            </a:r>
            <a:r>
              <a:rPr lang="en-US" sz="3100" dirty="0" smtClean="0"/>
              <a:t>) </a:t>
            </a:r>
            <a:r>
              <a:rPr lang="ar-SA" sz="3100" dirty="0" smtClean="0"/>
              <a:t>تعرف بالأوميجا </a:t>
            </a:r>
            <a:r>
              <a:rPr lang="en-US" sz="3100" dirty="0" smtClean="0"/>
              <a:t>(</a:t>
            </a:r>
            <a:r>
              <a:rPr lang="el-GR" sz="3100" dirty="0" smtClean="0"/>
              <a:t>ω)</a:t>
            </a:r>
          </a:p>
          <a:p>
            <a:r>
              <a:rPr lang="ar-SA" sz="3100" dirty="0" smtClean="0"/>
              <a:t>أما بالنسبة للترميز الذي يكون شاملا لعدد ذرات الكربون وعدد الروابط الزوجية وموضعها فإننا نتبع الآتي : إذا كان الترتيب من ناحية مجموعة الكربوكسيل وهو الأوسع انتشارا فإننا نكتب حرف </a:t>
            </a:r>
            <a:r>
              <a:rPr lang="en-US" sz="3100" dirty="0" smtClean="0"/>
              <a:t>( C) </a:t>
            </a:r>
            <a:r>
              <a:rPr lang="ar-SA" sz="3100" dirty="0" smtClean="0"/>
              <a:t>ونكتب على يمينه عدد ذرات الكربون ثم نقطتين (:) وبعدها نضع عدد الروابط الزوجية وإذا أردنا معرفة موضعهم فإننا نضع فاصلة بعد العدد ونكتب رقم أول ذرة كربون مكونة للرابطة الزوجية أو يكتب هذا الرقم فوق العدد فمثلا: حمض الأولييك يكتب هكذا: </a:t>
            </a:r>
            <a:r>
              <a:rPr lang="en-US" sz="3100" dirty="0" smtClean="0"/>
              <a:t>C18;1,9 </a:t>
            </a:r>
          </a:p>
          <a:p>
            <a:r>
              <a:rPr lang="ar-SA" sz="3100" dirty="0" smtClean="0"/>
              <a:t>مثال: حمض أولييك </a:t>
            </a:r>
            <a:r>
              <a:rPr lang="en-US" sz="3100" dirty="0" smtClean="0"/>
              <a:t>C18:1,9</a:t>
            </a:r>
          </a:p>
          <a:p>
            <a:r>
              <a:rPr lang="ar-SA" sz="3100" dirty="0" smtClean="0"/>
              <a:t>حمض اللينوليك</a:t>
            </a:r>
            <a:r>
              <a:rPr lang="en-US" sz="3100" dirty="0" smtClean="0"/>
              <a:t> C18:2 </a:t>
            </a:r>
            <a:r>
              <a:rPr lang="en-US" sz="3100" b="1" baseline="30000" dirty="0" smtClean="0"/>
              <a:t>9,12</a:t>
            </a:r>
          </a:p>
          <a:p>
            <a:r>
              <a:rPr lang="ar-SA" sz="3100" dirty="0" smtClean="0"/>
              <a:t>أما إذا كان الترقيم من ناحية مجموعة الميثيل</a:t>
            </a:r>
            <a:r>
              <a:rPr lang="en-US" sz="3100" dirty="0" smtClean="0"/>
              <a:t> (CH</a:t>
            </a:r>
            <a:r>
              <a:rPr lang="en-US" sz="3100" baseline="-25000" dirty="0" smtClean="0"/>
              <a:t>3</a:t>
            </a:r>
            <a:r>
              <a:rPr lang="en-US" sz="3100" dirty="0" smtClean="0"/>
              <a:t>) </a:t>
            </a:r>
            <a:r>
              <a:rPr lang="ar-SA" sz="3100" dirty="0" smtClean="0"/>
              <a:t>فإننا نكتب حرف </a:t>
            </a:r>
            <a:r>
              <a:rPr lang="el-GR" sz="3100" dirty="0" smtClean="0"/>
              <a:t>ω </a:t>
            </a:r>
            <a:r>
              <a:rPr lang="ar-SA" sz="3100" dirty="0" smtClean="0"/>
              <a:t>قبل حرف </a:t>
            </a:r>
            <a:r>
              <a:rPr lang="en-US" sz="3100" dirty="0" smtClean="0"/>
              <a:t>C </a:t>
            </a:r>
            <a:r>
              <a:rPr lang="ar-SA" sz="3100" dirty="0" smtClean="0"/>
              <a:t>ويوضع بجوار </a:t>
            </a:r>
            <a:r>
              <a:rPr lang="el-GR" sz="3100" dirty="0" smtClean="0"/>
              <a:t>ω </a:t>
            </a:r>
            <a:r>
              <a:rPr lang="ar-SA" sz="3100" dirty="0" smtClean="0"/>
              <a:t>موضع الروابط الزوجية إن وجدت .</a:t>
            </a:r>
            <a:endParaRPr lang="en-US" sz="3100" dirty="0" smtClean="0"/>
          </a:p>
          <a:p>
            <a:r>
              <a:rPr lang="ar-SA" sz="3100" dirty="0" smtClean="0"/>
              <a:t>مثال : حمض الاوليك </a:t>
            </a:r>
            <a:r>
              <a:rPr lang="en-US" sz="3100" dirty="0" smtClean="0"/>
              <a:t>W</a:t>
            </a:r>
            <a:r>
              <a:rPr lang="en-US" sz="3100" b="1" baseline="-25000" dirty="0" smtClean="0"/>
              <a:t>9</a:t>
            </a:r>
            <a:r>
              <a:rPr lang="en-US" sz="3100" dirty="0" smtClean="0"/>
              <a:t> C18;1</a:t>
            </a:r>
            <a:endParaRPr lang="ar-SA" sz="3100"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24" y="785794"/>
            <a:ext cx="4504564" cy="5462606"/>
          </a:xfrm>
        </p:spPr>
        <p:txBody>
          <a:bodyPr>
            <a:normAutofit/>
          </a:bodyPr>
          <a:lstStyle/>
          <a:p>
            <a:r>
              <a:rPr lang="ar-SA" sz="2400" dirty="0" smtClean="0"/>
              <a:t>وجود الروابط المزدوجة ومجموعتان مختلفتان على كل ذرة كربون مشتركة فيها يعني وجود متشكلين هندسيين</a:t>
            </a:r>
          </a:p>
          <a:p>
            <a:r>
              <a:rPr lang="ar-SA" sz="2400" dirty="0" smtClean="0"/>
              <a:t>1- اذا كانت المجموعات الكيميائية المتشابهة في جهة واحدة من الرابطة المزدوجة كان المركب من صنف</a:t>
            </a:r>
            <a:r>
              <a:rPr lang="en-US" sz="2200" dirty="0" err="1" smtClean="0"/>
              <a:t>Cis</a:t>
            </a:r>
            <a:endParaRPr lang="ar-SA" sz="2200" dirty="0" smtClean="0"/>
          </a:p>
          <a:p>
            <a:endParaRPr lang="en-US" sz="2400" dirty="0" smtClean="0"/>
          </a:p>
          <a:p>
            <a:r>
              <a:rPr lang="en-US" sz="2400" dirty="0" smtClean="0"/>
              <a:t>-2 </a:t>
            </a:r>
            <a:r>
              <a:rPr lang="ar-SA" sz="2400" dirty="0" smtClean="0"/>
              <a:t>اذا كانت المجموعات الكيميائية في جهتين مختلفتين من الرابطة المزدوجة كان المركب من صنف </a:t>
            </a:r>
            <a:r>
              <a:rPr lang="en-US" sz="2400" dirty="0" smtClean="0"/>
              <a:t>trans</a:t>
            </a:r>
            <a:endParaRPr lang="ar-SA" sz="2400" dirty="0" smtClean="0"/>
          </a:p>
          <a:p>
            <a:endParaRPr lang="en-US" dirty="0"/>
          </a:p>
        </p:txBody>
      </p:sp>
      <p:pic>
        <p:nvPicPr>
          <p:cNvPr id="4" name="Picture 3" descr="Oleic%20and%20Trans.gif"/>
          <p:cNvPicPr>
            <a:picLocks noChangeAspect="1"/>
          </p:cNvPicPr>
          <p:nvPr/>
        </p:nvPicPr>
        <p:blipFill>
          <a:blip r:embed="rId2" cstate="print"/>
          <a:stretch>
            <a:fillRect/>
          </a:stretch>
        </p:blipFill>
        <p:spPr>
          <a:xfrm>
            <a:off x="285720" y="2000240"/>
            <a:ext cx="4448834" cy="371477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54032"/>
          </a:xfrm>
        </p:spPr>
        <p:txBody>
          <a:bodyPr>
            <a:normAutofit fontScale="90000"/>
          </a:bodyPr>
          <a:lstStyle/>
          <a:p>
            <a:r>
              <a:rPr lang="ar-SA" dirty="0" smtClean="0"/>
              <a:t>الخواص الفيزيائية</a:t>
            </a:r>
            <a:endParaRPr lang="en-US" dirty="0"/>
          </a:p>
        </p:txBody>
      </p:sp>
      <p:sp>
        <p:nvSpPr>
          <p:cNvPr id="3" name="Content Placeholder 2"/>
          <p:cNvSpPr>
            <a:spLocks noGrp="1"/>
          </p:cNvSpPr>
          <p:nvPr>
            <p:ph idx="1"/>
          </p:nvPr>
        </p:nvSpPr>
        <p:spPr>
          <a:xfrm>
            <a:off x="928662" y="785794"/>
            <a:ext cx="8001056" cy="6072206"/>
          </a:xfrm>
        </p:spPr>
        <p:txBody>
          <a:bodyPr>
            <a:noAutofit/>
          </a:bodyPr>
          <a:lstStyle/>
          <a:p>
            <a:r>
              <a:rPr lang="ar-SA" sz="2000" dirty="0" smtClean="0"/>
              <a:t>الأحماض الدهنية الموجودة في الطبيعة لها الخواص التالية:</a:t>
            </a:r>
          </a:p>
          <a:p>
            <a:r>
              <a:rPr lang="ar-SA" sz="2000" dirty="0" smtClean="0"/>
              <a:t>١- توجد في سلاسل مستقيمة.</a:t>
            </a:r>
          </a:p>
          <a:p>
            <a:r>
              <a:rPr lang="ar-SA" sz="2000" dirty="0" smtClean="0"/>
              <a:t>٢- تحتوي على أعداد زوجية من ذرة الكربون.</a:t>
            </a:r>
          </a:p>
          <a:p>
            <a:r>
              <a:rPr lang="ar-SA" sz="2000" dirty="0" smtClean="0"/>
              <a:t>٣- ذوبانيتها تعتمد على عدد ذرات الكربون للحامض الدهني.</a:t>
            </a:r>
          </a:p>
          <a:p>
            <a:r>
              <a:rPr lang="ar-SA" sz="2000" dirty="0" smtClean="0"/>
              <a:t>• لو كان الحمض الدهني يحتوي على 2 إلى 6 ذرات كربون فإنه يذوب في الماء.</a:t>
            </a:r>
          </a:p>
          <a:p>
            <a:r>
              <a:rPr lang="ar-SA" sz="2000" dirty="0" smtClean="0"/>
              <a:t>• إذا زادت عدد ذرات الكربون في الحامض الدهني عن 6 ذرات ، فإنه لا يذوب في الماء ولكن يذوب مذيبات الدهون مثل الإيثر.</a:t>
            </a:r>
          </a:p>
          <a:p>
            <a:r>
              <a:rPr lang="ar-SA" sz="2000" dirty="0" smtClean="0"/>
              <a:t>• أملاح الصوديوم أو البوتاسيوم للأحماض الدهنية (الصابون) تذوب في الماء.</a:t>
            </a:r>
          </a:p>
          <a:p>
            <a:r>
              <a:rPr lang="ar-SA" sz="2000" dirty="0" smtClean="0"/>
              <a:t>4- درجة الإذابة أو الانصهار:</a:t>
            </a:r>
          </a:p>
          <a:p>
            <a:r>
              <a:rPr lang="ar-SA" sz="2000" dirty="0" smtClean="0"/>
              <a:t>• الأحماض الدهنية المشبعة تكون صلبة عند درجة حرارة الغرفة.</a:t>
            </a:r>
          </a:p>
          <a:p>
            <a:r>
              <a:rPr lang="ar-SA" sz="2000" dirty="0" smtClean="0"/>
              <a:t>• الأحماض الدهنية غير المشبعة تكون سائلة على درجة حرارة الغرفة ( أي درجة انصهارها أصغر).</a:t>
            </a:r>
          </a:p>
          <a:p>
            <a:r>
              <a:rPr lang="ar-SA" sz="2000" dirty="0" smtClean="0"/>
              <a:t>5- يمكنها أن تكون استرات مع الكحول .</a:t>
            </a:r>
          </a:p>
          <a:p>
            <a:r>
              <a:rPr lang="ar-SA" sz="2000" dirty="0" smtClean="0"/>
              <a:t>6- الهدرجة والهلجنة:</a:t>
            </a:r>
          </a:p>
          <a:p>
            <a:r>
              <a:rPr lang="ar-SA" sz="2000" dirty="0" smtClean="0"/>
              <a:t>وهذه إحدى خصائص الأحماض الدهنية غير المشبعة ، حيث يضاف الهيدروجين أو الهالوجين من خلال الرابطة الزوجية للحمض الدهني غير المشبع .</a:t>
            </a:r>
          </a:p>
          <a:p>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14348" y="500043"/>
            <a:ext cx="7864502" cy="5572146"/>
          </a:xfrm>
        </p:spPr>
        <p:txBody>
          <a:bodyPr>
            <a:normAutofit fontScale="85000" lnSpcReduction="20000"/>
          </a:bodyPr>
          <a:lstStyle/>
          <a:p>
            <a:pPr marL="26988" algn="r" eaLnBrk="1" hangingPunct="1">
              <a:lnSpc>
                <a:spcPct val="130000"/>
              </a:lnSpc>
              <a:defRPr/>
            </a:pPr>
            <a:r>
              <a:rPr lang="ar-SA" sz="2200" b="1" dirty="0" err="1" smtClean="0">
                <a:solidFill>
                  <a:srgbClr val="4B2203"/>
                </a:solidFill>
                <a:effectLst>
                  <a:outerShdw blurRad="38100" dist="38100" dir="2700000" algn="tl">
                    <a:srgbClr val="C0C0C0"/>
                  </a:outerShdw>
                </a:effectLst>
                <a:latin typeface="Arial" pitchFamily="34" charset="0"/>
                <a:cs typeface="Arial" pitchFamily="34" charset="0"/>
              </a:rPr>
              <a:t>الليبيدات</a:t>
            </a:r>
            <a:r>
              <a:rPr lang="ar-SA" sz="2200" b="1" dirty="0" smtClean="0">
                <a:solidFill>
                  <a:srgbClr val="4B2203"/>
                </a:solidFill>
                <a:effectLst>
                  <a:outerShdw blurRad="38100" dist="38100" dir="2700000" algn="tl">
                    <a:srgbClr val="C0C0C0"/>
                  </a:outerShdw>
                </a:effectLst>
                <a:latin typeface="Arial" pitchFamily="34" charset="0"/>
                <a:cs typeface="Arial" pitchFamily="34" charset="0"/>
              </a:rPr>
              <a:t> من المواد الغذائية الرئيسية التي يخزنها الجسم بكميات كبيرة ويعتمد عليها في الحصول على جزء كبير من الطاقة اللازمة للقيام بنشاطه الحيوي المتمثل في بناء الخلايا والحركة وغيرها .</a:t>
            </a:r>
          </a:p>
          <a:p>
            <a:pPr marL="26988" algn="r">
              <a:lnSpc>
                <a:spcPct val="130000"/>
              </a:lnSpc>
              <a:defRPr/>
            </a:pPr>
            <a:r>
              <a:rPr lang="ar-SA" sz="2200" b="1" dirty="0" smtClean="0">
                <a:solidFill>
                  <a:srgbClr val="4B2203"/>
                </a:solidFill>
                <a:effectLst>
                  <a:outerShdw blurRad="38100" dist="38100" dir="2700000" algn="tl">
                    <a:srgbClr val="C0C0C0"/>
                  </a:outerShdw>
                </a:effectLst>
                <a:latin typeface="Arial" pitchFamily="34" charset="0"/>
                <a:cs typeface="Arial" pitchFamily="34" charset="0"/>
              </a:rPr>
              <a:t>عند التأكسد الكامل لجرام واحد من الدهون إلى ماء وثاني أكسيد الكربون نحصل على حوالي </a:t>
            </a:r>
            <a:r>
              <a:rPr lang="ar-SA" sz="2200" b="1" dirty="0" smtClean="0">
                <a:solidFill>
                  <a:srgbClr val="FF0000"/>
                </a:solidFill>
                <a:effectLst>
                  <a:outerShdw blurRad="38100" dist="38100" dir="2700000" algn="tl">
                    <a:srgbClr val="C0C0C0"/>
                  </a:outerShdw>
                </a:effectLst>
                <a:latin typeface="Arial" pitchFamily="34" charset="0"/>
                <a:cs typeface="Arial" pitchFamily="34" charset="0"/>
              </a:rPr>
              <a:t>9</a:t>
            </a:r>
            <a:r>
              <a:rPr lang="ar-SA" sz="2200" b="1" dirty="0" smtClean="0">
                <a:solidFill>
                  <a:srgbClr val="4B2203"/>
                </a:solidFill>
                <a:effectLst>
                  <a:outerShdw blurRad="38100" dist="38100" dir="2700000" algn="tl">
                    <a:srgbClr val="C0C0C0"/>
                  </a:outerShdw>
                </a:effectLst>
                <a:latin typeface="Arial" pitchFamily="34" charset="0"/>
                <a:cs typeface="Arial" pitchFamily="34" charset="0"/>
              </a:rPr>
              <a:t> كيلو </a:t>
            </a:r>
            <a:r>
              <a:rPr lang="ar-SA" sz="2200" b="1" dirty="0" err="1" smtClean="0">
                <a:solidFill>
                  <a:srgbClr val="4B2203"/>
                </a:solidFill>
                <a:effectLst>
                  <a:outerShdw blurRad="38100" dist="38100" dir="2700000" algn="tl">
                    <a:srgbClr val="C0C0C0"/>
                  </a:outerShdw>
                </a:effectLst>
                <a:latin typeface="Arial" pitchFamily="34" charset="0"/>
                <a:cs typeface="Arial" pitchFamily="34" charset="0"/>
              </a:rPr>
              <a:t>كالوري</a:t>
            </a:r>
            <a:r>
              <a:rPr lang="ar-SA" sz="2200" b="1" dirty="0" smtClean="0">
                <a:solidFill>
                  <a:srgbClr val="4B2203"/>
                </a:solidFill>
                <a:effectLst>
                  <a:outerShdw blurRad="38100" dist="38100" dir="2700000" algn="tl">
                    <a:srgbClr val="C0C0C0"/>
                  </a:outerShdw>
                </a:effectLst>
                <a:latin typeface="Arial" pitchFamily="34" charset="0"/>
                <a:cs typeface="Arial" pitchFamily="34" charset="0"/>
              </a:rPr>
              <a:t>.</a:t>
            </a:r>
          </a:p>
          <a:p>
            <a:pPr marL="26988" algn="r">
              <a:lnSpc>
                <a:spcPct val="130000"/>
              </a:lnSpc>
              <a:defRPr/>
            </a:pPr>
            <a:endParaRPr lang="ar-SA" sz="2200" b="1" dirty="0" smtClean="0">
              <a:solidFill>
                <a:srgbClr val="4B2203"/>
              </a:solidFill>
              <a:effectLst>
                <a:outerShdw blurRad="38100" dist="38100" dir="2700000" algn="tl">
                  <a:srgbClr val="C0C0C0"/>
                </a:outerShdw>
              </a:effectLst>
              <a:latin typeface="Arial" pitchFamily="34" charset="0"/>
              <a:cs typeface="Arial" pitchFamily="34" charset="0"/>
            </a:endParaRPr>
          </a:p>
          <a:p>
            <a:pPr marL="26988" algn="r" eaLnBrk="1" hangingPunct="1">
              <a:lnSpc>
                <a:spcPct val="130000"/>
              </a:lnSpc>
              <a:defRPr/>
            </a:pPr>
            <a:endParaRPr lang="ar-SA" sz="2200" b="1" dirty="0" smtClean="0">
              <a:solidFill>
                <a:srgbClr val="4B2203"/>
              </a:solidFill>
              <a:effectLst>
                <a:outerShdw blurRad="38100" dist="38100" dir="2700000" algn="tl">
                  <a:srgbClr val="C0C0C0"/>
                </a:outerShdw>
              </a:effectLst>
              <a:latin typeface="Arial" pitchFamily="34" charset="0"/>
              <a:cs typeface="Arial" pitchFamily="34" charset="0"/>
            </a:endParaRPr>
          </a:p>
          <a:p>
            <a:pPr marL="26988" algn="r">
              <a:lnSpc>
                <a:spcPct val="130000"/>
              </a:lnSpc>
              <a:defRPr/>
            </a:pPr>
            <a:r>
              <a:rPr lang="ar-SA" sz="2200" b="1" dirty="0" smtClean="0">
                <a:solidFill>
                  <a:srgbClr val="4B2203"/>
                </a:solidFill>
                <a:effectLst>
                  <a:outerShdw blurRad="38100" dist="38100" dir="2700000" algn="tl">
                    <a:srgbClr val="C0C0C0"/>
                  </a:outerShdw>
                </a:effectLst>
                <a:latin typeface="Arial" pitchFamily="34" charset="0"/>
                <a:cs typeface="Arial" pitchFamily="34" charset="0"/>
              </a:rPr>
              <a:t>الدهون مركبات عضوية تتكون من أحماض </a:t>
            </a:r>
            <a:r>
              <a:rPr lang="ar-SA" sz="2200" b="1" dirty="0" err="1" smtClean="0">
                <a:solidFill>
                  <a:srgbClr val="4B2203"/>
                </a:solidFill>
                <a:effectLst>
                  <a:outerShdw blurRad="38100" dist="38100" dir="2700000" algn="tl">
                    <a:srgbClr val="C0C0C0"/>
                  </a:outerShdw>
                </a:effectLst>
                <a:latin typeface="Arial" pitchFamily="34" charset="0"/>
                <a:cs typeface="Arial" pitchFamily="34" charset="0"/>
              </a:rPr>
              <a:t>دهنية</a:t>
            </a:r>
            <a:r>
              <a:rPr lang="ar-SA" sz="2200" b="1" dirty="0" smtClean="0">
                <a:solidFill>
                  <a:srgbClr val="4B2203"/>
                </a:solidFill>
                <a:effectLst>
                  <a:outerShdw blurRad="38100" dist="38100" dir="2700000" algn="tl">
                    <a:srgbClr val="C0C0C0"/>
                  </a:outerShdw>
                </a:effectLst>
                <a:latin typeface="Arial" pitchFamily="34" charset="0"/>
                <a:cs typeface="Arial" pitchFamily="34" charset="0"/>
              </a:rPr>
              <a:t> وكحول تتحد مع بعضها بواسطة رابطة استر </a:t>
            </a:r>
            <a:endParaRPr lang="en-US" sz="2200" b="1" dirty="0" smtClean="0">
              <a:solidFill>
                <a:srgbClr val="4B2203"/>
              </a:solidFill>
              <a:effectLst>
                <a:outerShdw blurRad="38100" dist="38100" dir="2700000" algn="tl">
                  <a:srgbClr val="C0C0C0"/>
                </a:outerShdw>
              </a:effectLst>
              <a:latin typeface="Arial" pitchFamily="34" charset="0"/>
              <a:cs typeface="Arial" pitchFamily="34" charset="0"/>
            </a:endParaRPr>
          </a:p>
          <a:p>
            <a:pPr marL="26988" algn="r">
              <a:lnSpc>
                <a:spcPct val="130000"/>
              </a:lnSpc>
              <a:defRPr/>
            </a:pPr>
            <a:r>
              <a:rPr lang="en-US" sz="2200" b="1" dirty="0" smtClean="0">
                <a:solidFill>
                  <a:srgbClr val="4B2203"/>
                </a:solidFill>
                <a:effectLst>
                  <a:outerShdw blurRad="38100" dist="38100" dir="2700000" algn="tl">
                    <a:srgbClr val="C0C0C0"/>
                  </a:outerShdw>
                </a:effectLst>
                <a:latin typeface="Arial" pitchFamily="34" charset="0"/>
                <a:cs typeface="Arial" pitchFamily="34" charset="0"/>
              </a:rPr>
              <a:t>(Ester linkage)</a:t>
            </a:r>
            <a:r>
              <a:rPr lang="en-US" sz="2200" b="1" dirty="0" smtClean="0">
                <a:solidFill>
                  <a:srgbClr val="FF0000"/>
                </a:solidFill>
                <a:effectLst>
                  <a:outerShdw blurRad="38100" dist="38100" dir="2700000" algn="tl">
                    <a:srgbClr val="C0C0C0"/>
                  </a:outerShdw>
                </a:effectLst>
                <a:latin typeface="Arial" pitchFamily="34" charset="0"/>
                <a:cs typeface="Arial" pitchFamily="34" charset="0"/>
              </a:rPr>
              <a:t>OOC-</a:t>
            </a:r>
          </a:p>
          <a:p>
            <a:pPr marL="26988" algn="r">
              <a:lnSpc>
                <a:spcPct val="130000"/>
              </a:lnSpc>
              <a:defRPr/>
            </a:pPr>
            <a:endParaRPr lang="en-US" sz="2200" b="1" dirty="0" smtClean="0">
              <a:solidFill>
                <a:srgbClr val="FF0000"/>
              </a:solidFill>
              <a:effectLst>
                <a:outerShdw blurRad="38100" dist="38100" dir="2700000" algn="tl">
                  <a:srgbClr val="C0C0C0"/>
                </a:outerShdw>
              </a:effectLst>
              <a:latin typeface="Arial" pitchFamily="34" charset="0"/>
              <a:cs typeface="Arial" pitchFamily="34" charset="0"/>
            </a:endParaRPr>
          </a:p>
          <a:p>
            <a:pPr marL="26988" algn="r">
              <a:lnSpc>
                <a:spcPct val="130000"/>
              </a:lnSpc>
              <a:defRPr/>
            </a:pPr>
            <a:endParaRPr lang="en-US" sz="2200" b="1" dirty="0" smtClean="0">
              <a:solidFill>
                <a:srgbClr val="FF0000"/>
              </a:solidFill>
              <a:effectLst>
                <a:outerShdw blurRad="38100" dist="38100" dir="2700000" algn="tl">
                  <a:srgbClr val="C0C0C0"/>
                </a:outerShdw>
              </a:effectLst>
              <a:latin typeface="Arial" pitchFamily="34" charset="0"/>
              <a:cs typeface="Arial" pitchFamily="34" charset="0"/>
            </a:endParaRPr>
          </a:p>
          <a:p>
            <a:pPr marL="26988" algn="ctr">
              <a:lnSpc>
                <a:spcPct val="130000"/>
              </a:lnSpc>
              <a:defRPr/>
            </a:pPr>
            <a:r>
              <a:rPr lang="en-US" sz="2200" b="1" dirty="0" smtClean="0">
                <a:solidFill>
                  <a:srgbClr val="FF0000"/>
                </a:solidFill>
                <a:effectLst>
                  <a:outerShdw blurRad="38100" dist="38100" dir="2700000" algn="tl">
                    <a:srgbClr val="C0C0C0"/>
                  </a:outerShdw>
                </a:effectLst>
                <a:latin typeface="Arial" pitchFamily="34" charset="0"/>
                <a:cs typeface="Arial" pitchFamily="34" charset="0"/>
              </a:rPr>
              <a:t>R-OH  + HOOC-R                                     R</a:t>
            </a:r>
            <a:r>
              <a:rPr lang="en-US" sz="2200" b="1" dirty="0" smtClean="0">
                <a:solidFill>
                  <a:srgbClr val="00B050"/>
                </a:solidFill>
                <a:effectLst>
                  <a:outerShdw blurRad="38100" dist="38100" dir="2700000" algn="tl">
                    <a:srgbClr val="C0C0C0"/>
                  </a:outerShdw>
                </a:effectLst>
                <a:latin typeface="Arial" pitchFamily="34" charset="0"/>
                <a:cs typeface="Arial" pitchFamily="34" charset="0"/>
              </a:rPr>
              <a:t>-OOC</a:t>
            </a:r>
            <a:r>
              <a:rPr lang="en-US" sz="2200" b="1" dirty="0" smtClean="0">
                <a:solidFill>
                  <a:srgbClr val="FF0000"/>
                </a:solidFill>
                <a:effectLst>
                  <a:outerShdw blurRad="38100" dist="38100" dir="2700000" algn="tl">
                    <a:srgbClr val="C0C0C0"/>
                  </a:outerShdw>
                </a:effectLst>
                <a:latin typeface="Arial" pitchFamily="34" charset="0"/>
                <a:cs typeface="Arial" pitchFamily="34" charset="0"/>
              </a:rPr>
              <a:t>-R</a:t>
            </a:r>
            <a:endParaRPr lang="ar-SA" sz="2200" b="1" dirty="0" smtClean="0">
              <a:solidFill>
                <a:srgbClr val="FF0000"/>
              </a:solidFill>
              <a:effectLst>
                <a:outerShdw blurRad="38100" dist="38100" dir="2700000" algn="tl">
                  <a:srgbClr val="C0C0C0"/>
                </a:outerShdw>
              </a:effectLst>
              <a:latin typeface="Arial" pitchFamily="34" charset="0"/>
              <a:cs typeface="Arial" pitchFamily="34" charset="0"/>
            </a:endParaRPr>
          </a:p>
          <a:p>
            <a:pPr marL="26988" algn="r" eaLnBrk="1" hangingPunct="1">
              <a:lnSpc>
                <a:spcPct val="130000"/>
              </a:lnSpc>
              <a:defRPr/>
            </a:pPr>
            <a:endParaRPr lang="ar-SA" sz="2200" b="1" dirty="0" smtClean="0">
              <a:solidFill>
                <a:srgbClr val="4B2203"/>
              </a:solidFill>
              <a:effectLst>
                <a:outerShdw blurRad="38100" dist="38100" dir="2700000" algn="tl">
                  <a:srgbClr val="C0C0C0"/>
                </a:outerShdw>
              </a:effectLst>
              <a:latin typeface="Arial" pitchFamily="34" charset="0"/>
              <a:cs typeface="Arial" pitchFamily="34" charset="0"/>
            </a:endParaRPr>
          </a:p>
          <a:p>
            <a:pPr marL="26988" algn="r" eaLnBrk="1" hangingPunct="1">
              <a:lnSpc>
                <a:spcPct val="130000"/>
              </a:lnSpc>
              <a:defRPr/>
            </a:pPr>
            <a:r>
              <a:rPr lang="ar-SA" sz="2200" b="1" dirty="0" smtClean="0">
                <a:solidFill>
                  <a:srgbClr val="4B2203"/>
                </a:solidFill>
                <a:effectLst>
                  <a:outerShdw blurRad="38100" dist="38100" dir="2700000" algn="tl">
                    <a:srgbClr val="C0C0C0"/>
                  </a:outerShdw>
                </a:effectLst>
                <a:latin typeface="Arial" pitchFamily="34" charset="0"/>
                <a:cs typeface="Arial" pitchFamily="34" charset="0"/>
              </a:rPr>
              <a:t>تحتوي على </a:t>
            </a:r>
            <a:r>
              <a:rPr lang="ar-SA" sz="2200" b="1" dirty="0" err="1" smtClean="0">
                <a:solidFill>
                  <a:srgbClr val="4B2203"/>
                </a:solidFill>
                <a:effectLst>
                  <a:outerShdw blurRad="38100" dist="38100" dir="2700000" algn="tl">
                    <a:srgbClr val="C0C0C0"/>
                  </a:outerShdw>
                </a:effectLst>
                <a:latin typeface="Arial" pitchFamily="34" charset="0"/>
                <a:cs typeface="Arial" pitchFamily="34" charset="0"/>
              </a:rPr>
              <a:t>ذرات</a:t>
            </a:r>
            <a:r>
              <a:rPr lang="ar-SA" sz="2200" b="1" dirty="0" smtClean="0">
                <a:solidFill>
                  <a:srgbClr val="4B2203"/>
                </a:solidFill>
                <a:effectLst>
                  <a:outerShdw blurRad="38100" dist="38100" dir="2700000" algn="tl">
                    <a:srgbClr val="C0C0C0"/>
                  </a:outerShdw>
                </a:effectLst>
                <a:latin typeface="Arial" pitchFamily="34" charset="0"/>
                <a:cs typeface="Arial" pitchFamily="34" charset="0"/>
              </a:rPr>
              <a:t> الكربون والهيدروجين والأكسجين والأخيرين لا يوجدان بنسبة وجودهم في الماء بل تكون نسبة الهيدروجين إلى الأكسجين كبيرة. </a:t>
            </a:r>
          </a:p>
          <a:p>
            <a:pPr marL="26988" algn="r" eaLnBrk="1" hangingPunct="1">
              <a:lnSpc>
                <a:spcPct val="130000"/>
              </a:lnSpc>
              <a:defRPr/>
            </a:pPr>
            <a:endParaRPr lang="ar-SA" sz="2200" b="1" dirty="0" smtClean="0">
              <a:solidFill>
                <a:srgbClr val="4B2203"/>
              </a:solidFill>
              <a:effectLst>
                <a:outerShdw blurRad="38100" dist="38100" dir="2700000" algn="tl">
                  <a:srgbClr val="C0C0C0"/>
                </a:outerShdw>
              </a:effectLst>
              <a:latin typeface="Arial" pitchFamily="34" charset="0"/>
              <a:cs typeface="Arial" pitchFamily="34" charset="0"/>
            </a:endParaRPr>
          </a:p>
        </p:txBody>
      </p:sp>
      <p:sp>
        <p:nvSpPr>
          <p:cNvPr id="5" name="مستطيل 4"/>
          <p:cNvSpPr/>
          <p:nvPr/>
        </p:nvSpPr>
        <p:spPr>
          <a:xfrm>
            <a:off x="6000760" y="1500174"/>
            <a:ext cx="2571768" cy="1200329"/>
          </a:xfrm>
          <a:prstGeom prst="rect">
            <a:avLst/>
          </a:prstGeom>
          <a:noFill/>
        </p:spPr>
        <p:txBody>
          <a:bodyPr wrap="square" lIns="91440" tIns="45720" rIns="91440" bIns="45720">
            <a:spAutoFit/>
          </a:bodyPr>
          <a:lstStyle/>
          <a:p>
            <a:pPr algn="ctr"/>
            <a:endParaRPr lang="ar-SA" sz="36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a:r>
              <a:rPr lang="ar-SA" sz="36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تعريف </a:t>
            </a:r>
            <a:r>
              <a:rPr lang="ar-SA" sz="3600" b="1" cap="none" spc="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الليبيدات</a:t>
            </a:r>
            <a:endParaRPr lang="ar-SA" sz="36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7" name="رابط كسهم مستقيم 6"/>
          <p:cNvCxnSpPr/>
          <p:nvPr/>
        </p:nvCxnSpPr>
        <p:spPr>
          <a:xfrm>
            <a:off x="4214810" y="4427544"/>
            <a:ext cx="1785950"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8" name="مربع نص 7"/>
          <p:cNvSpPr txBox="1"/>
          <p:nvPr/>
        </p:nvSpPr>
        <p:spPr>
          <a:xfrm>
            <a:off x="2714612" y="4500570"/>
            <a:ext cx="1428760" cy="400110"/>
          </a:xfrm>
          <a:prstGeom prst="rect">
            <a:avLst/>
          </a:prstGeom>
          <a:noFill/>
        </p:spPr>
        <p:txBody>
          <a:bodyPr wrap="square" rtlCol="1">
            <a:spAutoFit/>
          </a:bodyPr>
          <a:lstStyle/>
          <a:p>
            <a:r>
              <a:rPr lang="ar-SA" sz="2000" b="1" dirty="0" smtClean="0">
                <a:solidFill>
                  <a:srgbClr val="4B2203"/>
                </a:solidFill>
                <a:effectLst>
                  <a:outerShdw blurRad="38100" dist="38100" dir="2700000" algn="tl">
                    <a:srgbClr val="C0C0C0"/>
                  </a:outerShdw>
                </a:effectLst>
                <a:latin typeface="Arial" pitchFamily="34" charset="0"/>
                <a:cs typeface="Arial" pitchFamily="34" charset="0"/>
              </a:rPr>
              <a:t>حمض دهني</a:t>
            </a:r>
          </a:p>
        </p:txBody>
      </p:sp>
      <p:sp>
        <p:nvSpPr>
          <p:cNvPr id="9" name="مربع نص 8"/>
          <p:cNvSpPr txBox="1"/>
          <p:nvPr/>
        </p:nvSpPr>
        <p:spPr>
          <a:xfrm>
            <a:off x="2000232" y="4429132"/>
            <a:ext cx="756235" cy="400110"/>
          </a:xfrm>
          <a:prstGeom prst="rect">
            <a:avLst/>
          </a:prstGeom>
          <a:noFill/>
        </p:spPr>
        <p:txBody>
          <a:bodyPr wrap="square" rtlCol="1">
            <a:spAutoFit/>
          </a:bodyPr>
          <a:lstStyle/>
          <a:p>
            <a:r>
              <a:rPr lang="ar-SA" sz="2000" b="1" dirty="0" smtClean="0">
                <a:solidFill>
                  <a:srgbClr val="4B2203"/>
                </a:solidFill>
                <a:effectLst>
                  <a:outerShdw blurRad="38100" dist="38100" dir="2700000" algn="tl">
                    <a:srgbClr val="C0C0C0"/>
                  </a:outerShdw>
                </a:effectLst>
                <a:latin typeface="Arial" pitchFamily="34" charset="0"/>
                <a:cs typeface="Arial" pitchFamily="34" charset="0"/>
              </a:rPr>
              <a:t>كحول</a:t>
            </a:r>
          </a:p>
        </p:txBody>
      </p:sp>
      <p:sp>
        <p:nvSpPr>
          <p:cNvPr id="10" name="مربع نص 9"/>
          <p:cNvSpPr txBox="1"/>
          <p:nvPr/>
        </p:nvSpPr>
        <p:spPr>
          <a:xfrm>
            <a:off x="6286512" y="4500570"/>
            <a:ext cx="1256301" cy="400110"/>
          </a:xfrm>
          <a:prstGeom prst="rect">
            <a:avLst/>
          </a:prstGeom>
          <a:noFill/>
        </p:spPr>
        <p:txBody>
          <a:bodyPr wrap="square" rtlCol="1">
            <a:spAutoFit/>
          </a:bodyPr>
          <a:lstStyle/>
          <a:p>
            <a:r>
              <a:rPr lang="ar-SA" sz="2000" b="1" dirty="0" smtClean="0">
                <a:solidFill>
                  <a:srgbClr val="4B2203"/>
                </a:solidFill>
                <a:effectLst>
                  <a:outerShdw blurRad="38100" dist="38100" dir="2700000" algn="tl">
                    <a:srgbClr val="C0C0C0"/>
                  </a:outerShdw>
                </a:effectLst>
                <a:latin typeface="Arial" pitchFamily="34" charset="0"/>
                <a:cs typeface="Arial" pitchFamily="34" charset="0"/>
              </a:rPr>
              <a:t>رابطة </a:t>
            </a:r>
            <a:r>
              <a:rPr lang="ar-SA" sz="2000" b="1" dirty="0" err="1" smtClean="0">
                <a:solidFill>
                  <a:srgbClr val="4B2203"/>
                </a:solidFill>
                <a:effectLst>
                  <a:outerShdw blurRad="38100" dist="38100" dir="2700000" algn="tl">
                    <a:srgbClr val="C0C0C0"/>
                  </a:outerShdw>
                </a:effectLst>
                <a:latin typeface="Arial" pitchFamily="34" charset="0"/>
                <a:cs typeface="Arial" pitchFamily="34" charset="0"/>
              </a:rPr>
              <a:t>الاستر</a:t>
            </a:r>
            <a:endParaRPr lang="ar-SA" sz="2000" b="1" dirty="0" smtClean="0">
              <a:solidFill>
                <a:srgbClr val="4B2203"/>
              </a:solidFill>
              <a:effectLst>
                <a:outerShdw blurRad="38100" dist="38100" dir="2700000" algn="tl">
                  <a:srgbClr val="C0C0C0"/>
                </a:outerShdw>
              </a:effectLst>
              <a:latin typeface="Arial" pitchFamily="34" charset="0"/>
              <a:cs typeface="Arial" pitchFamily="34" charset="0"/>
            </a:endParaRPr>
          </a:p>
        </p:txBody>
      </p:sp>
      <p:pic>
        <p:nvPicPr>
          <p:cNvPr id="11" name="صورة 10" descr="3a10699364.png"/>
          <p:cNvPicPr>
            <a:picLocks noChangeAspect="1"/>
          </p:cNvPicPr>
          <p:nvPr/>
        </p:nvPicPr>
        <p:blipFill>
          <a:blip r:embed="rId2" cstate="print"/>
          <a:stretch>
            <a:fillRect/>
          </a:stretch>
        </p:blipFill>
        <p:spPr>
          <a:xfrm>
            <a:off x="3619508" y="3049626"/>
            <a:ext cx="2238376" cy="10937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iterate type="lt">
                                    <p:tmPct val="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iterate type="lt">
                                    <p:tmPct val="0"/>
                                  </p:iterate>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iterate type="lt">
                                    <p:tmPct val="0"/>
                                  </p:iterate>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iterate type="lt">
                                    <p:tmPct val="0"/>
                                  </p:iterate>
                                  <p:childTnLst>
                                    <p:set>
                                      <p:cBhvr>
                                        <p:cTn id="26" dur="1" fill="hold">
                                          <p:stCondLst>
                                            <p:cond delay="0"/>
                                          </p:stCondLst>
                                        </p:cTn>
                                        <p:tgtEl>
                                          <p:spTgt spid="3">
                                            <p:txEl>
                                              <p:pRg st="8" end="8"/>
                                            </p:txEl>
                                          </p:spTgt>
                                        </p:tgtEl>
                                        <p:attrNameLst>
                                          <p:attrName>style.visibility</p:attrName>
                                        </p:attrNameLst>
                                      </p:cBhvr>
                                      <p:to>
                                        <p:strVal val="visible"/>
                                      </p:to>
                                    </p:set>
                                    <p:animEffect transition="in" filter="checkerboard(across)">
                                      <p:cBhvr>
                                        <p:cTn id="27" dur="1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iterate type="lt">
                                    <p:tmPct val="0"/>
                                  </p:iterate>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32" dur="10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nodeType="clickEffect">
                                  <p:stCondLst>
                                    <p:cond delay="0"/>
                                  </p:stCondLst>
                                  <p:iterate type="lt">
                                    <p:tmPct val="50000"/>
                                  </p:iterate>
                                  <p:childTnLst>
                                    <p:set>
                                      <p:cBhvr>
                                        <p:cTn id="3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3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39" dur="80"/>
                                        <p:tgtEl>
                                          <p:spTgt spid="3">
                                            <p:txEl>
                                              <p:pRg st="0" end="0"/>
                                            </p:txEl>
                                          </p:spTgt>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27" presetClass="entr" presetSubtype="0" fill="hold" nodeType="clickEffect">
                                  <p:stCondLst>
                                    <p:cond delay="0"/>
                                  </p:stCondLst>
                                  <p:iterate type="lt">
                                    <p:tmPct val="50000"/>
                                  </p:iterate>
                                  <p:childTnLst>
                                    <p:set>
                                      <p:cBhvr>
                                        <p:cTn id="43"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44"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46" dur="80"/>
                                        <p:tgtEl>
                                          <p:spTgt spid="3">
                                            <p:txEl>
                                              <p:pRg st="1" end="1"/>
                                            </p:txEl>
                                          </p:spTgt>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circle(in)">
                                      <p:cBhvr>
                                        <p:cTn id="51" dur="2000"/>
                                        <p:tgtEl>
                                          <p:spTgt spid="5"/>
                                        </p:tgtEl>
                                      </p:cBhvr>
                                    </p:animEffect>
                                  </p:childTnLst>
                                </p:cTn>
                              </p:par>
                            </p:childTnLst>
                          </p:cTn>
                        </p:par>
                      </p:childTnLst>
                    </p:cTn>
                  </p:par>
                  <p:par>
                    <p:cTn id="52" fill="hold">
                      <p:stCondLst>
                        <p:cond delay="indefinite"/>
                      </p:stCondLst>
                      <p:childTnLst>
                        <p:par>
                          <p:cTn id="53" fill="hold">
                            <p:stCondLst>
                              <p:cond delay="0"/>
                            </p:stCondLst>
                            <p:childTnLst>
                              <p:par>
                                <p:cTn id="54" presetID="27" presetClass="entr" presetSubtype="0" fill="hold" nodeType="clickEffect">
                                  <p:stCondLst>
                                    <p:cond delay="0"/>
                                  </p:stCondLst>
                                  <p:iterate type="lt">
                                    <p:tmPct val="50000"/>
                                  </p:iterate>
                                  <p:childTnLst>
                                    <p:set>
                                      <p:cBhvr>
                                        <p:cTn id="55"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56" dur="8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58" dur="80"/>
                                        <p:tgtEl>
                                          <p:spTgt spid="3">
                                            <p:txEl>
                                              <p:pRg st="4" end="4"/>
                                            </p:txEl>
                                          </p:spTgt>
                                        </p:tgtEl>
                                        <p:attrNameLst>
                                          <p:attrName>fill.type</p:attrName>
                                        </p:attrNameLst>
                                      </p:cBhvr>
                                      <p:to>
                                        <p:strVal val="solid"/>
                                      </p:to>
                                    </p:set>
                                  </p:childTnLst>
                                </p:cTn>
                              </p:par>
                              <p:par>
                                <p:cTn id="59" presetID="27" presetClass="entr" presetSubtype="0" fill="hold" nodeType="withEffect">
                                  <p:stCondLst>
                                    <p:cond delay="0"/>
                                  </p:stCondLst>
                                  <p:iterate type="lt">
                                    <p:tmPct val="50000"/>
                                  </p:iterate>
                                  <p:childTnLst>
                                    <p:set>
                                      <p:cBhvr>
                                        <p:cTn id="60" dur="1" fill="hold">
                                          <p:stCondLst>
                                            <p:cond delay="0"/>
                                          </p:stCondLst>
                                        </p:cTn>
                                        <p:tgtEl>
                                          <p:spTgt spid="3">
                                            <p:txEl>
                                              <p:pRg st="5" end="5"/>
                                            </p:txEl>
                                          </p:spTgt>
                                        </p:tgtEl>
                                        <p:attrNameLst>
                                          <p:attrName>style.visibility</p:attrName>
                                        </p:attrNameLst>
                                      </p:cBhvr>
                                      <p:to>
                                        <p:strVal val="visible"/>
                                      </p:to>
                                    </p:set>
                                    <p:anim calcmode="discrete" valueType="clr">
                                      <p:cBhvr override="childStyle">
                                        <p:cTn id="61" dur="80"/>
                                        <p:tgtEl>
                                          <p:spTgt spid="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3">
                                            <p:txEl>
                                              <p:pRg st="5" end="5"/>
                                            </p:txEl>
                                          </p:spTgt>
                                        </p:tgtEl>
                                        <p:attrNameLst>
                                          <p:attrName>fillcolor</p:attrName>
                                        </p:attrNameLst>
                                      </p:cBhvr>
                                      <p:tavLst>
                                        <p:tav tm="0">
                                          <p:val>
                                            <p:clrVal>
                                              <a:schemeClr val="accent2"/>
                                            </p:clrVal>
                                          </p:val>
                                        </p:tav>
                                        <p:tav tm="50000">
                                          <p:val>
                                            <p:clrVal>
                                              <a:schemeClr val="hlink"/>
                                            </p:clrVal>
                                          </p:val>
                                        </p:tav>
                                      </p:tavLst>
                                    </p:anim>
                                    <p:set>
                                      <p:cBhvr>
                                        <p:cTn id="63" dur="80"/>
                                        <p:tgtEl>
                                          <p:spTgt spid="3">
                                            <p:txEl>
                                              <p:pRg st="5" end="5"/>
                                            </p:txEl>
                                          </p:spTgt>
                                        </p:tgtEl>
                                        <p:attrNameLst>
                                          <p:attrName>fill.type</p:attrName>
                                        </p:attrNameLst>
                                      </p:cBhvr>
                                      <p:to>
                                        <p:strVal val="solid"/>
                                      </p:to>
                                    </p:set>
                                  </p:childTnLst>
                                </p:cTn>
                              </p:par>
                            </p:childTnLst>
                          </p:cTn>
                        </p:par>
                      </p:childTnLst>
                    </p:cTn>
                  </p:par>
                  <p:par>
                    <p:cTn id="64" fill="hold">
                      <p:stCondLst>
                        <p:cond delay="indefinite"/>
                      </p:stCondLst>
                      <p:childTnLst>
                        <p:par>
                          <p:cTn id="65" fill="hold">
                            <p:stCondLst>
                              <p:cond delay="0"/>
                            </p:stCondLst>
                            <p:childTnLst>
                              <p:par>
                                <p:cTn id="66" presetID="35" presetClass="entr" presetSubtype="0" fill="hold" nodeType="click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fade">
                                      <p:cBhvr>
                                        <p:cTn id="68" dur="2000"/>
                                        <p:tgtEl>
                                          <p:spTgt spid="11"/>
                                        </p:tgtEl>
                                      </p:cBhvr>
                                    </p:animEffect>
                                    <p:anim calcmode="lin" valueType="num">
                                      <p:cBhvr>
                                        <p:cTn id="69" dur="2000" fill="hold"/>
                                        <p:tgtEl>
                                          <p:spTgt spid="11"/>
                                        </p:tgtEl>
                                        <p:attrNameLst>
                                          <p:attrName>style.rotation</p:attrName>
                                        </p:attrNameLst>
                                      </p:cBhvr>
                                      <p:tavLst>
                                        <p:tav tm="0">
                                          <p:val>
                                            <p:fltVal val="720"/>
                                          </p:val>
                                        </p:tav>
                                        <p:tav tm="100000">
                                          <p:val>
                                            <p:fltVal val="0"/>
                                          </p:val>
                                        </p:tav>
                                      </p:tavLst>
                                    </p:anim>
                                    <p:anim calcmode="lin" valueType="num">
                                      <p:cBhvr>
                                        <p:cTn id="70" dur="2000" fill="hold"/>
                                        <p:tgtEl>
                                          <p:spTgt spid="11"/>
                                        </p:tgtEl>
                                        <p:attrNameLst>
                                          <p:attrName>ppt_h</p:attrName>
                                        </p:attrNameLst>
                                      </p:cBhvr>
                                      <p:tavLst>
                                        <p:tav tm="0">
                                          <p:val>
                                            <p:fltVal val="0"/>
                                          </p:val>
                                        </p:tav>
                                        <p:tav tm="100000">
                                          <p:val>
                                            <p:strVal val="#ppt_h"/>
                                          </p:val>
                                        </p:tav>
                                      </p:tavLst>
                                    </p:anim>
                                    <p:anim calcmode="lin" valueType="num">
                                      <p:cBhvr>
                                        <p:cTn id="71" dur="2000" fill="hold"/>
                                        <p:tgtEl>
                                          <p:spTgt spid="11"/>
                                        </p:tgtEl>
                                        <p:attrNameLst>
                                          <p:attrName>ppt_w</p:attrName>
                                        </p:attrNameLst>
                                      </p:cBhvr>
                                      <p:tavLst>
                                        <p:tav tm="0">
                                          <p:val>
                                            <p:fltVal val="0"/>
                                          </p:val>
                                        </p:tav>
                                        <p:tav tm="100000">
                                          <p:val>
                                            <p:strVal val="#ppt_w"/>
                                          </p:val>
                                        </p:tav>
                                      </p:tavLst>
                                    </p:anim>
                                  </p:childTnLst>
                                </p:cTn>
                              </p:par>
                            </p:childTnLst>
                          </p:cTn>
                        </p:par>
                      </p:childTnLst>
                    </p:cTn>
                  </p:par>
                  <p:par>
                    <p:cTn id="72" fill="hold">
                      <p:stCondLst>
                        <p:cond delay="indefinite"/>
                      </p:stCondLst>
                      <p:childTnLst>
                        <p:par>
                          <p:cTn id="73" fill="hold">
                            <p:stCondLst>
                              <p:cond delay="0"/>
                            </p:stCondLst>
                            <p:childTnLst>
                              <p:par>
                                <p:cTn id="74" presetID="27" presetClass="entr" presetSubtype="0" fill="hold" nodeType="clickEffect">
                                  <p:stCondLst>
                                    <p:cond delay="0"/>
                                  </p:stCondLst>
                                  <p:iterate type="lt">
                                    <p:tmPct val="50000"/>
                                  </p:iterate>
                                  <p:childTnLst>
                                    <p:set>
                                      <p:cBhvr>
                                        <p:cTn id="75" dur="1" fill="hold">
                                          <p:stCondLst>
                                            <p:cond delay="0"/>
                                          </p:stCondLst>
                                        </p:cTn>
                                        <p:tgtEl>
                                          <p:spTgt spid="3">
                                            <p:txEl>
                                              <p:pRg st="8" end="8"/>
                                            </p:txEl>
                                          </p:spTgt>
                                        </p:tgtEl>
                                        <p:attrNameLst>
                                          <p:attrName>style.visibility</p:attrName>
                                        </p:attrNameLst>
                                      </p:cBhvr>
                                      <p:to>
                                        <p:strVal val="visible"/>
                                      </p:to>
                                    </p:set>
                                    <p:anim calcmode="discrete" valueType="clr">
                                      <p:cBhvr override="childStyle">
                                        <p:cTn id="76" dur="80"/>
                                        <p:tgtEl>
                                          <p:spTgt spid="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7" dur="80"/>
                                        <p:tgtEl>
                                          <p:spTgt spid="3">
                                            <p:txEl>
                                              <p:pRg st="8" end="8"/>
                                            </p:txEl>
                                          </p:spTgt>
                                        </p:tgtEl>
                                        <p:attrNameLst>
                                          <p:attrName>fillcolor</p:attrName>
                                        </p:attrNameLst>
                                      </p:cBhvr>
                                      <p:tavLst>
                                        <p:tav tm="0">
                                          <p:val>
                                            <p:clrVal>
                                              <a:schemeClr val="accent2"/>
                                            </p:clrVal>
                                          </p:val>
                                        </p:tav>
                                        <p:tav tm="50000">
                                          <p:val>
                                            <p:clrVal>
                                              <a:schemeClr val="hlink"/>
                                            </p:clrVal>
                                          </p:val>
                                        </p:tav>
                                      </p:tavLst>
                                    </p:anim>
                                    <p:set>
                                      <p:cBhvr>
                                        <p:cTn id="78" dur="80"/>
                                        <p:tgtEl>
                                          <p:spTgt spid="3">
                                            <p:txEl>
                                              <p:pRg st="8" end="8"/>
                                            </p:txEl>
                                          </p:spTgt>
                                        </p:tgtEl>
                                        <p:attrNameLst>
                                          <p:attrName>fill.type</p:attrName>
                                        </p:attrNameLst>
                                      </p:cBhvr>
                                      <p:to>
                                        <p:strVal val="solid"/>
                                      </p:to>
                                    </p:set>
                                  </p:childTnLst>
                                </p:cTn>
                              </p:par>
                            </p:childTnLst>
                          </p:cTn>
                        </p:par>
                      </p:childTnLst>
                    </p:cTn>
                  </p:par>
                  <p:par>
                    <p:cTn id="79" fill="hold">
                      <p:stCondLst>
                        <p:cond delay="indefinite"/>
                      </p:stCondLst>
                      <p:childTnLst>
                        <p:par>
                          <p:cTn id="80" fill="hold">
                            <p:stCondLst>
                              <p:cond delay="0"/>
                            </p:stCondLst>
                            <p:childTnLst>
                              <p:par>
                                <p:cTn id="81" presetID="55" presetClass="entr" presetSubtype="0" fill="hold" nodeType="clickEffect">
                                  <p:stCondLst>
                                    <p:cond delay="0"/>
                                  </p:stCondLst>
                                  <p:childTnLst>
                                    <p:set>
                                      <p:cBhvr>
                                        <p:cTn id="82" dur="1" fill="hold">
                                          <p:stCondLst>
                                            <p:cond delay="0"/>
                                          </p:stCondLst>
                                        </p:cTn>
                                        <p:tgtEl>
                                          <p:spTgt spid="7"/>
                                        </p:tgtEl>
                                        <p:attrNameLst>
                                          <p:attrName>style.visibility</p:attrName>
                                        </p:attrNameLst>
                                      </p:cBhvr>
                                      <p:to>
                                        <p:strVal val="visible"/>
                                      </p:to>
                                    </p:set>
                                    <p:anim calcmode="lin" valueType="num">
                                      <p:cBhvr>
                                        <p:cTn id="83" dur="1000" fill="hold"/>
                                        <p:tgtEl>
                                          <p:spTgt spid="7"/>
                                        </p:tgtEl>
                                        <p:attrNameLst>
                                          <p:attrName>ppt_w</p:attrName>
                                        </p:attrNameLst>
                                      </p:cBhvr>
                                      <p:tavLst>
                                        <p:tav tm="0">
                                          <p:val>
                                            <p:strVal val="#ppt_w*0.70"/>
                                          </p:val>
                                        </p:tav>
                                        <p:tav tm="100000">
                                          <p:val>
                                            <p:strVal val="#ppt_w"/>
                                          </p:val>
                                        </p:tav>
                                      </p:tavLst>
                                    </p:anim>
                                    <p:anim calcmode="lin" valueType="num">
                                      <p:cBhvr>
                                        <p:cTn id="84" dur="1000" fill="hold"/>
                                        <p:tgtEl>
                                          <p:spTgt spid="7"/>
                                        </p:tgtEl>
                                        <p:attrNameLst>
                                          <p:attrName>ppt_h</p:attrName>
                                        </p:attrNameLst>
                                      </p:cBhvr>
                                      <p:tavLst>
                                        <p:tav tm="0">
                                          <p:val>
                                            <p:strVal val="#ppt_h"/>
                                          </p:val>
                                        </p:tav>
                                        <p:tav tm="100000">
                                          <p:val>
                                            <p:strVal val="#ppt_h"/>
                                          </p:val>
                                        </p:tav>
                                      </p:tavLst>
                                    </p:anim>
                                    <p:animEffect transition="in" filter="fade">
                                      <p:cBhvr>
                                        <p:cTn id="85" dur="1000"/>
                                        <p:tgtEl>
                                          <p:spTgt spid="7"/>
                                        </p:tgtEl>
                                      </p:cBhvr>
                                    </p:animEffect>
                                  </p:childTnLst>
                                </p:cTn>
                              </p:par>
                            </p:childTnLst>
                          </p:cTn>
                        </p:par>
                      </p:childTnLst>
                    </p:cTn>
                  </p:par>
                  <p:par>
                    <p:cTn id="86" fill="hold">
                      <p:stCondLst>
                        <p:cond delay="indefinite"/>
                      </p:stCondLst>
                      <p:childTnLst>
                        <p:par>
                          <p:cTn id="87" fill="hold">
                            <p:stCondLst>
                              <p:cond delay="0"/>
                            </p:stCondLst>
                            <p:childTnLst>
                              <p:par>
                                <p:cTn id="88" presetID="27" presetClass="entr" presetSubtype="0" fill="hold" grpId="0" nodeType="clickEffect">
                                  <p:stCondLst>
                                    <p:cond delay="0"/>
                                  </p:stCondLst>
                                  <p:iterate type="lt">
                                    <p:tmPct val="50000"/>
                                  </p:iterate>
                                  <p:childTnLst>
                                    <p:set>
                                      <p:cBhvr>
                                        <p:cTn id="89" dur="1" fill="hold">
                                          <p:stCondLst>
                                            <p:cond delay="0"/>
                                          </p:stCondLst>
                                        </p:cTn>
                                        <p:tgtEl>
                                          <p:spTgt spid="9"/>
                                        </p:tgtEl>
                                        <p:attrNameLst>
                                          <p:attrName>style.visibility</p:attrName>
                                        </p:attrNameLst>
                                      </p:cBhvr>
                                      <p:to>
                                        <p:strVal val="visible"/>
                                      </p:to>
                                    </p:set>
                                    <p:anim calcmode="discrete" valueType="clr">
                                      <p:cBhvr override="childStyle">
                                        <p:cTn id="90"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91" dur="80"/>
                                        <p:tgtEl>
                                          <p:spTgt spid="9"/>
                                        </p:tgtEl>
                                        <p:attrNameLst>
                                          <p:attrName>fillcolor</p:attrName>
                                        </p:attrNameLst>
                                      </p:cBhvr>
                                      <p:tavLst>
                                        <p:tav tm="0">
                                          <p:val>
                                            <p:clrVal>
                                              <a:schemeClr val="accent2"/>
                                            </p:clrVal>
                                          </p:val>
                                        </p:tav>
                                        <p:tav tm="50000">
                                          <p:val>
                                            <p:clrVal>
                                              <a:schemeClr val="hlink"/>
                                            </p:clrVal>
                                          </p:val>
                                        </p:tav>
                                      </p:tavLst>
                                    </p:anim>
                                    <p:set>
                                      <p:cBhvr>
                                        <p:cTn id="92" dur="80"/>
                                        <p:tgtEl>
                                          <p:spTgt spid="9"/>
                                        </p:tgtEl>
                                        <p:attrNameLst>
                                          <p:attrName>fill.type</p:attrName>
                                        </p:attrNameLst>
                                      </p:cBhvr>
                                      <p:to>
                                        <p:strVal val="solid"/>
                                      </p:to>
                                    </p:set>
                                  </p:childTnLst>
                                </p:cTn>
                              </p:par>
                            </p:childTnLst>
                          </p:cTn>
                        </p:par>
                      </p:childTnLst>
                    </p:cTn>
                  </p:par>
                  <p:par>
                    <p:cTn id="93" fill="hold">
                      <p:stCondLst>
                        <p:cond delay="indefinite"/>
                      </p:stCondLst>
                      <p:childTnLst>
                        <p:par>
                          <p:cTn id="94" fill="hold">
                            <p:stCondLst>
                              <p:cond delay="0"/>
                            </p:stCondLst>
                            <p:childTnLst>
                              <p:par>
                                <p:cTn id="95" presetID="27" presetClass="entr" presetSubtype="0" fill="hold" nodeType="clickEffect">
                                  <p:stCondLst>
                                    <p:cond delay="0"/>
                                  </p:stCondLst>
                                  <p:iterate type="lt">
                                    <p:tmPct val="50000"/>
                                  </p:iterate>
                                  <p:childTnLst>
                                    <p:set>
                                      <p:cBhvr>
                                        <p:cTn id="96" dur="1" fill="hold">
                                          <p:stCondLst>
                                            <p:cond delay="0"/>
                                          </p:stCondLst>
                                        </p:cTn>
                                        <p:tgtEl>
                                          <p:spTgt spid="8">
                                            <p:txEl>
                                              <p:pRg st="0" end="0"/>
                                            </p:txEl>
                                          </p:spTgt>
                                        </p:tgtEl>
                                        <p:attrNameLst>
                                          <p:attrName>style.visibility</p:attrName>
                                        </p:attrNameLst>
                                      </p:cBhvr>
                                      <p:to>
                                        <p:strVal val="visible"/>
                                      </p:to>
                                    </p:set>
                                    <p:anim calcmode="discrete" valueType="clr">
                                      <p:cBhvr override="childStyle">
                                        <p:cTn id="97" dur="80"/>
                                        <p:tgtEl>
                                          <p:spTgt spid="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8" dur="80"/>
                                        <p:tgtEl>
                                          <p:spTgt spid="8">
                                            <p:txEl>
                                              <p:pRg st="0" end="0"/>
                                            </p:txEl>
                                          </p:spTgt>
                                        </p:tgtEl>
                                        <p:attrNameLst>
                                          <p:attrName>fillcolor</p:attrName>
                                        </p:attrNameLst>
                                      </p:cBhvr>
                                      <p:tavLst>
                                        <p:tav tm="0">
                                          <p:val>
                                            <p:clrVal>
                                              <a:schemeClr val="accent2"/>
                                            </p:clrVal>
                                          </p:val>
                                        </p:tav>
                                        <p:tav tm="50000">
                                          <p:val>
                                            <p:clrVal>
                                              <a:schemeClr val="hlink"/>
                                            </p:clrVal>
                                          </p:val>
                                        </p:tav>
                                      </p:tavLst>
                                    </p:anim>
                                    <p:set>
                                      <p:cBhvr>
                                        <p:cTn id="99" dur="80"/>
                                        <p:tgtEl>
                                          <p:spTgt spid="8">
                                            <p:txEl>
                                              <p:pRg st="0" end="0"/>
                                            </p:txEl>
                                          </p:spTgt>
                                        </p:tgtEl>
                                        <p:attrNameLst>
                                          <p:attrName>fill.type</p:attrName>
                                        </p:attrNameLst>
                                      </p:cBhvr>
                                      <p:to>
                                        <p:strVal val="solid"/>
                                      </p:to>
                                    </p:set>
                                  </p:childTnLst>
                                </p:cTn>
                              </p:par>
                            </p:childTnLst>
                          </p:cTn>
                        </p:par>
                      </p:childTnLst>
                    </p:cTn>
                  </p:par>
                  <p:par>
                    <p:cTn id="100" fill="hold">
                      <p:stCondLst>
                        <p:cond delay="indefinite"/>
                      </p:stCondLst>
                      <p:childTnLst>
                        <p:par>
                          <p:cTn id="101" fill="hold">
                            <p:stCondLst>
                              <p:cond delay="0"/>
                            </p:stCondLst>
                            <p:childTnLst>
                              <p:par>
                                <p:cTn id="102" presetID="27" presetClass="entr" presetSubtype="0" fill="hold" grpId="0" nodeType="clickEffect">
                                  <p:stCondLst>
                                    <p:cond delay="0"/>
                                  </p:stCondLst>
                                  <p:iterate type="lt">
                                    <p:tmPct val="50000"/>
                                  </p:iterate>
                                  <p:childTnLst>
                                    <p:set>
                                      <p:cBhvr>
                                        <p:cTn id="103" dur="1" fill="hold">
                                          <p:stCondLst>
                                            <p:cond delay="0"/>
                                          </p:stCondLst>
                                        </p:cTn>
                                        <p:tgtEl>
                                          <p:spTgt spid="10"/>
                                        </p:tgtEl>
                                        <p:attrNameLst>
                                          <p:attrName>style.visibility</p:attrName>
                                        </p:attrNameLst>
                                      </p:cBhvr>
                                      <p:to>
                                        <p:strVal val="visible"/>
                                      </p:to>
                                    </p:set>
                                    <p:anim calcmode="discrete" valueType="clr">
                                      <p:cBhvr override="childStyle">
                                        <p:cTn id="104"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105" dur="80"/>
                                        <p:tgtEl>
                                          <p:spTgt spid="10"/>
                                        </p:tgtEl>
                                        <p:attrNameLst>
                                          <p:attrName>fillcolor</p:attrName>
                                        </p:attrNameLst>
                                      </p:cBhvr>
                                      <p:tavLst>
                                        <p:tav tm="0">
                                          <p:val>
                                            <p:clrVal>
                                              <a:schemeClr val="accent2"/>
                                            </p:clrVal>
                                          </p:val>
                                        </p:tav>
                                        <p:tav tm="50000">
                                          <p:val>
                                            <p:clrVal>
                                              <a:schemeClr val="hlink"/>
                                            </p:clrVal>
                                          </p:val>
                                        </p:tav>
                                      </p:tavLst>
                                    </p:anim>
                                    <p:set>
                                      <p:cBhvr>
                                        <p:cTn id="106" dur="80"/>
                                        <p:tgtEl>
                                          <p:spTgt spid="10"/>
                                        </p:tgtEl>
                                        <p:attrNameLst>
                                          <p:attrName>fill.type</p:attrName>
                                        </p:attrNameLst>
                                      </p:cBhvr>
                                      <p:to>
                                        <p:strVal val="solid"/>
                                      </p:to>
                                    </p:set>
                                  </p:childTnLst>
                                </p:cTn>
                              </p:par>
                            </p:childTnLst>
                          </p:cTn>
                        </p:par>
                      </p:childTnLst>
                    </p:cTn>
                  </p:par>
                  <p:par>
                    <p:cTn id="107" fill="hold">
                      <p:stCondLst>
                        <p:cond delay="indefinite"/>
                      </p:stCondLst>
                      <p:childTnLst>
                        <p:par>
                          <p:cTn id="108" fill="hold">
                            <p:stCondLst>
                              <p:cond delay="0"/>
                            </p:stCondLst>
                            <p:childTnLst>
                              <p:par>
                                <p:cTn id="109" presetID="27" presetClass="entr" presetSubtype="0" fill="hold" nodeType="clickEffect">
                                  <p:stCondLst>
                                    <p:cond delay="0"/>
                                  </p:stCondLst>
                                  <p:iterate type="lt">
                                    <p:tmPct val="50000"/>
                                  </p:iterate>
                                  <p:childTnLst>
                                    <p:set>
                                      <p:cBhvr>
                                        <p:cTn id="110" dur="1" fill="hold">
                                          <p:stCondLst>
                                            <p:cond delay="0"/>
                                          </p:stCondLst>
                                        </p:cTn>
                                        <p:tgtEl>
                                          <p:spTgt spid="3">
                                            <p:txEl>
                                              <p:pRg st="10" end="10"/>
                                            </p:txEl>
                                          </p:spTgt>
                                        </p:tgtEl>
                                        <p:attrNameLst>
                                          <p:attrName>style.visibility</p:attrName>
                                        </p:attrNameLst>
                                      </p:cBhvr>
                                      <p:to>
                                        <p:strVal val="visible"/>
                                      </p:to>
                                    </p:set>
                                    <p:anim calcmode="discrete" valueType="clr">
                                      <p:cBhvr override="childStyle">
                                        <p:cTn id="111" dur="80"/>
                                        <p:tgtEl>
                                          <p:spTgt spid="3">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12" dur="80"/>
                                        <p:tgtEl>
                                          <p:spTgt spid="3">
                                            <p:txEl>
                                              <p:pRg st="10" end="10"/>
                                            </p:txEl>
                                          </p:spTgt>
                                        </p:tgtEl>
                                        <p:attrNameLst>
                                          <p:attrName>fillcolor</p:attrName>
                                        </p:attrNameLst>
                                      </p:cBhvr>
                                      <p:tavLst>
                                        <p:tav tm="0">
                                          <p:val>
                                            <p:clrVal>
                                              <a:schemeClr val="accent2"/>
                                            </p:clrVal>
                                          </p:val>
                                        </p:tav>
                                        <p:tav tm="50000">
                                          <p:val>
                                            <p:clrVal>
                                              <a:schemeClr val="hlink"/>
                                            </p:clrVal>
                                          </p:val>
                                        </p:tav>
                                      </p:tavLst>
                                    </p:anim>
                                    <p:set>
                                      <p:cBhvr>
                                        <p:cTn id="113" dur="80"/>
                                        <p:tgtEl>
                                          <p:spTgt spid="3">
                                            <p:txEl>
                                              <p:pRg st="10" end="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التفاعلات </a:t>
            </a:r>
            <a:endParaRPr lang="en-US" dirty="0"/>
          </a:p>
        </p:txBody>
      </p:sp>
      <p:sp>
        <p:nvSpPr>
          <p:cNvPr id="3" name="Content Placeholder 2"/>
          <p:cNvSpPr>
            <a:spLocks noGrp="1"/>
          </p:cNvSpPr>
          <p:nvPr>
            <p:ph idx="1"/>
          </p:nvPr>
        </p:nvSpPr>
        <p:spPr>
          <a:xfrm>
            <a:off x="1435608" y="714356"/>
            <a:ext cx="7498080" cy="5534044"/>
          </a:xfrm>
        </p:spPr>
        <p:txBody>
          <a:bodyPr>
            <a:normAutofit/>
          </a:bodyPr>
          <a:lstStyle/>
          <a:p>
            <a:r>
              <a:rPr lang="ar-SA" dirty="0" smtClean="0">
                <a:solidFill>
                  <a:srgbClr val="FF0000"/>
                </a:solidFill>
              </a:rPr>
              <a:t>1</a:t>
            </a:r>
            <a:r>
              <a:rPr lang="ar-SA" sz="2400" i="1" u="sng" dirty="0" smtClean="0">
                <a:solidFill>
                  <a:srgbClr val="FF0000"/>
                </a:solidFill>
              </a:rPr>
              <a:t>- مع الهيدروكسيدات </a:t>
            </a:r>
          </a:p>
          <a:p>
            <a:r>
              <a:rPr lang="ar-SA" sz="2000" dirty="0" smtClean="0"/>
              <a:t>تتحول المحاليل القلوية(هيدروكسيد الصوديوم- هيدروكسيد البوتاسيوم) الى املاح تذوب في الماء تعرف بالصابون</a:t>
            </a:r>
          </a:p>
          <a:p>
            <a:r>
              <a:rPr lang="ar-SA" sz="2000" dirty="0" smtClean="0"/>
              <a:t>الصابون : هو الملح الصوديومي أو البوتاسيومي للحامض الدهني</a:t>
            </a:r>
          </a:p>
          <a:p>
            <a:r>
              <a:rPr lang="ar-SA" sz="2000" dirty="0" smtClean="0"/>
              <a:t>وللصابون المقدرة على احداث المستحلب حيث يذيب الدهن في الماء</a:t>
            </a:r>
          </a:p>
          <a:p>
            <a:r>
              <a:rPr lang="ar-SA" sz="2000" u="sng" dirty="0" smtClean="0">
                <a:solidFill>
                  <a:srgbClr val="FF0000"/>
                </a:solidFill>
              </a:rPr>
              <a:t>التصبن</a:t>
            </a:r>
            <a:r>
              <a:rPr lang="en-US" sz="2000" u="sng" dirty="0" err="1" smtClean="0">
                <a:solidFill>
                  <a:srgbClr val="FF0000"/>
                </a:solidFill>
              </a:rPr>
              <a:t>Saponification</a:t>
            </a:r>
            <a:r>
              <a:rPr lang="en-US" sz="2000" u="sng" dirty="0" smtClean="0">
                <a:solidFill>
                  <a:srgbClr val="FF0000"/>
                </a:solidFill>
              </a:rPr>
              <a:t>:</a:t>
            </a:r>
          </a:p>
          <a:p>
            <a:r>
              <a:rPr lang="ar-SA" sz="2200" dirty="0" smtClean="0"/>
              <a:t>هو التميؤ للدهون الحيوانية أو الزيوت النباتية في وسط قلوي عند تفاعلها مع </a:t>
            </a:r>
            <a:r>
              <a:rPr lang="en-US" sz="2200" dirty="0" smtClean="0"/>
              <a:t>KOH </a:t>
            </a:r>
            <a:r>
              <a:rPr lang="ar-SA" sz="2200" u="sng" dirty="0" smtClean="0">
                <a:solidFill>
                  <a:srgbClr val="00B050"/>
                </a:solidFill>
              </a:rPr>
              <a:t> </a:t>
            </a:r>
            <a:r>
              <a:rPr lang="ar-SA" sz="2200" dirty="0" smtClean="0"/>
              <a:t>أو </a:t>
            </a:r>
            <a:r>
              <a:rPr lang="en-US" sz="2200" dirty="0" err="1" smtClean="0"/>
              <a:t>NaOH</a:t>
            </a:r>
            <a:r>
              <a:rPr lang="ar-SA" sz="2200" dirty="0" smtClean="0"/>
              <a:t> بالتسخين, لتعطي أملاح الصوديوم للأحماض الدهنية أو ما يعرف بالصابون  وكذلك تعطي جليسرول</a:t>
            </a:r>
          </a:p>
        </p:txBody>
      </p:sp>
      <p:pic>
        <p:nvPicPr>
          <p:cNvPr id="5" name="Picture 4" descr="15qg.jpg"/>
          <p:cNvPicPr>
            <a:picLocks noChangeAspect="1"/>
          </p:cNvPicPr>
          <p:nvPr/>
        </p:nvPicPr>
        <p:blipFill>
          <a:blip r:embed="rId2" cstate="print"/>
          <a:stretch>
            <a:fillRect/>
          </a:stretch>
        </p:blipFill>
        <p:spPr>
          <a:xfrm>
            <a:off x="1285852" y="4357694"/>
            <a:ext cx="6858047" cy="21431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14942" y="642918"/>
            <a:ext cx="3929058" cy="5605482"/>
          </a:xfrm>
        </p:spPr>
        <p:txBody>
          <a:bodyPr>
            <a:normAutofit/>
          </a:bodyPr>
          <a:lstStyle/>
          <a:p>
            <a:r>
              <a:rPr lang="ar-SA" u="sng" dirty="0" smtClean="0">
                <a:solidFill>
                  <a:srgbClr val="FF0000"/>
                </a:solidFill>
              </a:rPr>
              <a:t>رقم التصبن</a:t>
            </a:r>
            <a:r>
              <a:rPr lang="ar-SA" dirty="0" smtClean="0"/>
              <a:t>:</a:t>
            </a:r>
          </a:p>
          <a:p>
            <a:r>
              <a:rPr lang="ar-SA" sz="3000" dirty="0" smtClean="0"/>
              <a:t>عبارة عن عدد ملليجرامات من هيدروكسيد البوتاسيوم اللازمة لتصبن واحد جرام من الدهن أو الزيت حيث يتفاعل هيدروكسيد البوتاسيوم مع مجموعة الكربوكسيل مكون الصابون </a:t>
            </a:r>
          </a:p>
          <a:p>
            <a:pPr>
              <a:buBlip>
                <a:blip r:embed="rId2"/>
              </a:buBlip>
            </a:pPr>
            <a:r>
              <a:rPr lang="ar-SA" sz="3000" dirty="0" smtClean="0"/>
              <a:t>كلما زادت مجموعات الكربوكسيل زاد رقم التصبن</a:t>
            </a:r>
            <a:endParaRPr lang="en-US" sz="3000" dirty="0"/>
          </a:p>
        </p:txBody>
      </p:sp>
      <p:pic>
        <p:nvPicPr>
          <p:cNvPr id="6" name="Picture 5" descr="a70d2eec75.jpg"/>
          <p:cNvPicPr>
            <a:picLocks noChangeAspect="1"/>
          </p:cNvPicPr>
          <p:nvPr/>
        </p:nvPicPr>
        <p:blipFill>
          <a:blip r:embed="rId3" cstate="print"/>
          <a:stretch>
            <a:fillRect/>
          </a:stretch>
        </p:blipFill>
        <p:spPr>
          <a:xfrm>
            <a:off x="1000100" y="428604"/>
            <a:ext cx="2000264" cy="1428760"/>
          </a:xfrm>
          <a:prstGeom prst="rect">
            <a:avLst/>
          </a:prstGeom>
        </p:spPr>
      </p:pic>
      <p:pic>
        <p:nvPicPr>
          <p:cNvPr id="7" name="Picture 6" descr="2c82a93572.gif"/>
          <p:cNvPicPr>
            <a:picLocks noChangeAspect="1"/>
          </p:cNvPicPr>
          <p:nvPr/>
        </p:nvPicPr>
        <p:blipFill>
          <a:blip r:embed="rId4" cstate="print"/>
          <a:stretch>
            <a:fillRect/>
          </a:stretch>
        </p:blipFill>
        <p:spPr>
          <a:xfrm>
            <a:off x="1428728" y="2143116"/>
            <a:ext cx="3848100" cy="38481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000108"/>
            <a:ext cx="8219340" cy="5500726"/>
          </a:xfrm>
        </p:spPr>
        <p:txBody>
          <a:bodyPr>
            <a:normAutofit/>
          </a:bodyPr>
          <a:lstStyle/>
          <a:p>
            <a:r>
              <a:rPr lang="ar-SA" sz="2000" dirty="0" smtClean="0">
                <a:solidFill>
                  <a:srgbClr val="FF0000"/>
                </a:solidFill>
              </a:rPr>
              <a:t>2</a:t>
            </a:r>
            <a:r>
              <a:rPr lang="ar-SA" sz="2000" u="sng" dirty="0" smtClean="0">
                <a:solidFill>
                  <a:srgbClr val="FF0000"/>
                </a:solidFill>
              </a:rPr>
              <a:t>- تفاعل مع الاكسجين(الاكسدة)</a:t>
            </a:r>
          </a:p>
          <a:p>
            <a:r>
              <a:rPr lang="ar-SA" sz="2000" smtClean="0"/>
              <a:t>تتأكسد الأحماض </a:t>
            </a:r>
            <a:r>
              <a:rPr lang="ar-SA" sz="2000" dirty="0" smtClean="0"/>
              <a:t>الدهنية غير المشبعة عند الروابط الزوجية وينتج الدهيدات أو كيتونات , بيروكسيديز, أحماض دهنية قصيرة السلسة ( وتسمى الأكسدة الذاتية </a:t>
            </a:r>
            <a:r>
              <a:rPr lang="en-US" sz="2000" dirty="0" smtClean="0"/>
              <a:t>(Auto oxidation)</a:t>
            </a:r>
          </a:p>
          <a:p>
            <a:r>
              <a:rPr lang="ar-SA" sz="2000" dirty="0" smtClean="0"/>
              <a:t>وتنتج عن عملية الأكسدة:</a:t>
            </a:r>
          </a:p>
          <a:p>
            <a:r>
              <a:rPr lang="ar-SA" sz="2000" u="sng" dirty="0" smtClean="0">
                <a:solidFill>
                  <a:srgbClr val="0070C0"/>
                </a:solidFill>
              </a:rPr>
              <a:t>1- تكون الزيوت الجافة: </a:t>
            </a:r>
          </a:p>
          <a:p>
            <a:r>
              <a:rPr lang="ar-SA" sz="2000" dirty="0" smtClean="0"/>
              <a:t>مثل استخدام زيت بذرة الكتان وفول الصويا كأساس للدهان لأنه غني بالأحماض الدهنية غير المشبعة التي تتأكسد عند جفافها</a:t>
            </a:r>
          </a:p>
          <a:p>
            <a:r>
              <a:rPr lang="ar-SA" sz="2000" u="sng" dirty="0" smtClean="0">
                <a:solidFill>
                  <a:srgbClr val="0070C0"/>
                </a:solidFill>
              </a:rPr>
              <a:t>2- التزنخ</a:t>
            </a:r>
            <a:r>
              <a:rPr lang="en-US" sz="2000" u="sng" dirty="0" smtClean="0">
                <a:solidFill>
                  <a:srgbClr val="0070C0"/>
                </a:solidFill>
              </a:rPr>
              <a:t>Rancidity</a:t>
            </a:r>
            <a:endParaRPr lang="ar-SA" sz="2000" u="sng" dirty="0" smtClean="0">
              <a:solidFill>
                <a:srgbClr val="0070C0"/>
              </a:solidFill>
            </a:endParaRPr>
          </a:p>
          <a:p>
            <a:r>
              <a:rPr lang="ar-SA" sz="2000" dirty="0" smtClean="0"/>
              <a:t>عبارة عن الطعم والرائحة الغير مقبولين الناتجين عن تعرض الدهون أو الزيوت إلى الضوء والاكسجين والرطوبة والحرارة الدافئة, وبفعل الانزيمات التي تفرزها البكتريا وتتحفز في وجود أيونات الرصاص والنحاس</a:t>
            </a:r>
          </a:p>
          <a:p>
            <a:r>
              <a:rPr lang="ar-SA" sz="2000" b="1" u="sng" dirty="0" smtClean="0">
                <a:solidFill>
                  <a:srgbClr val="00B050"/>
                </a:solidFill>
              </a:rPr>
              <a:t>مقاومة التزنخ: </a:t>
            </a:r>
          </a:p>
          <a:p>
            <a:r>
              <a:rPr lang="ar-SA" sz="2000" dirty="0" smtClean="0"/>
              <a:t>1- إضافة مانعات التاكسد(مثل فتامين </a:t>
            </a:r>
            <a:r>
              <a:rPr lang="en-US" sz="2000" dirty="0" smtClean="0"/>
              <a:t>E</a:t>
            </a:r>
            <a:r>
              <a:rPr lang="ar-SA" sz="2000" dirty="0" smtClean="0"/>
              <a:t> )</a:t>
            </a:r>
          </a:p>
          <a:p>
            <a:r>
              <a:rPr lang="ar-SA" sz="2000" dirty="0" smtClean="0"/>
              <a:t>2- إزالة الايونات المعدنية</a:t>
            </a:r>
          </a:p>
          <a:p>
            <a:r>
              <a:rPr lang="ar-SA" sz="2000" dirty="0" smtClean="0"/>
              <a:t>3- حجب الأكسجين الجوي</a:t>
            </a:r>
            <a:endParaRPr lang="en-US" sz="2000" dirty="0"/>
          </a:p>
        </p:txBody>
      </p:sp>
      <p:sp>
        <p:nvSpPr>
          <p:cNvPr id="4" name="Rectangle 3"/>
          <p:cNvSpPr/>
          <p:nvPr/>
        </p:nvSpPr>
        <p:spPr>
          <a:xfrm>
            <a:off x="2357422" y="214290"/>
            <a:ext cx="2071702" cy="646331"/>
          </a:xfrm>
          <a:prstGeom prst="rect">
            <a:avLst/>
          </a:prstGeom>
        </p:spPr>
        <p:txBody>
          <a:bodyPr wrap="square">
            <a:spAutoFit/>
          </a:bodyPr>
          <a:lstStyle/>
          <a:p>
            <a:r>
              <a:rPr lang="ar-SA" sz="3600" dirty="0" smtClean="0">
                <a:solidFill>
                  <a:srgbClr val="FF0000"/>
                </a:solidFill>
              </a:rPr>
              <a:t>التفاعلات</a:t>
            </a:r>
            <a:endParaRPr lang="en-US" sz="3600"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214422"/>
            <a:ext cx="7498080" cy="5033978"/>
          </a:xfrm>
        </p:spPr>
        <p:txBody>
          <a:bodyPr>
            <a:normAutofit/>
          </a:bodyPr>
          <a:lstStyle/>
          <a:p>
            <a:r>
              <a:rPr lang="ar-SA" sz="2400" b="1" u="sng" dirty="0" smtClean="0">
                <a:solidFill>
                  <a:srgbClr val="00B050"/>
                </a:solidFill>
              </a:rPr>
              <a:t>تأثير التزنخ على الدهون:</a:t>
            </a:r>
          </a:p>
          <a:p>
            <a:r>
              <a:rPr lang="ar-SA" sz="2400" dirty="0" smtClean="0"/>
              <a:t>1- المواد المتكونة تكون سامة جدا</a:t>
            </a:r>
          </a:p>
          <a:p>
            <a:r>
              <a:rPr lang="ar-SA" sz="2400" dirty="0" smtClean="0"/>
              <a:t>2- نواتج التزنخ تحطم عوامل اخرى في الطعام مثل فتامين </a:t>
            </a:r>
            <a:r>
              <a:rPr lang="en-US" sz="2400" dirty="0" smtClean="0"/>
              <a:t>A,C</a:t>
            </a:r>
            <a:r>
              <a:rPr lang="ar-SA" sz="2400" dirty="0" smtClean="0"/>
              <a:t> والأحماض الدهنية الأساسية</a:t>
            </a:r>
            <a:endParaRPr lang="en-US" sz="2400" dirty="0" smtClean="0"/>
          </a:p>
          <a:p>
            <a:r>
              <a:rPr lang="ar-SA" sz="2400" b="1" u="sng" dirty="0" smtClean="0">
                <a:solidFill>
                  <a:srgbClr val="00B050"/>
                </a:solidFill>
              </a:rPr>
              <a:t>حماية الطعام من التزنخ :</a:t>
            </a:r>
          </a:p>
          <a:p>
            <a:r>
              <a:rPr lang="ar-SA" sz="2400" dirty="0" smtClean="0"/>
              <a:t>1- حفظ الطعام في مكان بارد لتثبيط فعل الإنزيم </a:t>
            </a:r>
            <a:r>
              <a:rPr lang="en-US" sz="2400" dirty="0" smtClean="0"/>
              <a:t>Lipase</a:t>
            </a:r>
          </a:p>
          <a:p>
            <a:r>
              <a:rPr lang="ar-SA" sz="2400" dirty="0" smtClean="0"/>
              <a:t>2- إضافة موانع التاكسد</a:t>
            </a:r>
          </a:p>
          <a:p>
            <a:r>
              <a:rPr lang="ar-SA" sz="2400" dirty="0" smtClean="0"/>
              <a:t>3- استبدال الأكسجين بغاز خامل مثل النتروجين</a:t>
            </a:r>
          </a:p>
          <a:p>
            <a:r>
              <a:rPr lang="ar-SA" sz="2400" dirty="0" smtClean="0"/>
              <a:t>4- وضع الطعام تحت التفريغ</a:t>
            </a:r>
          </a:p>
          <a:p>
            <a:r>
              <a:rPr lang="ar-SA" sz="2400" dirty="0" smtClean="0"/>
              <a:t>6- إضافة مضادات الأكسدة مثل فتامين </a:t>
            </a:r>
            <a:r>
              <a:rPr lang="en-US" sz="2400" dirty="0" smtClean="0"/>
              <a:t>E</a:t>
            </a:r>
            <a:r>
              <a:rPr lang="ar-SA" sz="2400" dirty="0" smtClean="0"/>
              <a:t>أو بعض الفينولات </a:t>
            </a:r>
            <a:endParaRPr lang="en-US" sz="2400" dirty="0"/>
          </a:p>
        </p:txBody>
      </p:sp>
      <p:sp>
        <p:nvSpPr>
          <p:cNvPr id="4" name="Rectangle 3"/>
          <p:cNvSpPr/>
          <p:nvPr/>
        </p:nvSpPr>
        <p:spPr>
          <a:xfrm>
            <a:off x="2357422" y="214290"/>
            <a:ext cx="2071702" cy="646331"/>
          </a:xfrm>
          <a:prstGeom prst="rect">
            <a:avLst/>
          </a:prstGeom>
        </p:spPr>
        <p:txBody>
          <a:bodyPr wrap="square">
            <a:spAutoFit/>
          </a:bodyPr>
          <a:lstStyle/>
          <a:p>
            <a:r>
              <a:rPr lang="ar-SA" sz="3600" dirty="0" smtClean="0">
                <a:solidFill>
                  <a:srgbClr val="FF0000"/>
                </a:solidFill>
              </a:rPr>
              <a:t>التفاعلات</a:t>
            </a:r>
            <a:endParaRPr lang="en-US" sz="3600"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ar-SA" sz="2800" u="sng" dirty="0" smtClean="0">
                <a:solidFill>
                  <a:srgbClr val="FF0000"/>
                </a:solidFill>
              </a:rPr>
              <a:t>3-التحلل بالهيدروجين</a:t>
            </a:r>
          </a:p>
          <a:p>
            <a:pPr>
              <a:buNone/>
            </a:pPr>
            <a:r>
              <a:rPr lang="ar-SA" sz="2400" dirty="0" smtClean="0"/>
              <a:t>يحدث اختزال لمجموعة الاستر في الدهون وينتج جليسرول + كحولات طويلة السلسلة </a:t>
            </a:r>
          </a:p>
          <a:p>
            <a:pPr>
              <a:buNone/>
            </a:pPr>
            <a:r>
              <a:rPr lang="ar-SA" sz="2400" dirty="0" smtClean="0"/>
              <a:t>وهي ذات فائدة في انتاج المنظفات الصناعية </a:t>
            </a:r>
          </a:p>
          <a:p>
            <a:pPr>
              <a:buNone/>
            </a:pPr>
            <a:endParaRPr lang="ar-SA" sz="2400" dirty="0" smtClean="0"/>
          </a:p>
          <a:p>
            <a:pPr>
              <a:buNone/>
            </a:pPr>
            <a:endParaRPr lang="ar-SA" sz="2400" dirty="0" smtClean="0"/>
          </a:p>
          <a:p>
            <a:pPr>
              <a:buNone/>
            </a:pPr>
            <a:r>
              <a:rPr lang="ar-SA" sz="2400" dirty="0" smtClean="0"/>
              <a:t>بالمتين  + الهيدروجين                       جليسرول +3 كحول الاستيل</a:t>
            </a:r>
            <a:endParaRPr lang="en-US" sz="2400" dirty="0"/>
          </a:p>
        </p:txBody>
      </p:sp>
      <p:sp>
        <p:nvSpPr>
          <p:cNvPr id="4" name="Title 3"/>
          <p:cNvSpPr>
            <a:spLocks noGrp="1"/>
          </p:cNvSpPr>
          <p:nvPr>
            <p:ph type="title"/>
          </p:nvPr>
        </p:nvSpPr>
        <p:spPr>
          <a:prstGeom prst="rect">
            <a:avLst/>
          </a:prstGeom>
        </p:spPr>
        <p:txBody>
          <a:bodyPr wrap="square">
            <a:spAutoFit/>
          </a:bodyPr>
          <a:lstStyle/>
          <a:p>
            <a:r>
              <a:rPr lang="ar-SA" sz="3600" dirty="0" smtClean="0">
                <a:solidFill>
                  <a:srgbClr val="FF0000"/>
                </a:solidFill>
              </a:rPr>
              <a:t>التفاعلات</a:t>
            </a:r>
            <a:endParaRPr lang="en-US" sz="3600" dirty="0">
              <a:solidFill>
                <a:srgbClr val="FF0000"/>
              </a:solidFill>
            </a:endParaRPr>
          </a:p>
        </p:txBody>
      </p:sp>
      <p:cxnSp>
        <p:nvCxnSpPr>
          <p:cNvPr id="6" name="Straight Arrow Connector 5"/>
          <p:cNvCxnSpPr/>
          <p:nvPr/>
        </p:nvCxnSpPr>
        <p:spPr>
          <a:xfrm rot="10800000">
            <a:off x="4929190" y="4356105"/>
            <a:ext cx="128588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429124" y="3286124"/>
            <a:ext cx="2143140" cy="857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smtClean="0">
                <a:solidFill>
                  <a:srgbClr val="0070C0"/>
                </a:solidFill>
              </a:rPr>
              <a:t>حرارة – ضغط</a:t>
            </a:r>
          </a:p>
          <a:p>
            <a:pPr algn="ctr"/>
            <a:r>
              <a:rPr lang="ar-SA" sz="2000" b="1" dirty="0" smtClean="0">
                <a:solidFill>
                  <a:srgbClr val="0070C0"/>
                </a:solidFill>
              </a:rPr>
              <a:t>كرومات </a:t>
            </a:r>
            <a:r>
              <a:rPr lang="ar-SA" b="1" dirty="0" smtClean="0">
                <a:solidFill>
                  <a:srgbClr val="0070C0"/>
                </a:solidFill>
              </a:rPr>
              <a:t>النحاس(حافز)</a:t>
            </a:r>
            <a:endParaRPr lang="en-US" b="1" dirty="0">
              <a:solidFill>
                <a:srgbClr val="0070C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24" y="357166"/>
            <a:ext cx="8076464" cy="5891234"/>
          </a:xfrm>
        </p:spPr>
        <p:txBody>
          <a:bodyPr>
            <a:normAutofit/>
          </a:bodyPr>
          <a:lstStyle/>
          <a:p>
            <a:r>
              <a:rPr lang="ar-SA" u="sng" dirty="0" smtClean="0">
                <a:solidFill>
                  <a:srgbClr val="FF0000"/>
                </a:solidFill>
              </a:rPr>
              <a:t>4-الهدرجة والهلجنة:</a:t>
            </a:r>
          </a:p>
          <a:p>
            <a:r>
              <a:rPr lang="ar-SA" sz="2800" dirty="0" smtClean="0"/>
              <a:t>وهذه إحدى خصائص الأحماض الدهنية غير المشبعة ، حيث يضاف الهيدروجين أو الهالوجين من خلال الرابطة الزوجية للحمض الدهني غير المشبع </a:t>
            </a:r>
            <a:endParaRPr lang="en-US" sz="2800" dirty="0" smtClean="0"/>
          </a:p>
          <a:p>
            <a:r>
              <a:rPr lang="en-US" sz="2800" dirty="0" smtClean="0"/>
              <a:t>R-CH=CH-COOH →→→→ R-CH</a:t>
            </a:r>
            <a:r>
              <a:rPr lang="en-US" sz="2800" baseline="-25000" dirty="0" smtClean="0"/>
              <a:t>2</a:t>
            </a:r>
            <a:r>
              <a:rPr lang="en-US" sz="2800" dirty="0" smtClean="0"/>
              <a:t>-CH</a:t>
            </a:r>
            <a:r>
              <a:rPr lang="en-US" sz="2800" baseline="-25000" dirty="0" smtClean="0"/>
              <a:t>2</a:t>
            </a:r>
            <a:r>
              <a:rPr lang="en-US" sz="2800" dirty="0" smtClean="0"/>
              <a:t>-COOH</a:t>
            </a:r>
          </a:p>
          <a:p>
            <a:endParaRPr lang="en-US" sz="2800" dirty="0" smtClean="0"/>
          </a:p>
          <a:p>
            <a:r>
              <a:rPr lang="en-US" sz="2400" dirty="0" smtClean="0"/>
              <a:t>R-CH=CH-COOH →→→→ R-</a:t>
            </a:r>
            <a:r>
              <a:rPr lang="en-US" sz="2400" dirty="0" err="1" smtClean="0"/>
              <a:t>CHCl</a:t>
            </a:r>
            <a:r>
              <a:rPr lang="en-US" sz="2400" dirty="0" smtClean="0"/>
              <a:t>-</a:t>
            </a:r>
            <a:r>
              <a:rPr lang="en-US" sz="2400" dirty="0" err="1" smtClean="0"/>
              <a:t>CHCl</a:t>
            </a:r>
            <a:r>
              <a:rPr lang="en-US" sz="2400" dirty="0" smtClean="0"/>
              <a:t>-COOH</a:t>
            </a:r>
          </a:p>
          <a:p>
            <a:pPr lvl="1"/>
            <a:endParaRPr lang="ar-SA" sz="2400" dirty="0" smtClean="0"/>
          </a:p>
          <a:p>
            <a:pPr lvl="1"/>
            <a:r>
              <a:rPr lang="ar-SA" sz="2400" dirty="0" smtClean="0"/>
              <a:t>لتفاعل الهدرجة تطبيقات صناعية </a:t>
            </a:r>
          </a:p>
          <a:p>
            <a:pPr lvl="1"/>
            <a:r>
              <a:rPr lang="ar-SA" sz="2400" dirty="0" smtClean="0"/>
              <a:t>أ- تصنيع السمن النباتي </a:t>
            </a:r>
          </a:p>
          <a:p>
            <a:pPr lvl="1"/>
            <a:r>
              <a:rPr lang="ar-SA" sz="2400" dirty="0" smtClean="0"/>
              <a:t>ب- المستحضرات التي لها مظهر </a:t>
            </a:r>
            <a:r>
              <a:rPr lang="ar-SA" sz="2400" dirty="0" err="1" smtClean="0"/>
              <a:t>الزبدة</a:t>
            </a:r>
            <a:r>
              <a:rPr lang="ar-SA" sz="2400" dirty="0" smtClean="0"/>
              <a:t> </a:t>
            </a:r>
            <a:r>
              <a:rPr lang="ar-SA" sz="2400" dirty="0" err="1" smtClean="0"/>
              <a:t>وميوعتها</a:t>
            </a:r>
            <a:endParaRPr lang="en-US" sz="2400" dirty="0" smtClean="0"/>
          </a:p>
        </p:txBody>
      </p:sp>
      <p:sp>
        <p:nvSpPr>
          <p:cNvPr id="5" name="Rectangle 4"/>
          <p:cNvSpPr/>
          <p:nvPr/>
        </p:nvSpPr>
        <p:spPr>
          <a:xfrm>
            <a:off x="4214810" y="2143116"/>
            <a:ext cx="785818"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a:t>
            </a:r>
            <a:r>
              <a:rPr lang="en-US" baseline="-25000" dirty="0" smtClean="0">
                <a:solidFill>
                  <a:schemeClr val="tx1"/>
                </a:solidFill>
              </a:rPr>
              <a:t>2</a:t>
            </a:r>
            <a:endParaRPr lang="en-US" baseline="-25000" dirty="0">
              <a:solidFill>
                <a:schemeClr val="tx1"/>
              </a:solidFill>
            </a:endParaRPr>
          </a:p>
        </p:txBody>
      </p:sp>
      <p:sp>
        <p:nvSpPr>
          <p:cNvPr id="7" name="Rectangle 6"/>
          <p:cNvSpPr/>
          <p:nvPr/>
        </p:nvSpPr>
        <p:spPr>
          <a:xfrm>
            <a:off x="4429124" y="3071810"/>
            <a:ext cx="785818"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Cl</a:t>
            </a:r>
            <a:r>
              <a:rPr lang="en-US" baseline="-25000" dirty="0" smtClean="0">
                <a:solidFill>
                  <a:schemeClr val="tx1"/>
                </a:solidFill>
              </a:rPr>
              <a:t>2</a:t>
            </a:r>
            <a:endParaRPr lang="en-US" baseline="-25000" dirty="0">
              <a:solidFill>
                <a:schemeClr val="tx1"/>
              </a:solidFill>
            </a:endParaRPr>
          </a:p>
        </p:txBody>
      </p:sp>
      <p:sp>
        <p:nvSpPr>
          <p:cNvPr id="8" name="Rectangle 4"/>
          <p:cNvSpPr/>
          <p:nvPr/>
        </p:nvSpPr>
        <p:spPr>
          <a:xfrm>
            <a:off x="4214810" y="2714620"/>
            <a:ext cx="785818"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baseline="-25000" dirty="0" smtClean="0">
                <a:solidFill>
                  <a:srgbClr val="FF0000"/>
                </a:solidFill>
              </a:rPr>
              <a:t>Ni</a:t>
            </a:r>
            <a:endParaRPr lang="en-US" sz="2400" b="1" baseline="-25000" dirty="0">
              <a:solidFill>
                <a:srgbClr val="FF0000"/>
              </a:solidFill>
            </a:endParaRPr>
          </a:p>
        </p:txBody>
      </p:sp>
      <p:sp>
        <p:nvSpPr>
          <p:cNvPr id="9" name="Rectangle 4"/>
          <p:cNvSpPr/>
          <p:nvPr/>
        </p:nvSpPr>
        <p:spPr>
          <a:xfrm>
            <a:off x="4429124" y="3571876"/>
            <a:ext cx="785818"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baseline="-25000" dirty="0" smtClean="0">
                <a:solidFill>
                  <a:srgbClr val="FF0000"/>
                </a:solidFill>
              </a:rPr>
              <a:t>Ni</a:t>
            </a:r>
            <a:endParaRPr lang="en-US" sz="2400" b="1" baseline="-25000"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II</a:t>
            </a:r>
            <a:r>
              <a:rPr lang="ar-SA" dirty="0" smtClean="0"/>
              <a:t>- الشموع </a:t>
            </a:r>
            <a:r>
              <a:rPr lang="en-US" dirty="0" smtClean="0"/>
              <a:t>Waxes</a:t>
            </a:r>
            <a:endParaRPr lang="en-US" dirty="0"/>
          </a:p>
        </p:txBody>
      </p:sp>
      <p:sp>
        <p:nvSpPr>
          <p:cNvPr id="3" name="Content Placeholder 2"/>
          <p:cNvSpPr>
            <a:spLocks noGrp="1"/>
          </p:cNvSpPr>
          <p:nvPr>
            <p:ph idx="1"/>
          </p:nvPr>
        </p:nvSpPr>
        <p:spPr>
          <a:xfrm>
            <a:off x="1071538" y="1447800"/>
            <a:ext cx="7862150" cy="4800600"/>
          </a:xfrm>
        </p:spPr>
        <p:txBody>
          <a:bodyPr>
            <a:normAutofit/>
          </a:bodyPr>
          <a:lstStyle/>
          <a:p>
            <a:r>
              <a:rPr lang="ar-SA" sz="2400" dirty="0" smtClean="0">
                <a:solidFill>
                  <a:schemeClr val="tx2"/>
                </a:solidFill>
              </a:rPr>
              <a:t>هي استرات الأحماض الدهنية طويلة السلسلة , ذات عدد زوجي من ذرات الكربون مع كحولات طويلة السلسلة زوجية العدد أحادية الهيدروكسيل</a:t>
            </a:r>
          </a:p>
          <a:p>
            <a:r>
              <a:rPr lang="ar-SA" sz="2400" dirty="0" smtClean="0">
                <a:solidFill>
                  <a:schemeClr val="tx2"/>
                </a:solidFill>
              </a:rPr>
              <a:t>توجد رابطة استيرية واحدة</a:t>
            </a:r>
          </a:p>
          <a:p>
            <a:r>
              <a:rPr lang="ar-SA" sz="2400" dirty="0" smtClean="0">
                <a:solidFill>
                  <a:schemeClr val="tx2"/>
                </a:solidFill>
              </a:rPr>
              <a:t>احيانا يكون المكون الكحولي احد السيترويدات مثل :</a:t>
            </a:r>
          </a:p>
          <a:p>
            <a:r>
              <a:rPr lang="ar-SA" sz="2400" dirty="0" smtClean="0">
                <a:solidFill>
                  <a:schemeClr val="tx2"/>
                </a:solidFill>
              </a:rPr>
              <a:t>اللانوستيرول وهو موجود في شمع الصوف</a:t>
            </a:r>
          </a:p>
          <a:p>
            <a:r>
              <a:rPr lang="ar-SA" sz="2400" dirty="0" smtClean="0">
                <a:solidFill>
                  <a:schemeClr val="tx2"/>
                </a:solidFill>
              </a:rPr>
              <a:t>الكوليسترول ويكون لميتات الكوليسترول وموجود في بلازما الدم </a:t>
            </a:r>
          </a:p>
          <a:p>
            <a:r>
              <a:rPr lang="ar-SA" sz="2400" dirty="0" smtClean="0">
                <a:solidFill>
                  <a:schemeClr val="tx2"/>
                </a:solidFill>
              </a:rPr>
              <a:t>توجد الشموع كغطاء واق على البشرة والريش والفراء في الحيوانات وعلى سطوح الأوراق والثمار في النبات</a:t>
            </a:r>
            <a:endParaRPr lang="en-US" sz="2400" dirty="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1538" y="1214422"/>
            <a:ext cx="7500990" cy="4293483"/>
          </a:xfrm>
          <a:prstGeom prst="rect">
            <a:avLst/>
          </a:prstGeom>
        </p:spPr>
        <p:txBody>
          <a:bodyPr wrap="square">
            <a:spAutoFit/>
          </a:bodyPr>
          <a:lstStyle/>
          <a:p>
            <a:pPr marL="26988">
              <a:lnSpc>
                <a:spcPct val="130000"/>
              </a:lnSpc>
              <a:defRPr/>
            </a:pPr>
            <a:endParaRPr lang="ar-SA" b="1" dirty="0" smtClean="0">
              <a:solidFill>
                <a:srgbClr val="4B2203"/>
              </a:solidFill>
              <a:effectLst>
                <a:outerShdw blurRad="38100" dist="38100" dir="2700000" algn="tl">
                  <a:srgbClr val="C0C0C0"/>
                </a:outerShdw>
              </a:effectLst>
              <a:latin typeface="Arial" pitchFamily="34" charset="0"/>
              <a:cs typeface="Arial" pitchFamily="34" charset="0"/>
            </a:endParaRPr>
          </a:p>
          <a:p>
            <a:pPr marL="26988">
              <a:lnSpc>
                <a:spcPct val="130000"/>
              </a:lnSpc>
              <a:buBlip>
                <a:blip r:embed="rId2"/>
              </a:buBlip>
              <a:defRPr/>
            </a:pPr>
            <a:r>
              <a:rPr lang="ar-SA" sz="2400" b="1" dirty="0" err="1" smtClean="0">
                <a:solidFill>
                  <a:srgbClr val="4B2203"/>
                </a:solidFill>
                <a:effectLst>
                  <a:outerShdw blurRad="38100" dist="38100" dir="2700000" algn="tl">
                    <a:srgbClr val="C0C0C0"/>
                  </a:outerShdw>
                </a:effectLst>
                <a:latin typeface="Arial" pitchFamily="34" charset="0"/>
                <a:cs typeface="Arial" pitchFamily="34" charset="0"/>
              </a:rPr>
              <a:t>الليبيدات</a:t>
            </a:r>
            <a:r>
              <a:rPr lang="ar-SA" sz="2400" b="1" dirty="0" smtClean="0">
                <a:solidFill>
                  <a:srgbClr val="4B2203"/>
                </a:solidFill>
                <a:effectLst>
                  <a:outerShdw blurRad="38100" dist="38100" dir="2700000" algn="tl">
                    <a:srgbClr val="C0C0C0"/>
                  </a:outerShdw>
                </a:effectLst>
                <a:latin typeface="Arial" pitchFamily="34" charset="0"/>
                <a:cs typeface="Arial" pitchFamily="34" charset="0"/>
              </a:rPr>
              <a:t> لا تذوب في الماء ولكنها تذوب في المذيبات العضوية مثل الكلورفورم والبنزين والأثير، ولذلك تسمى في بعض الأحيان بمستخلص الأثير </a:t>
            </a:r>
            <a:r>
              <a:rPr lang="en-US" sz="2400" b="1" dirty="0" smtClean="0">
                <a:solidFill>
                  <a:srgbClr val="4B2203"/>
                </a:solidFill>
                <a:effectLst>
                  <a:outerShdw blurRad="38100" dist="38100" dir="2700000" algn="tl">
                    <a:srgbClr val="C0C0C0"/>
                  </a:outerShdw>
                </a:effectLst>
                <a:latin typeface="Arial" pitchFamily="34" charset="0"/>
                <a:cs typeface="Arial" pitchFamily="34" charset="0"/>
              </a:rPr>
              <a:t>Ether Extract </a:t>
            </a:r>
            <a:r>
              <a:rPr lang="ar-SA" sz="2400" b="1" dirty="0" smtClean="0">
                <a:solidFill>
                  <a:srgbClr val="4B2203"/>
                </a:solidFill>
                <a:effectLst>
                  <a:outerShdw blurRad="38100" dist="38100" dir="2700000" algn="tl">
                    <a:srgbClr val="C0C0C0"/>
                  </a:outerShdw>
                </a:effectLst>
                <a:latin typeface="Arial" pitchFamily="34" charset="0"/>
                <a:cs typeface="Arial" pitchFamily="34" charset="0"/>
              </a:rPr>
              <a:t>. </a:t>
            </a:r>
          </a:p>
          <a:p>
            <a:pPr marL="26988">
              <a:lnSpc>
                <a:spcPct val="130000"/>
              </a:lnSpc>
              <a:buBlip>
                <a:blip r:embed="rId2"/>
              </a:buBlip>
              <a:defRPr/>
            </a:pPr>
            <a:r>
              <a:rPr lang="ar-SA" sz="2400" b="1" dirty="0" smtClean="0">
                <a:solidFill>
                  <a:srgbClr val="4B2203"/>
                </a:solidFill>
                <a:effectLst>
                  <a:outerShdw blurRad="38100" dist="38100" dir="2700000" algn="tl">
                    <a:srgbClr val="C0C0C0"/>
                  </a:outerShdw>
                </a:effectLst>
                <a:latin typeface="Arial" pitchFamily="34" charset="0"/>
                <a:cs typeface="Arial" pitchFamily="34" charset="0"/>
              </a:rPr>
              <a:t> توجد الدهون في بذور النباتات المختلفة وكذلك في الأنسجة الحيوانية.</a:t>
            </a:r>
          </a:p>
          <a:p>
            <a:pPr marL="26988">
              <a:lnSpc>
                <a:spcPct val="130000"/>
              </a:lnSpc>
              <a:buBlip>
                <a:blip r:embed="rId2"/>
              </a:buBlip>
              <a:defRPr/>
            </a:pPr>
            <a:r>
              <a:rPr lang="ar-SA" sz="2400" b="1" dirty="0" smtClean="0">
                <a:solidFill>
                  <a:srgbClr val="4B2203"/>
                </a:solidFill>
                <a:effectLst>
                  <a:outerShdw blurRad="38100" dist="38100" dir="2700000" algn="tl">
                    <a:srgbClr val="C0C0C0"/>
                  </a:outerShdw>
                </a:effectLst>
                <a:latin typeface="Arial" pitchFamily="34" charset="0"/>
                <a:cs typeface="Arial" pitchFamily="34" charset="0"/>
              </a:rPr>
              <a:t> المواد المستخلصة عبارة عن خليط غير متجانس ينتمي إلى عدة عائلات كيميائية مختلفة , فمنها الأحماض الدهنية ذات السلسة الطويلة, وبعضها </a:t>
            </a:r>
            <a:r>
              <a:rPr lang="ar-SA" sz="2400" b="1" dirty="0" err="1" smtClean="0">
                <a:solidFill>
                  <a:srgbClr val="4B2203"/>
                </a:solidFill>
                <a:effectLst>
                  <a:outerShdw blurRad="38100" dist="38100" dir="2700000" algn="tl">
                    <a:srgbClr val="C0C0C0"/>
                  </a:outerShdw>
                </a:effectLst>
                <a:latin typeface="Arial" pitchFamily="34" charset="0"/>
                <a:cs typeface="Arial" pitchFamily="34" charset="0"/>
              </a:rPr>
              <a:t>استرات</a:t>
            </a:r>
            <a:r>
              <a:rPr lang="ar-SA" sz="2400" b="1" dirty="0" smtClean="0">
                <a:solidFill>
                  <a:srgbClr val="4B2203"/>
                </a:solidFill>
                <a:effectLst>
                  <a:outerShdw blurRad="38100" dist="38100" dir="2700000" algn="tl">
                    <a:srgbClr val="C0C0C0"/>
                  </a:outerShdw>
                </a:effectLst>
                <a:latin typeface="Arial" pitchFamily="34" charset="0"/>
                <a:cs typeface="Arial" pitchFamily="34" charset="0"/>
              </a:rPr>
              <a:t> (يتحد فيها احد الكحولات مع الحامض </a:t>
            </a:r>
            <a:r>
              <a:rPr lang="ar-SA" sz="2400" b="1" dirty="0" err="1" smtClean="0">
                <a:solidFill>
                  <a:srgbClr val="4B2203"/>
                </a:solidFill>
                <a:effectLst>
                  <a:outerShdw blurRad="38100" dist="38100" dir="2700000" algn="tl">
                    <a:srgbClr val="C0C0C0"/>
                  </a:outerShdw>
                </a:effectLst>
                <a:latin typeface="Arial" pitchFamily="34" charset="0"/>
                <a:cs typeface="Arial" pitchFamily="34" charset="0"/>
              </a:rPr>
              <a:t>الدهني</a:t>
            </a:r>
            <a:r>
              <a:rPr lang="ar-SA" sz="2400" b="1" dirty="0" smtClean="0">
                <a:solidFill>
                  <a:srgbClr val="4B2203"/>
                </a:solidFill>
                <a:effectLst>
                  <a:outerShdw blurRad="38100" dist="38100" dir="2700000" algn="tl">
                    <a:srgbClr val="C0C0C0"/>
                  </a:outerShdw>
                </a:effectLst>
                <a:latin typeface="Arial" pitchFamily="34" charset="0"/>
                <a:cs typeface="Arial" pitchFamily="34" charset="0"/>
              </a:rPr>
              <a:t>) وبعضها </a:t>
            </a:r>
            <a:r>
              <a:rPr lang="ar-SA" sz="2400" b="1" dirty="0" err="1" smtClean="0">
                <a:solidFill>
                  <a:srgbClr val="4B2203"/>
                </a:solidFill>
                <a:effectLst>
                  <a:outerShdw blurRad="38100" dist="38100" dir="2700000" algn="tl">
                    <a:srgbClr val="C0C0C0"/>
                  </a:outerShdw>
                </a:effectLst>
                <a:latin typeface="Arial" pitchFamily="34" charset="0"/>
                <a:cs typeface="Arial" pitchFamily="34" charset="0"/>
              </a:rPr>
              <a:t>استرات</a:t>
            </a:r>
            <a:r>
              <a:rPr lang="ar-SA" sz="2400" b="1" dirty="0" smtClean="0">
                <a:solidFill>
                  <a:srgbClr val="4B2203"/>
                </a:solidFill>
                <a:effectLst>
                  <a:outerShdw blurRad="38100" dist="38100" dir="2700000" algn="tl">
                    <a:srgbClr val="C0C0C0"/>
                  </a:outerShdw>
                </a:effectLst>
                <a:latin typeface="Arial" pitchFamily="34" charset="0"/>
                <a:cs typeface="Arial" pitchFamily="34" charset="0"/>
              </a:rPr>
              <a:t> (تتكون بمشاركة من حامض الفوسفور </a:t>
            </a:r>
            <a:r>
              <a:rPr lang="ar-SA" sz="2400" b="1" dirty="0" err="1" smtClean="0">
                <a:solidFill>
                  <a:srgbClr val="4B2203"/>
                </a:solidFill>
                <a:effectLst>
                  <a:outerShdw blurRad="38100" dist="38100" dir="2700000" algn="tl">
                    <a:srgbClr val="C0C0C0"/>
                  </a:outerShdw>
                </a:effectLst>
                <a:latin typeface="Arial" pitchFamily="34" charset="0"/>
                <a:cs typeface="Arial" pitchFamily="34" charset="0"/>
              </a:rPr>
              <a:t>واحماض</a:t>
            </a:r>
            <a:r>
              <a:rPr lang="ar-SA" sz="2400" b="1" dirty="0" smtClean="0">
                <a:solidFill>
                  <a:srgbClr val="4B2203"/>
                </a:solidFill>
                <a:effectLst>
                  <a:outerShdw blurRad="38100" dist="38100" dir="2700000" algn="tl">
                    <a:srgbClr val="C0C0C0"/>
                  </a:outerShdw>
                </a:effectLst>
                <a:latin typeface="Arial" pitchFamily="34" charset="0"/>
                <a:cs typeface="Arial" pitchFamily="34" charset="0"/>
              </a:rPr>
              <a:t> </a:t>
            </a:r>
            <a:r>
              <a:rPr lang="ar-SA" sz="2400" b="1" dirty="0" err="1" smtClean="0">
                <a:solidFill>
                  <a:srgbClr val="4B2203"/>
                </a:solidFill>
                <a:effectLst>
                  <a:outerShdw blurRad="38100" dist="38100" dir="2700000" algn="tl">
                    <a:srgbClr val="C0C0C0"/>
                  </a:outerShdw>
                </a:effectLst>
                <a:latin typeface="Arial" pitchFamily="34" charset="0"/>
                <a:cs typeface="Arial" pitchFamily="34" charset="0"/>
              </a:rPr>
              <a:t>كربوكسيلية</a:t>
            </a:r>
            <a:r>
              <a:rPr lang="ar-SA" sz="2400" b="1" dirty="0" smtClean="0">
                <a:solidFill>
                  <a:srgbClr val="4B2203"/>
                </a:solidFill>
                <a:effectLst>
                  <a:outerShdw blurRad="38100" dist="38100" dir="2700000" algn="tl">
                    <a:srgbClr val="C0C0C0"/>
                  </a:outerShdw>
                </a:effectLst>
                <a:latin typeface="Arial" pitchFamily="34" charset="0"/>
                <a:cs typeface="Arial" pitchFamily="34" charset="0"/>
              </a:rPr>
              <a:t>) </a:t>
            </a:r>
            <a:endParaRPr lang="en-US" sz="2400" b="1" dirty="0" smtClean="0">
              <a:solidFill>
                <a:srgbClr val="4B2203"/>
              </a:solidFill>
              <a:effectLst>
                <a:outerShdw blurRad="38100" dist="38100" dir="2700000" algn="tl">
                  <a:srgbClr val="C0C0C0"/>
                </a:outerShdw>
              </a:effectLst>
              <a:latin typeface="Arial" pitchFamily="34" charset="0"/>
              <a:cs typeface="Arial" pitchFamily="34" charset="0"/>
            </a:endParaRPr>
          </a:p>
        </p:txBody>
      </p:sp>
      <p:sp>
        <p:nvSpPr>
          <p:cNvPr id="3" name="مستطيل 2"/>
          <p:cNvSpPr/>
          <p:nvPr/>
        </p:nvSpPr>
        <p:spPr>
          <a:xfrm>
            <a:off x="2571736" y="214290"/>
            <a:ext cx="4006225"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5400" b="1" cap="none" spc="0" dirty="0" smtClean="0">
                <a:ln/>
                <a:solidFill>
                  <a:schemeClr val="accent3"/>
                </a:solidFill>
                <a:effectLst/>
                <a:latin typeface="Arial" pitchFamily="34" charset="0"/>
                <a:cs typeface="Arial" pitchFamily="34" charset="0"/>
              </a:rPr>
              <a:t>خواص </a:t>
            </a:r>
            <a:r>
              <a:rPr lang="ar-SA" sz="5400" b="1" cap="none" spc="0" dirty="0" err="1" smtClean="0">
                <a:ln/>
                <a:solidFill>
                  <a:schemeClr val="accent3"/>
                </a:solidFill>
                <a:effectLst/>
                <a:latin typeface="Arial" pitchFamily="34" charset="0"/>
                <a:cs typeface="Arial" pitchFamily="34" charset="0"/>
              </a:rPr>
              <a:t>الليبيدات</a:t>
            </a:r>
            <a:r>
              <a:rPr lang="ar-SA" sz="5400" b="1" cap="none" spc="0" dirty="0" smtClean="0">
                <a:ln/>
                <a:solidFill>
                  <a:schemeClr val="accent3"/>
                </a:solidFill>
                <a:effectLst/>
                <a:latin typeface="Arial" pitchFamily="34" charset="0"/>
                <a:cs typeface="Arial" pitchFamily="34" charset="0"/>
              </a:rPr>
              <a:t> </a:t>
            </a:r>
            <a:endParaRPr lang="ar-SA" sz="5400" b="1" cap="none" spc="0" dirty="0">
              <a:ln/>
              <a:solidFill>
                <a:schemeClr val="accent3"/>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2">
                                            <p:txEl>
                                              <p:pRg st="1" end="1"/>
                                            </p:txEl>
                                          </p:spTgt>
                                        </p:tgtEl>
                                        <p:attrNameLst>
                                          <p:attrName>style.visibility</p:attrName>
                                        </p:attrNameLst>
                                      </p:cBhvr>
                                      <p:to>
                                        <p:strVal val="visible"/>
                                      </p:to>
                                    </p:set>
                                    <p:anim calcmode="discrete" valueType="clr">
                                      <p:cBhvr override="childStyle">
                                        <p:cTn id="14" dur="80"/>
                                        <p:tgtEl>
                                          <p:spTgt spid="2">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2">
                                            <p:txEl>
                                              <p:pRg st="2" end="2"/>
                                            </p:txEl>
                                          </p:spTgt>
                                        </p:tgtEl>
                                        <p:attrNameLst>
                                          <p:attrName>style.visibility</p:attrName>
                                        </p:attrNameLst>
                                      </p:cBhvr>
                                      <p:to>
                                        <p:strVal val="visible"/>
                                      </p:to>
                                    </p:set>
                                    <p:anim calcmode="discrete" valueType="clr">
                                      <p:cBhvr override="childStyle">
                                        <p:cTn id="21" dur="80"/>
                                        <p:tgtEl>
                                          <p:spTgt spid="2">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2">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2">
                                            <p:txEl>
                                              <p:pRg st="3" end="3"/>
                                            </p:txEl>
                                          </p:spTgt>
                                        </p:tgtEl>
                                        <p:attrNameLst>
                                          <p:attrName>style.visibility</p:attrName>
                                        </p:attrNameLst>
                                      </p:cBhvr>
                                      <p:to>
                                        <p:strVal val="visible"/>
                                      </p:to>
                                    </p:set>
                                    <p:anim calcmode="discrete" valueType="clr">
                                      <p:cBhvr override="childStyle">
                                        <p:cTn id="28" dur="80"/>
                                        <p:tgtEl>
                                          <p:spTgt spid="2">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2">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1571612"/>
            <a:ext cx="8143900" cy="5072098"/>
          </a:xfrm>
        </p:spPr>
        <p:txBody>
          <a:bodyPr>
            <a:normAutofit fontScale="25000" lnSpcReduction="20000"/>
          </a:bodyPr>
          <a:lstStyle/>
          <a:p>
            <a:r>
              <a:rPr lang="ar-SA" sz="9600" dirty="0" smtClean="0">
                <a:solidFill>
                  <a:srgbClr val="002060"/>
                </a:solidFill>
              </a:rPr>
              <a:t>1- مصدر للطاقة. حيث يعطي الجرام الواحد 9 كيلو كالوري.</a:t>
            </a:r>
          </a:p>
          <a:p>
            <a:r>
              <a:rPr lang="ar-SA" sz="9600" dirty="0" smtClean="0">
                <a:solidFill>
                  <a:srgbClr val="002060"/>
                </a:solidFill>
              </a:rPr>
              <a:t>2-تدخل في تركيب مكونات أغشية الخلايا</a:t>
            </a:r>
          </a:p>
          <a:p>
            <a:r>
              <a:rPr lang="ar-SA" sz="9600" dirty="0" smtClean="0">
                <a:solidFill>
                  <a:srgbClr val="002060"/>
                </a:solidFill>
              </a:rPr>
              <a:t>3- تدخل في تركيب بلازما الدم بنسبة معينة.</a:t>
            </a:r>
          </a:p>
          <a:p>
            <a:r>
              <a:rPr lang="ar-SA" sz="9600" dirty="0" smtClean="0">
                <a:solidFill>
                  <a:srgbClr val="002060"/>
                </a:solidFill>
              </a:rPr>
              <a:t>4- تدخل في تركيب الهرمونات الحيوانية </a:t>
            </a:r>
          </a:p>
          <a:p>
            <a:r>
              <a:rPr lang="ar-SA" sz="9600" dirty="0" smtClean="0">
                <a:solidFill>
                  <a:srgbClr val="002060"/>
                </a:solidFill>
              </a:rPr>
              <a:t>5- وجودها تحت الجلد يجعلها كعازل للتبادل الحراري – ويعطي الجلد ليونته</a:t>
            </a:r>
          </a:p>
          <a:p>
            <a:r>
              <a:rPr lang="ar-SA" sz="9600" dirty="0" smtClean="0">
                <a:solidFill>
                  <a:srgbClr val="002060"/>
                </a:solidFill>
              </a:rPr>
              <a:t>6- الدهون مواد حاملة للفيتامينات الذائبة في الدهون وضرورية لامتصاصها ونقلها داخل الجسم .</a:t>
            </a:r>
          </a:p>
          <a:p>
            <a:r>
              <a:rPr lang="ar-SA" sz="9600" dirty="0" smtClean="0">
                <a:solidFill>
                  <a:srgbClr val="002060"/>
                </a:solidFill>
              </a:rPr>
              <a:t>7- تحمي بعض الاعضاء الداخلية في  الجسم ( الكلى والقلب ) وبذلك تعمل على امتصاص الصدمات .</a:t>
            </a:r>
          </a:p>
          <a:p>
            <a:r>
              <a:rPr lang="ar-SA" sz="9600" dirty="0" smtClean="0">
                <a:solidFill>
                  <a:srgbClr val="002060"/>
                </a:solidFill>
              </a:rPr>
              <a:t>8- توجد بتركيز كبير في النسيج العصبي وتكون عازلا للكهرباء </a:t>
            </a:r>
          </a:p>
          <a:p>
            <a:r>
              <a:rPr lang="ar-SA" sz="9600" dirty="0" smtClean="0">
                <a:solidFill>
                  <a:srgbClr val="002060"/>
                </a:solidFill>
              </a:rPr>
              <a:t>9- يوجد جهاز نقل الالكترونات الكائن في الغلاف الداخلي للميتوكندريا للحيوان في داخل الدهون المفسفرة</a:t>
            </a:r>
          </a:p>
          <a:p>
            <a:r>
              <a:rPr lang="ar-SA" sz="9600" dirty="0" smtClean="0">
                <a:solidFill>
                  <a:srgbClr val="002060"/>
                </a:solidFill>
              </a:rPr>
              <a:t>10- تدخل في تكوين خلايا الدماغ والأنسجة العصبية </a:t>
            </a:r>
            <a:br>
              <a:rPr lang="ar-SA" sz="9600" dirty="0" smtClean="0">
                <a:solidFill>
                  <a:srgbClr val="002060"/>
                </a:solidFill>
              </a:rPr>
            </a:br>
            <a:r>
              <a:rPr lang="ar-SA" sz="8000" dirty="0" smtClean="0">
                <a:solidFill>
                  <a:srgbClr val="002060"/>
                </a:solidFill>
              </a:rPr>
              <a:t/>
            </a:r>
            <a:br>
              <a:rPr lang="ar-SA" sz="8000" dirty="0" smtClean="0">
                <a:solidFill>
                  <a:srgbClr val="002060"/>
                </a:solidFill>
              </a:rPr>
            </a:br>
            <a:r>
              <a:rPr lang="ar-SA" sz="6200" dirty="0" smtClean="0">
                <a:solidFill>
                  <a:srgbClr val="FF0000"/>
                </a:solidFill>
              </a:rPr>
              <a:t/>
            </a:r>
            <a:br>
              <a:rPr lang="ar-SA" sz="6200" dirty="0" smtClean="0">
                <a:solidFill>
                  <a:srgbClr val="FF0000"/>
                </a:solidFill>
              </a:rPr>
            </a:br>
            <a:endParaRPr lang="ar-SA" sz="6200" dirty="0">
              <a:solidFill>
                <a:srgbClr val="FF0000"/>
              </a:solidFill>
            </a:endParaRPr>
          </a:p>
        </p:txBody>
      </p:sp>
      <p:sp>
        <p:nvSpPr>
          <p:cNvPr id="4" name="عنوان 3"/>
          <p:cNvSpPr>
            <a:spLocks noGrp="1"/>
          </p:cNvSpPr>
          <p:nvPr>
            <p:ph type="title"/>
          </p:nvPr>
        </p:nvSpPr>
        <p:spPr>
          <a:xfrm>
            <a:off x="1071538" y="285728"/>
            <a:ext cx="7498080" cy="114300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فوائد </a:t>
            </a:r>
            <a:r>
              <a:rPr lang="ar-SA"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الليبيدات</a:t>
            </a:r>
            <a:endParaRPr lang="ar-S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مربع نص 1"/>
          <p:cNvSpPr txBox="1">
            <a:spLocks noChangeArrowheads="1"/>
          </p:cNvSpPr>
          <p:nvPr/>
        </p:nvSpPr>
        <p:spPr bwMode="auto">
          <a:xfrm>
            <a:off x="304800" y="685800"/>
            <a:ext cx="8382000" cy="2659061"/>
          </a:xfrm>
          <a:prstGeom prst="rect">
            <a:avLst/>
          </a:prstGeom>
          <a:noFill/>
          <a:ln w="9525">
            <a:noFill/>
            <a:miter lim="800000"/>
            <a:headEnd/>
            <a:tailEnd/>
          </a:ln>
        </p:spPr>
        <p:txBody>
          <a:bodyPr>
            <a:spAutoFit/>
          </a:bodyPr>
          <a:lstStyle/>
          <a:p>
            <a:pPr algn="just" rtl="1">
              <a:lnSpc>
                <a:spcPct val="200000"/>
              </a:lnSpc>
            </a:pPr>
            <a:r>
              <a:rPr lang="ar-SA" sz="3200" b="1" dirty="0"/>
              <a:t>تقسيم الدهـون</a:t>
            </a:r>
            <a:endParaRPr lang="ar-SA" sz="3200" dirty="0"/>
          </a:p>
          <a:p>
            <a:pPr algn="just" rtl="1">
              <a:lnSpc>
                <a:spcPct val="200000"/>
              </a:lnSpc>
            </a:pPr>
            <a:r>
              <a:rPr lang="ar-SA" sz="2800" dirty="0"/>
              <a:t>تقسم الدهون إلى عدة أقسام وذلك حسب بنائها الكيميائي أو حسب مصادرها الغذائية أو حسب وظائفها. </a:t>
            </a:r>
            <a:endParaRPr lang="ar-SA" sz="2800" dirty="0" smtClean="0"/>
          </a:p>
        </p:txBody>
      </p:sp>
      <p:sp>
        <p:nvSpPr>
          <p:cNvPr id="3" name="Rectangle 2"/>
          <p:cNvSpPr/>
          <p:nvPr/>
        </p:nvSpPr>
        <p:spPr>
          <a:xfrm>
            <a:off x="2571736" y="285728"/>
            <a:ext cx="4314793" cy="707886"/>
          </a:xfrm>
          <a:prstGeom prst="rect">
            <a:avLst/>
          </a:prstGeom>
          <a:noFill/>
        </p:spPr>
        <p:txBody>
          <a:bodyPr wrap="square" lIns="91440" tIns="45720" rIns="91440" bIns="45720">
            <a:spAutoFit/>
          </a:bodyPr>
          <a:lstStyle/>
          <a:p>
            <a:pPr algn="ctr"/>
            <a:r>
              <a:rPr lang="ar-SA" sz="40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تصنيف الدهون</a:t>
            </a:r>
            <a:endParaRPr lang="en-US" sz="40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مربع نص 1"/>
          <p:cNvSpPr txBox="1">
            <a:spLocks noChangeArrowheads="1"/>
          </p:cNvSpPr>
          <p:nvPr/>
        </p:nvSpPr>
        <p:spPr bwMode="auto">
          <a:xfrm>
            <a:off x="304800" y="685800"/>
            <a:ext cx="8382000" cy="6186309"/>
          </a:xfrm>
          <a:prstGeom prst="rect">
            <a:avLst/>
          </a:prstGeom>
          <a:noFill/>
          <a:ln w="9525">
            <a:noFill/>
            <a:miter lim="800000"/>
            <a:headEnd/>
            <a:tailEnd/>
          </a:ln>
        </p:spPr>
        <p:txBody>
          <a:bodyPr>
            <a:spAutoFit/>
          </a:bodyPr>
          <a:lstStyle/>
          <a:p>
            <a:pPr algn="just" rtl="1">
              <a:lnSpc>
                <a:spcPct val="150000"/>
              </a:lnSpc>
            </a:pPr>
            <a:r>
              <a:rPr lang="ar-SA" sz="2400" b="1" dirty="0"/>
              <a:t>أولاً:التقسيم الكميائي</a:t>
            </a:r>
          </a:p>
          <a:p>
            <a:pPr algn="just" rtl="1">
              <a:lnSpc>
                <a:spcPct val="150000"/>
              </a:lnSpc>
            </a:pPr>
            <a:r>
              <a:rPr lang="ar-SA" sz="2400" dirty="0"/>
              <a:t> تقسم الدهون إلى بسيطة ومركبة ومشتقة. </a:t>
            </a:r>
            <a:endParaRPr lang="en-US" sz="2400" dirty="0"/>
          </a:p>
          <a:p>
            <a:pPr algn="just" rtl="1">
              <a:lnSpc>
                <a:spcPct val="150000"/>
              </a:lnSpc>
            </a:pPr>
            <a:r>
              <a:rPr lang="ar-SA" sz="2400" u="sng" dirty="0">
                <a:solidFill>
                  <a:srgbClr val="C00000"/>
                </a:solidFill>
              </a:rPr>
              <a:t>1- الدهون أو اللبيدات البسيطة </a:t>
            </a:r>
            <a:r>
              <a:rPr lang="en-US" sz="2400" u="sng" dirty="0">
                <a:solidFill>
                  <a:srgbClr val="C00000"/>
                </a:solidFill>
              </a:rPr>
              <a:t>Simple  Lipids</a:t>
            </a:r>
            <a:r>
              <a:rPr lang="ar-SA" sz="2400" dirty="0"/>
              <a:t>: </a:t>
            </a:r>
            <a:endParaRPr lang="ar-SA" sz="2400" dirty="0" smtClean="0"/>
          </a:p>
          <a:p>
            <a:pPr algn="just" rtl="1">
              <a:lnSpc>
                <a:spcPct val="150000"/>
              </a:lnSpc>
            </a:pPr>
            <a:r>
              <a:rPr lang="ar-SA" sz="2400" dirty="0" smtClean="0"/>
              <a:t>مكونه من جزيئين.</a:t>
            </a:r>
            <a:r>
              <a:rPr lang="ar-SA" sz="2400" dirty="0" err="1" smtClean="0"/>
              <a:t>استرات</a:t>
            </a:r>
            <a:r>
              <a:rPr lang="ar-SA" sz="2400" dirty="0" smtClean="0"/>
              <a:t> الأحماض </a:t>
            </a:r>
            <a:r>
              <a:rPr lang="ar-SA" sz="2400" dirty="0" err="1" smtClean="0"/>
              <a:t>الدهنية</a:t>
            </a:r>
            <a:r>
              <a:rPr lang="ar-SA" sz="2400" dirty="0" smtClean="0"/>
              <a:t> العالية مع </a:t>
            </a:r>
            <a:r>
              <a:rPr lang="ar-SA" sz="2400" dirty="0" err="1" smtClean="0"/>
              <a:t>الكحولات</a:t>
            </a:r>
            <a:r>
              <a:rPr lang="ar-SA" sz="2400" dirty="0" smtClean="0"/>
              <a:t> البسيطة مثل </a:t>
            </a:r>
            <a:r>
              <a:rPr lang="ar-SA" sz="2400" dirty="0" err="1" smtClean="0"/>
              <a:t>الجليسرول</a:t>
            </a:r>
            <a:r>
              <a:rPr lang="ar-SA" sz="2400" dirty="0" smtClean="0"/>
              <a:t> وتشمل:</a:t>
            </a:r>
            <a:endParaRPr lang="en-US" sz="2400" dirty="0"/>
          </a:p>
          <a:p>
            <a:pPr algn="just" rtl="1">
              <a:lnSpc>
                <a:spcPct val="150000"/>
              </a:lnSpc>
            </a:pPr>
            <a:r>
              <a:rPr lang="ar-SA" sz="2400" u="sng" dirty="0">
                <a:solidFill>
                  <a:srgbClr val="0070C0"/>
                </a:solidFill>
              </a:rPr>
              <a:t>أ- الزيوت والدهون (الشحوم الحيوانية) </a:t>
            </a:r>
            <a:r>
              <a:rPr lang="en-US" sz="2400" u="sng" dirty="0">
                <a:solidFill>
                  <a:srgbClr val="0070C0"/>
                </a:solidFill>
              </a:rPr>
              <a:t>Oil &amp; Fats </a:t>
            </a:r>
            <a:r>
              <a:rPr lang="ar-SA" sz="2400" dirty="0"/>
              <a:t>:  عبارة عن إسترات الأحماض الدهنية مع الجليسرول أو الجليسرين. </a:t>
            </a:r>
            <a:endParaRPr lang="en-US" sz="2400" dirty="0"/>
          </a:p>
          <a:p>
            <a:pPr algn="just" rtl="1">
              <a:lnSpc>
                <a:spcPct val="150000"/>
              </a:lnSpc>
            </a:pPr>
            <a:r>
              <a:rPr lang="ar-SA" sz="2400" u="sng" dirty="0">
                <a:solidFill>
                  <a:srgbClr val="0070C0"/>
                </a:solidFill>
              </a:rPr>
              <a:t>ب-  الشموع  </a:t>
            </a:r>
            <a:r>
              <a:rPr lang="en-US" sz="2400" u="sng" dirty="0">
                <a:solidFill>
                  <a:srgbClr val="0070C0"/>
                </a:solidFill>
              </a:rPr>
              <a:t>Wax</a:t>
            </a:r>
            <a:r>
              <a:rPr lang="ar-SA" sz="2400" u="sng" dirty="0">
                <a:solidFill>
                  <a:srgbClr val="0070C0"/>
                </a:solidFill>
              </a:rPr>
              <a:t>: </a:t>
            </a:r>
            <a:r>
              <a:rPr lang="ar-SA" sz="2400" dirty="0"/>
              <a:t>وهي إسترات الأحماض الدهنية (ذات الأوزان العالية) مع كحول (ذو وزن عالي) غير الجليسرول مثل الكوليسترول. والشموع ليست لها أهمية من الوجهة الغذائية خصوصاً للدواجن. </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مربع نص 1"/>
          <p:cNvSpPr txBox="1">
            <a:spLocks noChangeArrowheads="1"/>
          </p:cNvSpPr>
          <p:nvPr/>
        </p:nvSpPr>
        <p:spPr bwMode="auto">
          <a:xfrm>
            <a:off x="357158" y="428604"/>
            <a:ext cx="8382000" cy="6432530"/>
          </a:xfrm>
          <a:prstGeom prst="rect">
            <a:avLst/>
          </a:prstGeom>
          <a:noFill/>
          <a:ln w="9525">
            <a:noFill/>
            <a:miter lim="800000"/>
            <a:headEnd/>
            <a:tailEnd/>
          </a:ln>
        </p:spPr>
        <p:txBody>
          <a:bodyPr wrap="square">
            <a:spAutoFit/>
          </a:bodyPr>
          <a:lstStyle/>
          <a:p>
            <a:pPr algn="just" rtl="1"/>
            <a:r>
              <a:rPr lang="ar-SA" sz="2800" u="sng" dirty="0">
                <a:solidFill>
                  <a:srgbClr val="C00000"/>
                </a:solidFill>
              </a:rPr>
              <a:t>2- اللبيدات المركبة </a:t>
            </a:r>
            <a:r>
              <a:rPr lang="en-US" sz="2800" u="sng" dirty="0">
                <a:solidFill>
                  <a:srgbClr val="C00000"/>
                </a:solidFill>
              </a:rPr>
              <a:t>Compound  Lipids</a:t>
            </a:r>
            <a:r>
              <a:rPr lang="ar-SA" sz="2800" u="sng" dirty="0">
                <a:solidFill>
                  <a:srgbClr val="C00000"/>
                </a:solidFill>
              </a:rPr>
              <a:t>: </a:t>
            </a:r>
            <a:endParaRPr lang="ar-SA" sz="2800" u="sng" dirty="0" smtClean="0">
              <a:solidFill>
                <a:srgbClr val="C00000"/>
              </a:solidFill>
            </a:endParaRPr>
          </a:p>
          <a:p>
            <a:pPr algn="just" rtl="1"/>
            <a:r>
              <a:rPr lang="ar-SA" sz="2400" dirty="0" smtClean="0"/>
              <a:t>هي مواد تتكون جزيئاتها من عدة مركبات تتصل </a:t>
            </a:r>
            <a:r>
              <a:rPr lang="ar-SA" sz="2400" dirty="0" err="1" smtClean="0"/>
              <a:t>ببعضها</a:t>
            </a:r>
            <a:r>
              <a:rPr lang="ar-SA" sz="2400" dirty="0" smtClean="0"/>
              <a:t> بروابط كيميائية مختلفة.</a:t>
            </a:r>
          </a:p>
          <a:p>
            <a:pPr algn="just" rtl="1"/>
            <a:r>
              <a:rPr lang="ar-SA" sz="2400" dirty="0" smtClean="0"/>
              <a:t>  وهي </a:t>
            </a:r>
            <a:r>
              <a:rPr lang="ar-SA" sz="2400" dirty="0"/>
              <a:t>عبارة عن إسترات الأحماض الدهنية مع الجليسرول كما سبق في الزيوت والدهون، إلا أنها تحتوي على مجاميع إضافية أخرى كالتالي</a:t>
            </a:r>
            <a:endParaRPr lang="en-US" sz="2400" dirty="0"/>
          </a:p>
          <a:p>
            <a:pPr marL="514350" indent="-514350" algn="just" rtl="1"/>
            <a:r>
              <a:rPr lang="ar-SA" sz="2400" b="1" u="sng" dirty="0" smtClean="0">
                <a:solidFill>
                  <a:srgbClr val="0070C0"/>
                </a:solidFill>
              </a:rPr>
              <a:t>أ- </a:t>
            </a:r>
            <a:r>
              <a:rPr lang="ar-SA" sz="2400" b="1" u="sng" dirty="0" err="1" smtClean="0">
                <a:solidFill>
                  <a:srgbClr val="0070C0"/>
                </a:solidFill>
              </a:rPr>
              <a:t>الفسفو</a:t>
            </a:r>
            <a:r>
              <a:rPr lang="ar-SA" sz="2400" b="1" u="sng" dirty="0" smtClean="0">
                <a:solidFill>
                  <a:srgbClr val="0070C0"/>
                </a:solidFill>
              </a:rPr>
              <a:t> </a:t>
            </a:r>
            <a:r>
              <a:rPr lang="ar-SA" sz="2400" b="1" u="sng" dirty="0" err="1" smtClean="0">
                <a:solidFill>
                  <a:srgbClr val="0070C0"/>
                </a:solidFill>
              </a:rPr>
              <a:t>ليبيدات</a:t>
            </a:r>
            <a:r>
              <a:rPr lang="ar-SA" sz="2400" b="1" u="sng" dirty="0" smtClean="0">
                <a:solidFill>
                  <a:srgbClr val="0070C0"/>
                </a:solidFill>
              </a:rPr>
              <a:t> </a:t>
            </a:r>
            <a:r>
              <a:rPr lang="en-US" sz="2400" b="1" u="sng" dirty="0">
                <a:solidFill>
                  <a:srgbClr val="0070C0"/>
                </a:solidFill>
              </a:rPr>
              <a:t>Phospholipids  </a:t>
            </a:r>
            <a:r>
              <a:rPr lang="ar-SA" sz="2400" b="1" u="sng" dirty="0" smtClean="0">
                <a:solidFill>
                  <a:srgbClr val="0070C0"/>
                </a:solidFill>
              </a:rPr>
              <a:t>:</a:t>
            </a:r>
          </a:p>
          <a:p>
            <a:pPr marL="514350" indent="-514350" algn="just" rtl="1"/>
            <a:r>
              <a:rPr lang="ar-SA" sz="2400" dirty="0" smtClean="0"/>
              <a:t> </a:t>
            </a:r>
            <a:r>
              <a:rPr lang="ar-SA" sz="2400" dirty="0"/>
              <a:t>وهي عبارة عن اتحاد بين </a:t>
            </a:r>
            <a:r>
              <a:rPr lang="ar-SA" sz="2400" dirty="0" smtClean="0"/>
              <a:t>الدهون(</a:t>
            </a:r>
            <a:r>
              <a:rPr lang="ar-SA" sz="2400" dirty="0" err="1" smtClean="0"/>
              <a:t>استرات</a:t>
            </a:r>
            <a:r>
              <a:rPr lang="ar-SA" sz="2400" dirty="0" smtClean="0"/>
              <a:t> </a:t>
            </a:r>
            <a:r>
              <a:rPr lang="ar-SA" sz="2400" dirty="0" err="1" smtClean="0"/>
              <a:t>الجليسرول</a:t>
            </a:r>
            <a:r>
              <a:rPr lang="ar-SA" sz="2400" dirty="0" smtClean="0"/>
              <a:t> أو </a:t>
            </a:r>
            <a:r>
              <a:rPr lang="ar-SA" sz="2400" dirty="0" err="1" smtClean="0"/>
              <a:t>الكحولات</a:t>
            </a:r>
            <a:r>
              <a:rPr lang="ar-SA" sz="2400" dirty="0" smtClean="0"/>
              <a:t> العالية مع الأحماض </a:t>
            </a:r>
            <a:r>
              <a:rPr lang="ar-SA" sz="2400" dirty="0" err="1" smtClean="0"/>
              <a:t>الدهنية</a:t>
            </a:r>
            <a:r>
              <a:rPr lang="ar-SA" sz="2400" dirty="0" smtClean="0"/>
              <a:t>) </a:t>
            </a:r>
            <a:r>
              <a:rPr lang="ar-SA" sz="2400" dirty="0"/>
              <a:t>وحمض الفسفوريك مثل الليسثين والسيفالين (توجد في مح البيض والنسيج الدماغي والأنسجة العصبية</a:t>
            </a:r>
            <a:r>
              <a:rPr lang="ar-SA" sz="2400" dirty="0" smtClean="0"/>
              <a:t>).يدخل في بنائها قاعدة </a:t>
            </a:r>
            <a:r>
              <a:rPr lang="ar-SA" sz="2400" dirty="0" err="1" smtClean="0"/>
              <a:t>نتروجينية</a:t>
            </a:r>
            <a:endParaRPr lang="en-US" sz="2400" dirty="0"/>
          </a:p>
          <a:p>
            <a:pPr algn="just" rtl="1"/>
            <a:r>
              <a:rPr lang="ar-SA" sz="2400" b="1" u="sng" dirty="0" smtClean="0">
                <a:solidFill>
                  <a:srgbClr val="0070C0"/>
                </a:solidFill>
              </a:rPr>
              <a:t>ب- الدهون السكرية </a:t>
            </a:r>
            <a:r>
              <a:rPr lang="en-US" sz="2400" b="1" u="sng" dirty="0" err="1" smtClean="0">
                <a:solidFill>
                  <a:srgbClr val="0070C0"/>
                </a:solidFill>
              </a:rPr>
              <a:t>Glycolipids</a:t>
            </a:r>
            <a:r>
              <a:rPr lang="en-US" sz="2400" b="1" u="sng" dirty="0" smtClean="0">
                <a:solidFill>
                  <a:srgbClr val="0070C0"/>
                </a:solidFill>
              </a:rPr>
              <a:t>  </a:t>
            </a:r>
            <a:r>
              <a:rPr lang="ar-SA" sz="2400" u="sng" dirty="0">
                <a:solidFill>
                  <a:srgbClr val="0070C0"/>
                </a:solidFill>
              </a:rPr>
              <a:t>: </a:t>
            </a:r>
            <a:endParaRPr lang="ar-SA" sz="2400" u="sng" dirty="0" smtClean="0">
              <a:solidFill>
                <a:srgbClr val="0070C0"/>
              </a:solidFill>
            </a:endParaRPr>
          </a:p>
          <a:p>
            <a:pPr algn="just" rtl="1"/>
            <a:r>
              <a:rPr lang="ar-SA" sz="2400" dirty="0" smtClean="0"/>
              <a:t>وهي </a:t>
            </a:r>
            <a:r>
              <a:rPr lang="ar-SA" sz="2400" dirty="0"/>
              <a:t>الدهون المرتبطة بجزيء كربوهيدراتي (جلوكوز أو جالاكتوز) يوجد في الدماغ والغمد النخاعي.</a:t>
            </a:r>
            <a:endParaRPr lang="en-US" sz="2400" dirty="0"/>
          </a:p>
          <a:p>
            <a:pPr algn="just" rtl="1"/>
            <a:r>
              <a:rPr lang="ar-SA" sz="2400" b="1" u="sng" dirty="0" smtClean="0">
                <a:solidFill>
                  <a:srgbClr val="0070C0"/>
                </a:solidFill>
              </a:rPr>
              <a:t>ج- الدهون البروتينية </a:t>
            </a:r>
            <a:r>
              <a:rPr lang="en-US" sz="2400" b="1" u="sng" dirty="0" smtClean="0">
                <a:solidFill>
                  <a:srgbClr val="0070C0"/>
                </a:solidFill>
              </a:rPr>
              <a:t>Lipoprotein </a:t>
            </a:r>
            <a:r>
              <a:rPr lang="ar-SA" sz="2400" b="1" u="sng" dirty="0" smtClean="0">
                <a:solidFill>
                  <a:srgbClr val="0070C0"/>
                </a:solidFill>
              </a:rPr>
              <a:t>:</a:t>
            </a:r>
          </a:p>
          <a:p>
            <a:pPr algn="just" rtl="1"/>
            <a:r>
              <a:rPr lang="ar-SA" sz="2400" dirty="0" smtClean="0"/>
              <a:t> </a:t>
            </a:r>
            <a:r>
              <a:rPr lang="ar-SA" sz="2400" dirty="0"/>
              <a:t>وهي الدهون المرتبطة بجزيء بروتيني مثل ليبوبروتين الدم الذي يرتبط فيه الكوليسترول مع جزيء البروتين ويلعب دوراً مهماً في انتقال الدهون داخل الجسم، كما يوجد مثل هذا النوع كمكون لأغشية الخلايا</a:t>
            </a:r>
            <a:r>
              <a:rPr lang="ar-SA" sz="2400" dirty="0" smtClean="0"/>
              <a:t>.</a:t>
            </a:r>
          </a:p>
          <a:p>
            <a:pPr algn="just" rtl="1"/>
            <a:r>
              <a:rPr lang="ar-SA" sz="2400" b="1" u="sng" dirty="0" smtClean="0">
                <a:solidFill>
                  <a:srgbClr val="0070C0"/>
                </a:solidFill>
              </a:rPr>
              <a:t>د- الامينو ليبيدات : </a:t>
            </a:r>
            <a:r>
              <a:rPr lang="ar-SA" sz="2400" dirty="0" smtClean="0"/>
              <a:t>تتحد مع مجموعة أمين</a:t>
            </a:r>
          </a:p>
          <a:p>
            <a:pPr algn="just" rtl="1"/>
            <a:r>
              <a:rPr lang="ar-SA" sz="2400" b="1" u="sng" dirty="0" smtClean="0">
                <a:solidFill>
                  <a:srgbClr val="0070C0"/>
                </a:solidFill>
              </a:rPr>
              <a:t>هـ - السلفو ليبيدات: </a:t>
            </a:r>
            <a:r>
              <a:rPr lang="ar-SA" sz="2400" dirty="0" smtClean="0"/>
              <a:t>تتحد مع الكبريت مثل الموجودة في خلايا المخ</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مربع نص 1"/>
          <p:cNvSpPr txBox="1">
            <a:spLocks noChangeArrowheads="1"/>
          </p:cNvSpPr>
          <p:nvPr/>
        </p:nvSpPr>
        <p:spPr bwMode="auto">
          <a:xfrm>
            <a:off x="304800" y="0"/>
            <a:ext cx="8382000" cy="6278642"/>
          </a:xfrm>
          <a:prstGeom prst="rect">
            <a:avLst/>
          </a:prstGeom>
          <a:noFill/>
          <a:ln w="9525">
            <a:noFill/>
            <a:miter lim="800000"/>
            <a:headEnd/>
            <a:tailEnd/>
          </a:ln>
        </p:spPr>
        <p:txBody>
          <a:bodyPr wrap="square">
            <a:spAutoFit/>
          </a:bodyPr>
          <a:lstStyle/>
          <a:p>
            <a:pPr algn="just" rtl="1">
              <a:lnSpc>
                <a:spcPct val="150000"/>
              </a:lnSpc>
            </a:pPr>
            <a:r>
              <a:rPr lang="ar-SA" sz="2800" dirty="0"/>
              <a:t>3</a:t>
            </a:r>
            <a:r>
              <a:rPr lang="ar-SA" sz="2800" b="1" u="sng" dirty="0">
                <a:solidFill>
                  <a:srgbClr val="C00000"/>
                </a:solidFill>
              </a:rPr>
              <a:t>- الدهون المشتقة  </a:t>
            </a:r>
            <a:r>
              <a:rPr lang="en-US" sz="2800" b="1" u="sng" dirty="0">
                <a:solidFill>
                  <a:srgbClr val="C00000"/>
                </a:solidFill>
              </a:rPr>
              <a:t>Derived Lipids</a:t>
            </a:r>
            <a:r>
              <a:rPr lang="ar-SA" sz="2800" dirty="0"/>
              <a:t>: </a:t>
            </a:r>
            <a:endParaRPr lang="ar-SA" sz="2800" dirty="0" smtClean="0"/>
          </a:p>
          <a:p>
            <a:pPr algn="just" rtl="1">
              <a:lnSpc>
                <a:spcPct val="150000"/>
              </a:lnSpc>
            </a:pPr>
            <a:r>
              <a:rPr lang="ar-SA" sz="2400" dirty="0" smtClean="0"/>
              <a:t>وهي </a:t>
            </a:r>
            <a:r>
              <a:rPr lang="ar-SA" sz="2400" dirty="0"/>
              <a:t>عبارة عن نواتج تحلل الدهون وتشمل الأحماض الدهنية الحرة أو الكحولات المختلفة مثل الجليسرول أو الكوليسترول وقد تكون منفردة أو مرتبطة ارتباط غير كامل ببعض الأحماض الدهنية. وقد تكون فيتامينات مثل أ، د، ك</a:t>
            </a:r>
            <a:r>
              <a:rPr lang="ar-SA" sz="2400" dirty="0" smtClean="0"/>
              <a:t>.</a:t>
            </a:r>
          </a:p>
          <a:p>
            <a:pPr algn="just" rtl="1">
              <a:lnSpc>
                <a:spcPct val="150000"/>
              </a:lnSpc>
            </a:pPr>
            <a:r>
              <a:rPr lang="ar-SA" sz="2400" dirty="0" smtClean="0"/>
              <a:t>وتشمل:</a:t>
            </a:r>
          </a:p>
          <a:p>
            <a:pPr algn="just" rtl="1">
              <a:lnSpc>
                <a:spcPct val="150000"/>
              </a:lnSpc>
            </a:pPr>
            <a:r>
              <a:rPr lang="ar-SA" sz="2400" dirty="0" smtClean="0"/>
              <a:t>1-  الستيرويدات( </a:t>
            </a:r>
            <a:r>
              <a:rPr lang="en-US" sz="2400" dirty="0" smtClean="0"/>
              <a:t>Steroids</a:t>
            </a:r>
            <a:r>
              <a:rPr lang="ar-SA" sz="2400" dirty="0" smtClean="0"/>
              <a:t>) وهي استرات الاحماض الدهنية العالية مع الكحولات الحلقية </a:t>
            </a:r>
          </a:p>
          <a:p>
            <a:pPr algn="just" rtl="1">
              <a:lnSpc>
                <a:spcPct val="150000"/>
              </a:lnSpc>
            </a:pPr>
            <a:r>
              <a:rPr lang="ar-SA" sz="2400" dirty="0" smtClean="0"/>
              <a:t>2- الستيرولات (</a:t>
            </a:r>
            <a:r>
              <a:rPr lang="en-US" sz="2400" dirty="0" smtClean="0"/>
              <a:t>Sterols</a:t>
            </a:r>
            <a:r>
              <a:rPr lang="ar-SA" sz="2400" dirty="0" smtClean="0"/>
              <a:t> )</a:t>
            </a:r>
          </a:p>
          <a:p>
            <a:pPr algn="just" rtl="1">
              <a:lnSpc>
                <a:spcPct val="150000"/>
              </a:lnSpc>
            </a:pPr>
            <a:r>
              <a:rPr lang="ar-SA" sz="2400" dirty="0" smtClean="0"/>
              <a:t>3-أحماض الصفراء  </a:t>
            </a:r>
            <a:r>
              <a:rPr lang="en-US" sz="2400" dirty="0" smtClean="0"/>
              <a:t>(Bile Acids)</a:t>
            </a:r>
            <a:r>
              <a:rPr lang="ar-SA" sz="2400" dirty="0" smtClean="0"/>
              <a:t> </a:t>
            </a:r>
          </a:p>
          <a:p>
            <a:pPr algn="just" rtl="1">
              <a:lnSpc>
                <a:spcPct val="150000"/>
              </a:lnSpc>
            </a:pPr>
            <a:r>
              <a:rPr lang="ar-SA" sz="2400" dirty="0" smtClean="0"/>
              <a:t>4- الهرمونات</a:t>
            </a:r>
            <a:r>
              <a:rPr lang="en-US" sz="2400" dirty="0" smtClean="0"/>
              <a:t>(Hormones ) </a:t>
            </a:r>
            <a:r>
              <a:rPr lang="ar-SA" sz="2400" dirty="0" smtClean="0"/>
              <a:t> </a:t>
            </a:r>
          </a:p>
          <a:p>
            <a:pPr algn="just" rtl="1">
              <a:lnSpc>
                <a:spcPct val="150000"/>
              </a:lnSpc>
            </a:pPr>
            <a:r>
              <a:rPr lang="ar-SA" sz="2400" dirty="0" smtClean="0"/>
              <a:t>5- الكاروتينويدات</a:t>
            </a:r>
            <a:r>
              <a:rPr lang="en-US" sz="2400" dirty="0" smtClean="0"/>
              <a:t>(</a:t>
            </a:r>
            <a:r>
              <a:rPr lang="en-US" sz="2400" dirty="0" err="1" smtClean="0"/>
              <a:t>Carotenoids</a:t>
            </a:r>
            <a:r>
              <a:rPr lang="en-US" sz="2400"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g.jpg"/>
          <p:cNvPicPr>
            <a:picLocks noChangeAspect="1"/>
          </p:cNvPicPr>
          <p:nvPr/>
        </p:nvPicPr>
        <p:blipFill>
          <a:blip r:embed="rId2" cstate="print"/>
          <a:stretch>
            <a:fillRect/>
          </a:stretch>
        </p:blipFill>
        <p:spPr>
          <a:xfrm>
            <a:off x="2786050" y="5000636"/>
            <a:ext cx="3214710" cy="1857364"/>
          </a:xfrm>
          <a:prstGeom prst="rect">
            <a:avLst/>
          </a:prstGeom>
        </p:spPr>
      </p:pic>
      <p:sp>
        <p:nvSpPr>
          <p:cNvPr id="3" name="Rectangle 2"/>
          <p:cNvSpPr/>
          <p:nvPr/>
        </p:nvSpPr>
        <p:spPr>
          <a:xfrm>
            <a:off x="3500430" y="500042"/>
            <a:ext cx="2787943" cy="707886"/>
          </a:xfrm>
          <a:prstGeom prst="rect">
            <a:avLst/>
          </a:prstGeom>
          <a:noFill/>
        </p:spPr>
        <p:txBody>
          <a:bodyPr wrap="none" lIns="91440" tIns="45720" rIns="91440" bIns="45720">
            <a:spAutoFit/>
          </a:bodyPr>
          <a:lstStyle/>
          <a:p>
            <a:pPr algn="ctr"/>
            <a:r>
              <a:rPr lang="ar-SA"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الدهون البسيطة</a:t>
            </a:r>
            <a:endParaRPr lang="en-U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4" name="مربع نص 1"/>
          <p:cNvSpPr txBox="1">
            <a:spLocks noChangeArrowheads="1"/>
          </p:cNvSpPr>
          <p:nvPr/>
        </p:nvSpPr>
        <p:spPr bwMode="auto">
          <a:xfrm>
            <a:off x="285720" y="1142984"/>
            <a:ext cx="8643998" cy="4462760"/>
          </a:xfrm>
          <a:prstGeom prst="rect">
            <a:avLst/>
          </a:prstGeom>
          <a:noFill/>
          <a:ln w="9525">
            <a:noFill/>
            <a:miter lim="800000"/>
            <a:headEnd/>
            <a:tailEnd/>
          </a:ln>
        </p:spPr>
        <p:txBody>
          <a:bodyPr wrap="square">
            <a:spAutoFit/>
          </a:bodyPr>
          <a:lstStyle/>
          <a:p>
            <a:pPr algn="just" rtl="1"/>
            <a:r>
              <a:rPr lang="ar-SA" sz="2400" dirty="0" smtClean="0"/>
              <a:t>تتكون الدهون البسيطة من أسترات الأحماض الدهنية مع الجليسرول.</a:t>
            </a:r>
          </a:p>
          <a:p>
            <a:pPr algn="just" rtl="1"/>
            <a:r>
              <a:rPr lang="ar-SA" sz="2400" b="1" i="1" u="sng" dirty="0" smtClean="0">
                <a:solidFill>
                  <a:srgbClr val="7030A0"/>
                </a:solidFill>
              </a:rPr>
              <a:t>الجليسرول:</a:t>
            </a:r>
          </a:p>
          <a:p>
            <a:pPr algn="just" rtl="1"/>
            <a:r>
              <a:rPr lang="ar-SA" sz="2400" dirty="0" smtClean="0"/>
              <a:t>1- يذوب في الماء –لا يذوب في المذيبات العضوية التي تذيب الدهون</a:t>
            </a:r>
          </a:p>
          <a:p>
            <a:pPr algn="just" rtl="1"/>
            <a:r>
              <a:rPr lang="ar-SA" sz="2400" dirty="0" smtClean="0"/>
              <a:t>2- كحول اليفاتي فيه 3 ذرات كربون تحمل كل ذرة مجموعة هيدروكسيل</a:t>
            </a:r>
          </a:p>
          <a:p>
            <a:pPr algn="just" rtl="1"/>
            <a:endParaRPr lang="ar-SA" sz="2800" dirty="0" smtClean="0"/>
          </a:p>
          <a:p>
            <a:pPr algn="just" rtl="1"/>
            <a:endParaRPr lang="ar-SA" sz="2800" dirty="0" smtClean="0"/>
          </a:p>
          <a:p>
            <a:pPr algn="just" rtl="1"/>
            <a:endParaRPr lang="ar-SA" sz="2800" dirty="0" smtClean="0"/>
          </a:p>
          <a:p>
            <a:pPr algn="just" rtl="1"/>
            <a:r>
              <a:rPr lang="ar-SA" sz="2400" dirty="0" smtClean="0"/>
              <a:t>يتفاعل الجليسرول مع الحامض </a:t>
            </a:r>
            <a:r>
              <a:rPr lang="ar-SA" sz="2400" dirty="0" err="1" smtClean="0"/>
              <a:t>الدهني</a:t>
            </a:r>
            <a:r>
              <a:rPr lang="ar-SA" sz="2400" dirty="0" smtClean="0"/>
              <a:t> حسب المعادلة التالية:</a:t>
            </a:r>
          </a:p>
          <a:p>
            <a:pPr algn="just" rtl="1"/>
            <a:endParaRPr lang="ar-SA" sz="2800" dirty="0" smtClean="0"/>
          </a:p>
          <a:p>
            <a:pPr algn="just" rtl="1"/>
            <a:r>
              <a:rPr lang="ar-SA" sz="2400" dirty="0" smtClean="0">
                <a:solidFill>
                  <a:srgbClr val="C00000"/>
                </a:solidFill>
              </a:rPr>
              <a:t>الجليسرول        احادي الجليسرول       ثنائي الجليسرول          ثلاثي الجليسرول </a:t>
            </a:r>
          </a:p>
          <a:p>
            <a:pPr algn="just" rtl="1"/>
            <a:r>
              <a:rPr lang="ar-SA" sz="2800" dirty="0" smtClean="0"/>
              <a:t> </a:t>
            </a:r>
            <a:endParaRPr lang="ar-SA" sz="2800" dirty="0"/>
          </a:p>
        </p:txBody>
      </p:sp>
      <p:pic>
        <p:nvPicPr>
          <p:cNvPr id="5" name="Picture 4" descr="thumbnail.jpg"/>
          <p:cNvPicPr>
            <a:picLocks noChangeAspect="1"/>
          </p:cNvPicPr>
          <p:nvPr/>
        </p:nvPicPr>
        <p:blipFill>
          <a:blip r:embed="rId3" cstate="print"/>
          <a:stretch>
            <a:fillRect/>
          </a:stretch>
        </p:blipFill>
        <p:spPr>
          <a:xfrm>
            <a:off x="2786050" y="2714621"/>
            <a:ext cx="4143404" cy="1187770"/>
          </a:xfrm>
          <a:prstGeom prst="rect">
            <a:avLst/>
          </a:prstGeom>
        </p:spPr>
      </p:pic>
      <p:cxnSp>
        <p:nvCxnSpPr>
          <p:cNvPr id="7" name="Straight Arrow Connector 6"/>
          <p:cNvCxnSpPr/>
          <p:nvPr/>
        </p:nvCxnSpPr>
        <p:spPr>
          <a:xfrm rot="10800000">
            <a:off x="7286644" y="4927609"/>
            <a:ext cx="42862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rot="10800000">
            <a:off x="4929190" y="4927609"/>
            <a:ext cx="42862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rot="10800000">
            <a:off x="2643174" y="4927610"/>
            <a:ext cx="42862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 name="Rectangle 10"/>
          <p:cNvSpPr/>
          <p:nvPr/>
        </p:nvSpPr>
        <p:spPr>
          <a:xfrm>
            <a:off x="7143768" y="4286256"/>
            <a:ext cx="785818"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rgbClr val="0070C0"/>
                </a:solidFill>
              </a:rPr>
              <a:t>حامض دهني</a:t>
            </a:r>
            <a:endParaRPr lang="en-US" b="1" dirty="0">
              <a:solidFill>
                <a:srgbClr val="0070C0"/>
              </a:solidFill>
            </a:endParaRPr>
          </a:p>
        </p:txBody>
      </p:sp>
      <p:sp>
        <p:nvSpPr>
          <p:cNvPr id="12" name="Rectangle 11"/>
          <p:cNvSpPr/>
          <p:nvPr/>
        </p:nvSpPr>
        <p:spPr>
          <a:xfrm>
            <a:off x="2500298" y="4286256"/>
            <a:ext cx="714380"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rgbClr val="0070C0"/>
                </a:solidFill>
              </a:rPr>
              <a:t>حامض</a:t>
            </a:r>
            <a:r>
              <a:rPr lang="ar-SA" b="1" dirty="0" smtClean="0">
                <a:solidFill>
                  <a:schemeClr val="tx1"/>
                </a:solidFill>
              </a:rPr>
              <a:t> </a:t>
            </a:r>
            <a:r>
              <a:rPr lang="ar-SA" b="1" dirty="0" smtClean="0">
                <a:solidFill>
                  <a:srgbClr val="0070C0"/>
                </a:solidFill>
              </a:rPr>
              <a:t>دهني</a:t>
            </a:r>
            <a:endParaRPr lang="en-US" b="1" dirty="0">
              <a:solidFill>
                <a:srgbClr val="0070C0"/>
              </a:solidFill>
            </a:endParaRPr>
          </a:p>
        </p:txBody>
      </p:sp>
      <p:sp>
        <p:nvSpPr>
          <p:cNvPr id="13" name="Rectangle 12"/>
          <p:cNvSpPr/>
          <p:nvPr/>
        </p:nvSpPr>
        <p:spPr>
          <a:xfrm>
            <a:off x="4572000" y="4286256"/>
            <a:ext cx="1000132"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rgbClr val="0070C0"/>
                </a:solidFill>
              </a:rPr>
              <a:t>حامض دهني</a:t>
            </a:r>
            <a:endParaRPr lang="en-US" b="1" dirty="0">
              <a:solidFill>
                <a:srgbClr val="0070C0"/>
              </a:solidFill>
            </a:endParaRPr>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1_انقلاب">
  <a:themeElements>
    <a:clrScheme name="مخصص 6">
      <a:dk1>
        <a:srgbClr val="FFFFFF"/>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728</TotalTime>
  <Words>2135</Words>
  <Application>Microsoft Office PowerPoint</Application>
  <PresentationFormat>عرض على الشاشة (3:4)‏</PresentationFormat>
  <Paragraphs>243</Paragraphs>
  <Slides>26</Slides>
  <Notes>0</Notes>
  <HiddenSlides>0</HiddenSlides>
  <MMClips>0</MMClips>
  <ScaleCrop>false</ScaleCrop>
  <HeadingPairs>
    <vt:vector size="4" baseType="variant">
      <vt:variant>
        <vt:lpstr>سمة</vt:lpstr>
      </vt:variant>
      <vt:variant>
        <vt:i4>5</vt:i4>
      </vt:variant>
      <vt:variant>
        <vt:lpstr>عناوين الشرائح</vt:lpstr>
      </vt:variant>
      <vt:variant>
        <vt:i4>26</vt:i4>
      </vt:variant>
    </vt:vector>
  </HeadingPairs>
  <TitlesOfParts>
    <vt:vector size="31" baseType="lpstr">
      <vt:lpstr>سمة Office</vt:lpstr>
      <vt:lpstr>رحلة</vt:lpstr>
      <vt:lpstr>انقلاب</vt:lpstr>
      <vt:lpstr>1_انقلاب</vt:lpstr>
      <vt:lpstr>Aspect</vt:lpstr>
      <vt:lpstr>                                                                                   </vt:lpstr>
      <vt:lpstr>الشريحة 2</vt:lpstr>
      <vt:lpstr>الشريحة 3</vt:lpstr>
      <vt:lpstr>فوائد الليبيدات</vt:lpstr>
      <vt:lpstr>الشريحة 5</vt:lpstr>
      <vt:lpstr>الشريحة 6</vt:lpstr>
      <vt:lpstr>الشريحة 7</vt:lpstr>
      <vt:lpstr>الشريحة 8</vt:lpstr>
      <vt:lpstr>الشريحة 9</vt:lpstr>
      <vt:lpstr>الشريحة 10</vt:lpstr>
      <vt:lpstr>الشريحة 11</vt:lpstr>
      <vt:lpstr>الأحماض الدهنية المشبعة</vt:lpstr>
      <vt:lpstr>الأحماض الدهنية غيرمشبعة</vt:lpstr>
      <vt:lpstr>الأحماض الدهنية غيرمشبعة</vt:lpstr>
      <vt:lpstr>البروستاجلاندينات</vt:lpstr>
      <vt:lpstr>تسمية الأحماض الدهنية</vt:lpstr>
      <vt:lpstr>الشريحة 17</vt:lpstr>
      <vt:lpstr>الشريحة 18</vt:lpstr>
      <vt:lpstr>الخواص الفيزيائية</vt:lpstr>
      <vt:lpstr>التفاعلات </vt:lpstr>
      <vt:lpstr>الشريحة 21</vt:lpstr>
      <vt:lpstr>الشريحة 22</vt:lpstr>
      <vt:lpstr>الشريحة 23</vt:lpstr>
      <vt:lpstr>التفاعلات</vt:lpstr>
      <vt:lpstr>الشريحة 25</vt:lpstr>
      <vt:lpstr>II- الشموع Waxes</vt:lpstr>
    </vt:vector>
  </TitlesOfParts>
  <Company>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1</dc:creator>
  <cp:lastModifiedBy>DR.Ahmed Saker 2O14</cp:lastModifiedBy>
  <cp:revision>99</cp:revision>
  <dcterms:created xsi:type="dcterms:W3CDTF">2009-12-14T19:29:30Z</dcterms:created>
  <dcterms:modified xsi:type="dcterms:W3CDTF">2019-01-21T17:24:35Z</dcterms:modified>
</cp:coreProperties>
</file>