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504" y="6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E860E0E5-EB24-4BD3-AC61-A27BF156A931}" type="datetimeFigureOut">
              <a:rPr lang="ar-IQ" smtClean="0"/>
              <a:t>14/05/1440</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D86DDA57-1012-46C2-BDF5-CBCD2A036070}"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860E0E5-EB24-4BD3-AC61-A27BF156A931}"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860E0E5-EB24-4BD3-AC61-A27BF156A931}"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860E0E5-EB24-4BD3-AC61-A27BF156A931}"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860E0E5-EB24-4BD3-AC61-A27BF156A931}"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DDA57-1012-46C2-BDF5-CBCD2A036070}"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860E0E5-EB24-4BD3-AC61-A27BF156A931}" type="datetimeFigureOut">
              <a:rPr lang="ar-IQ" smtClean="0"/>
              <a:t>14/05/1440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E860E0E5-EB24-4BD3-AC61-A27BF156A931}" type="datetimeFigureOut">
              <a:rPr lang="ar-IQ" smtClean="0"/>
              <a:t>14/05/1440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E860E0E5-EB24-4BD3-AC61-A27BF156A931}" type="datetimeFigureOut">
              <a:rPr lang="ar-IQ" smtClean="0"/>
              <a:t>14/05/1440</a:t>
            </a:fld>
            <a:endParaRPr lang="ar-IQ"/>
          </a:p>
        </p:txBody>
      </p:sp>
      <p:sp>
        <p:nvSpPr>
          <p:cNvPr id="8" name="عنصر نائب لرقم الشريحة 7"/>
          <p:cNvSpPr>
            <a:spLocks noGrp="1"/>
          </p:cNvSpPr>
          <p:nvPr>
            <p:ph type="sldNum" sz="quarter" idx="11"/>
          </p:nvPr>
        </p:nvSpPr>
        <p:spPr/>
        <p:txBody>
          <a:bodyPr/>
          <a:lstStyle/>
          <a:p>
            <a:fld id="{D86DDA57-1012-46C2-BDF5-CBCD2A036070}" type="slidenum">
              <a:rPr lang="ar-IQ" smtClean="0"/>
              <a:t>‹#›</a:t>
            </a:fld>
            <a:endParaRPr lang="ar-IQ"/>
          </a:p>
        </p:txBody>
      </p:sp>
      <p:sp>
        <p:nvSpPr>
          <p:cNvPr id="9" name="عنصر نائب للتذييل 8"/>
          <p:cNvSpPr>
            <a:spLocks noGrp="1"/>
          </p:cNvSpPr>
          <p:nvPr>
            <p:ph type="ftr" sz="quarter" idx="12"/>
          </p:nvPr>
        </p:nvSpPr>
        <p:spPr/>
        <p:txBody>
          <a:bodyPr/>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860E0E5-EB24-4BD3-AC61-A27BF156A931}" type="datetimeFigureOut">
              <a:rPr lang="ar-IQ" smtClean="0"/>
              <a:t>14/05/1440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860E0E5-EB24-4BD3-AC61-A27BF156A931}" type="datetimeFigureOut">
              <a:rPr lang="ar-IQ" smtClean="0"/>
              <a:t>14/05/1440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156448" y="6422064"/>
            <a:ext cx="762000" cy="365125"/>
          </a:xfrm>
        </p:spPr>
        <p:txBody>
          <a:bodyPr/>
          <a:lstStyle/>
          <a:p>
            <a:fld id="{D86DDA57-1012-46C2-BDF5-CBCD2A03607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E860E0E5-EB24-4BD3-AC61-A27BF156A931}" type="datetimeFigureOut">
              <a:rPr lang="ar-IQ" smtClean="0"/>
              <a:t>14/05/1440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86DDA57-1012-46C2-BDF5-CBCD2A03607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860E0E5-EB24-4BD3-AC61-A27BF156A931}" type="datetimeFigureOut">
              <a:rPr lang="ar-IQ" smtClean="0"/>
              <a:t>14/05/1440</a:t>
            </a:fld>
            <a:endParaRPr lang="ar-IQ"/>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IQ"/>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86DDA57-1012-46C2-BDF5-CBCD2A036070}"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ثالثا :المنهج الوصفي </a:t>
            </a:r>
            <a:endParaRPr lang="ar-IQ" dirty="0"/>
          </a:p>
        </p:txBody>
      </p:sp>
      <p:sp>
        <p:nvSpPr>
          <p:cNvPr id="3" name="عنوان فرعي 2"/>
          <p:cNvSpPr>
            <a:spLocks noGrp="1"/>
          </p:cNvSpPr>
          <p:nvPr>
            <p:ph type="subTitle" idx="1"/>
          </p:nvPr>
        </p:nvSpPr>
        <p:spPr/>
        <p:txBody>
          <a:bodyPr/>
          <a:lstStyle/>
          <a:p>
            <a:r>
              <a:rPr lang="ar-IQ" dirty="0" err="1" smtClean="0"/>
              <a:t>أ.م.د.اشواق</a:t>
            </a:r>
            <a:r>
              <a:rPr lang="ar-IQ" dirty="0" smtClean="0"/>
              <a:t> </a:t>
            </a:r>
            <a:r>
              <a:rPr lang="ar-IQ" dirty="0" err="1" smtClean="0"/>
              <a:t>صبرناصر</a:t>
            </a:r>
            <a:endParaRPr lang="ar-IQ" dirty="0"/>
          </a:p>
        </p:txBody>
      </p:sp>
    </p:spTree>
    <p:extLst>
      <p:ext uri="{BB962C8B-B14F-4D97-AF65-F5344CB8AC3E}">
        <p14:creationId xmlns:p14="http://schemas.microsoft.com/office/powerpoint/2010/main" val="3689002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800"/>
            <a:ext cx="7467600" cy="5821363"/>
          </a:xfrm>
        </p:spPr>
        <p:txBody>
          <a:bodyPr>
            <a:normAutofit fontScale="77500" lnSpcReduction="20000"/>
          </a:bodyPr>
          <a:lstStyle/>
          <a:p>
            <a:pPr marL="36576" indent="0">
              <a:buNone/>
            </a:pPr>
            <a:r>
              <a:rPr lang="ar-SA" b="1" u="sng" dirty="0"/>
              <a:t>مقدمة :</a:t>
            </a:r>
            <a:endParaRPr lang="en-US" dirty="0"/>
          </a:p>
          <a:p>
            <a:pPr marL="36576" indent="0">
              <a:buNone/>
            </a:pPr>
            <a:r>
              <a:rPr lang="ar-SA" b="1" dirty="0"/>
              <a:t>يقوم على أساس </a:t>
            </a:r>
            <a:r>
              <a:rPr lang="ar-SA" b="1" dirty="0" err="1"/>
              <a:t>إختيار</a:t>
            </a:r>
            <a:r>
              <a:rPr lang="ar-SA" b="1" dirty="0"/>
              <a:t> حالة معينة يقوم الباحث بدراستها قد تكون وحدة إدارية </a:t>
            </a:r>
            <a:r>
              <a:rPr lang="ar-SA" b="1" dirty="0" err="1"/>
              <a:t>وإجتماعية</a:t>
            </a:r>
            <a:r>
              <a:rPr lang="ar-SA" b="1" dirty="0"/>
              <a:t> واحدة (مدرسة مكتبة.....إلخ) أو فرد واحد ( فرد مدمن </a:t>
            </a:r>
            <a:r>
              <a:rPr lang="ar-SA" b="1" dirty="0" err="1"/>
              <a:t>مثلآ</a:t>
            </a:r>
            <a:r>
              <a:rPr lang="ar-SA" b="1" dirty="0"/>
              <a:t> ) أو جماعة واحدة من الأشخاص (عائلة أو طلابي .....إلخ)وتكون دراسة هذه الحالة بشكل مستفيض يتناول كافة المغيرات المرتبطة بها وتتناولها بالوصف الكامل والتحليل ويمكن أن تستخدم ودراسة الحالة كوسيلة لجمع البيانات والمعلومات في دراسة وصفية , وكذلك يمكن تعميم نتائجها على الحالات المشابهة بشرط أن تكون الحالة ممثلة للمجتمع الذي يراد الحكم عليه.</a:t>
            </a:r>
            <a:endParaRPr lang="en-US" dirty="0"/>
          </a:p>
          <a:p>
            <a:pPr marL="36576" indent="0">
              <a:buNone/>
            </a:pPr>
            <a:r>
              <a:rPr lang="ar-SA" b="1" dirty="0"/>
              <a:t>ومن ثم يمكن التأكد على </a:t>
            </a:r>
            <a:r>
              <a:rPr lang="ar-SA" b="1" dirty="0" err="1"/>
              <a:t>الأتي</a:t>
            </a:r>
            <a:r>
              <a:rPr lang="ar-SA" b="1" dirty="0"/>
              <a:t>:</a:t>
            </a:r>
            <a:endParaRPr lang="en-US" dirty="0"/>
          </a:p>
          <a:p>
            <a:pPr marL="36576" indent="0">
              <a:buNone/>
            </a:pPr>
            <a:r>
              <a:rPr lang="ar-SA" b="1" dirty="0"/>
              <a:t>أن دراسة الحالة هي إحدى المناهج الوصفية.</a:t>
            </a:r>
            <a:endParaRPr lang="en-US" dirty="0"/>
          </a:p>
          <a:p>
            <a:pPr marL="36576" indent="0">
              <a:buNone/>
            </a:pPr>
            <a:r>
              <a:rPr lang="ar-SA" b="1" dirty="0"/>
              <a:t>يمكن أن تستخدم دراسة الحالة </a:t>
            </a:r>
            <a:r>
              <a:rPr lang="ar-SA" b="1" dirty="0" err="1"/>
              <a:t>لإختبار</a:t>
            </a:r>
            <a:r>
              <a:rPr lang="ar-SA" b="1" dirty="0"/>
              <a:t> فرضية أو مجموعة فروض.</a:t>
            </a:r>
            <a:endParaRPr lang="en-US" dirty="0"/>
          </a:p>
          <a:p>
            <a:pPr marL="36576" indent="0">
              <a:buNone/>
            </a:pPr>
            <a:r>
              <a:rPr lang="ar-SA" b="1" dirty="0"/>
              <a:t>عند استخدام للتعميم ينبغي التأكد من أن الحالة ممثلة للمجتمع الذي يراد التعميم عليه.</a:t>
            </a:r>
            <a:endParaRPr lang="en-US" dirty="0"/>
          </a:p>
          <a:p>
            <a:pPr marL="36576" indent="0">
              <a:buNone/>
            </a:pPr>
            <a:endParaRPr lang="ar-IQ" dirty="0"/>
          </a:p>
        </p:txBody>
      </p:sp>
    </p:spTree>
    <p:extLst>
      <p:ext uri="{BB962C8B-B14F-4D97-AF65-F5344CB8AC3E}">
        <p14:creationId xmlns:p14="http://schemas.microsoft.com/office/powerpoint/2010/main" val="2684695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533400"/>
            <a:ext cx="7467600" cy="5516563"/>
          </a:xfrm>
        </p:spPr>
        <p:txBody>
          <a:bodyPr>
            <a:normAutofit fontScale="85000" lnSpcReduction="20000"/>
          </a:bodyPr>
          <a:lstStyle/>
          <a:p>
            <a:pPr marL="36576" indent="0">
              <a:buNone/>
            </a:pPr>
            <a:r>
              <a:rPr lang="ar-SA" b="1" dirty="0"/>
              <a:t>من الضروري مراعاة الموضوع و </a:t>
            </a:r>
            <a:r>
              <a:rPr lang="ar-SA" b="1" dirty="0" err="1"/>
              <a:t>الإبتعاد</a:t>
            </a:r>
            <a:r>
              <a:rPr lang="ar-SA" b="1" dirty="0"/>
              <a:t> عن </a:t>
            </a:r>
            <a:r>
              <a:rPr lang="ar-SA" b="1" dirty="0" err="1"/>
              <a:t>الذاتيه</a:t>
            </a:r>
            <a:r>
              <a:rPr lang="ar-SA" b="1" dirty="0"/>
              <a:t> في </a:t>
            </a:r>
            <a:r>
              <a:rPr lang="ar-SA" b="1" dirty="0" err="1"/>
              <a:t>إختيار</a:t>
            </a:r>
            <a:r>
              <a:rPr lang="ar-SA" b="1" dirty="0"/>
              <a:t> الحالة وجمع المعلومات عنها ثم في عملية التحليل ولتفسير.</a:t>
            </a:r>
            <a:endParaRPr lang="en-US" dirty="0"/>
          </a:p>
          <a:p>
            <a:r>
              <a:rPr lang="ar-SA" b="1" u="sng" dirty="0"/>
              <a:t>مزايا دراسة الحالة:.</a:t>
            </a:r>
            <a:endParaRPr lang="en-US" dirty="0"/>
          </a:p>
          <a:p>
            <a:r>
              <a:rPr lang="ar-SA" b="1" dirty="0"/>
              <a:t>يتميز منهج دراسة الحالة بعدد من المزايا:</a:t>
            </a:r>
            <a:endParaRPr lang="en-US" dirty="0"/>
          </a:p>
          <a:p>
            <a:pPr lvl="0"/>
            <a:r>
              <a:rPr lang="ar-SA" b="1" dirty="0"/>
              <a:t>يمكن الباحث من التقديم دراسة شاملة متكاملة ومتعمقة لحالة المطلوب بحثها. حيث يركزها الباحث على الحالة التي يبحثها ولا يشتت </a:t>
            </a:r>
            <a:r>
              <a:rPr lang="ar-SA" b="1" dirty="0" err="1"/>
              <a:t>جهودة</a:t>
            </a:r>
            <a:r>
              <a:rPr lang="ar-SA" b="1" dirty="0"/>
              <a:t> على حالات متعددة.</a:t>
            </a:r>
            <a:endParaRPr lang="en-US" dirty="0"/>
          </a:p>
          <a:p>
            <a:pPr lvl="0"/>
            <a:r>
              <a:rPr lang="ar-SA" b="1" dirty="0"/>
              <a:t>يساعد هذا المنهج الباحث على توفير معلومات تفصيلية وشاملة بصورة تفوق منهج المسحي.</a:t>
            </a:r>
            <a:endParaRPr lang="en-US" dirty="0"/>
          </a:p>
          <a:p>
            <a:pPr lvl="0"/>
            <a:r>
              <a:rPr lang="ar-SA" b="1" dirty="0"/>
              <a:t>يعمل على توفير كثير من الجهد والوقت.</a:t>
            </a:r>
            <a:endParaRPr lang="en-US" dirty="0"/>
          </a:p>
          <a:p>
            <a:pPr marL="36576" indent="0">
              <a:buNone/>
            </a:pPr>
            <a:r>
              <a:rPr lang="en-US" b="1" dirty="0"/>
              <a:t> </a:t>
            </a:r>
            <a:endParaRPr lang="en-US" dirty="0"/>
          </a:p>
          <a:p>
            <a:endParaRPr lang="ar-IQ" dirty="0"/>
          </a:p>
        </p:txBody>
      </p:sp>
    </p:spTree>
    <p:extLst>
      <p:ext uri="{BB962C8B-B14F-4D97-AF65-F5344CB8AC3E}">
        <p14:creationId xmlns:p14="http://schemas.microsoft.com/office/powerpoint/2010/main" val="1982830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7467600" cy="5745163"/>
          </a:xfrm>
        </p:spPr>
        <p:txBody>
          <a:bodyPr>
            <a:normAutofit fontScale="85000" lnSpcReduction="20000"/>
          </a:bodyPr>
          <a:lstStyle/>
          <a:p>
            <a:r>
              <a:rPr lang="ar-SA" b="1" u="sng" dirty="0"/>
              <a:t>مساوئ دراسة الحالة.</a:t>
            </a:r>
            <a:endParaRPr lang="en-US" dirty="0"/>
          </a:p>
          <a:p>
            <a:pPr lvl="0"/>
            <a:r>
              <a:rPr lang="ar-SA" b="1" dirty="0"/>
              <a:t>قد </a:t>
            </a:r>
            <a:r>
              <a:rPr lang="ar-SA" b="1" dirty="0" err="1"/>
              <a:t>لاتؤدي</a:t>
            </a:r>
            <a:r>
              <a:rPr lang="ar-SA" b="1" dirty="0"/>
              <a:t> دراسة الحالة إلى تعميمات صحيحة إذا ما كانت غير ممثلة للمجتمع كله أو للحالات الأخرى بأكملها.</a:t>
            </a:r>
            <a:endParaRPr lang="en-US" dirty="0"/>
          </a:p>
          <a:p>
            <a:pPr lvl="0"/>
            <a:r>
              <a:rPr lang="ar-SA" b="1" dirty="0"/>
              <a:t>إن إدخال عنصر الذاتية او الحكم الشخصي في اختيار الحالة أو جمع البيانات عنها وتحليلها قد لا يقود إلى نتائج صحيحة.</a:t>
            </a:r>
            <a:endParaRPr lang="en-US" dirty="0"/>
          </a:p>
          <a:p>
            <a:r>
              <a:rPr lang="ar-SA" b="1" dirty="0"/>
              <a:t>ولكن مع وجود هذه السلبيات إلا أن الباحث لو امكنه تجاوزها فإنه يحقق لبحثه الكثير من الإيجابيات كذلك فإن هذه الإيجابيات تزداد لو أنه أخذ في </a:t>
            </a:r>
            <a:r>
              <a:rPr lang="ar-SA" b="1" dirty="0" err="1"/>
              <a:t>الإعتبار</a:t>
            </a:r>
            <a:r>
              <a:rPr lang="ar-SA" b="1" dirty="0"/>
              <a:t> المتغيرات المحيط بالحالة التي يدرسها </a:t>
            </a:r>
            <a:r>
              <a:rPr lang="ar-SA" b="1" dirty="0" err="1"/>
              <a:t>والإيطار</a:t>
            </a:r>
            <a:r>
              <a:rPr lang="ar-SA" b="1" dirty="0"/>
              <a:t> الذي تحيا فيه.</a:t>
            </a:r>
            <a:endParaRPr lang="en-US" dirty="0"/>
          </a:p>
          <a:p>
            <a:r>
              <a:rPr lang="ar-SA" b="1" dirty="0"/>
              <a:t>وجديد بالذكر أن دراسة الحالة ثم اللجوء إليها في العديد من الدراسات القانونية ( معالجة الأحداث) وفي المواضيع التربوية والتعليمية والثقافية والسياسية والصحفية......إلخ.</a:t>
            </a:r>
            <a:endParaRPr lang="en-US" dirty="0"/>
          </a:p>
        </p:txBody>
      </p:sp>
    </p:spTree>
    <p:extLst>
      <p:ext uri="{BB962C8B-B14F-4D97-AF65-F5344CB8AC3E}">
        <p14:creationId xmlns:p14="http://schemas.microsoft.com/office/powerpoint/2010/main" val="3593654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800"/>
            <a:ext cx="7467600" cy="5821363"/>
          </a:xfrm>
        </p:spPr>
        <p:txBody>
          <a:bodyPr>
            <a:normAutofit lnSpcReduction="10000"/>
          </a:bodyPr>
          <a:lstStyle/>
          <a:p>
            <a:r>
              <a:rPr lang="ar-SA" b="1" u="sng" dirty="0"/>
              <a:t>خطوات دراسة الحالة:</a:t>
            </a:r>
            <a:endParaRPr lang="en-US" dirty="0"/>
          </a:p>
          <a:p>
            <a:pPr lvl="0"/>
            <a:r>
              <a:rPr lang="ar-SA" b="1" dirty="0"/>
              <a:t>تحديد الحالة أو المشكلة المراد دراستها.</a:t>
            </a:r>
            <a:endParaRPr lang="en-US" dirty="0"/>
          </a:p>
          <a:p>
            <a:pPr lvl="0"/>
            <a:r>
              <a:rPr lang="ar-SA" b="1" dirty="0"/>
              <a:t>جمع البيانات الأولية الضرورة لفهم الحالة أو المشكلة وتكوين فكرة واضحة عنها.</a:t>
            </a:r>
            <a:endParaRPr lang="en-US" dirty="0"/>
          </a:p>
          <a:p>
            <a:pPr lvl="0"/>
            <a:r>
              <a:rPr lang="ar-SA" b="1" dirty="0"/>
              <a:t>صياغة الفضية أو الفرضيات </a:t>
            </a:r>
            <a:r>
              <a:rPr lang="ar-SA" b="1" dirty="0" err="1"/>
              <a:t>التى</a:t>
            </a:r>
            <a:r>
              <a:rPr lang="ar-SA" b="1" dirty="0"/>
              <a:t> تعطي التفسيرات المنطقية والمحتملة لمشكلة البحث.</a:t>
            </a:r>
            <a:endParaRPr lang="en-US" dirty="0"/>
          </a:p>
          <a:p>
            <a:pPr lvl="0"/>
            <a:r>
              <a:rPr lang="ar-SA" b="1" dirty="0"/>
              <a:t>جمع المعلومات وتحليلها وتفسيرها والوصول إلى نتائج.</a:t>
            </a:r>
            <a:endParaRPr lang="en-US" dirty="0"/>
          </a:p>
          <a:p>
            <a:pPr marL="36576" indent="0">
              <a:buNone/>
            </a:pPr>
            <a:r>
              <a:rPr lang="en-US" b="1" dirty="0"/>
              <a:t> </a:t>
            </a:r>
            <a:endParaRPr lang="en-US" dirty="0"/>
          </a:p>
        </p:txBody>
      </p:sp>
    </p:spTree>
    <p:extLst>
      <p:ext uri="{BB962C8B-B14F-4D97-AF65-F5344CB8AC3E}">
        <p14:creationId xmlns:p14="http://schemas.microsoft.com/office/powerpoint/2010/main" val="177222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800"/>
            <a:ext cx="7467600" cy="5821363"/>
          </a:xfrm>
        </p:spPr>
        <p:txBody>
          <a:bodyPr>
            <a:normAutofit fontScale="77500" lnSpcReduction="20000"/>
          </a:bodyPr>
          <a:lstStyle/>
          <a:p>
            <a:r>
              <a:rPr lang="ar-SA" b="1" u="sng" dirty="0"/>
              <a:t>أدوات جمع المعلومات:</a:t>
            </a:r>
            <a:endParaRPr lang="en-US" dirty="0"/>
          </a:p>
          <a:p>
            <a:pPr lvl="0"/>
            <a:r>
              <a:rPr lang="ar-SA" b="1" dirty="0"/>
              <a:t>الملاحظة المتعلقة حيث الباحث إلى تواجد وبقاء مع الحالة المدروسة لفترة كافية, ومن ثم يقوم الباحث بتسجيل ملاحظات بشكل منظم أول بأول.</a:t>
            </a:r>
            <a:endParaRPr lang="en-US" dirty="0"/>
          </a:p>
          <a:p>
            <a:pPr lvl="0"/>
            <a:r>
              <a:rPr lang="ar-SA" b="1" dirty="0"/>
              <a:t>المقابلة حيث يحتاج الباحث إلى الحصول على معلومات بشكل مباشر من الحالات </a:t>
            </a:r>
            <a:r>
              <a:rPr lang="ar-SA" b="1" dirty="0" err="1"/>
              <a:t>المبحوثة</a:t>
            </a:r>
            <a:r>
              <a:rPr lang="ar-SA" b="1" dirty="0"/>
              <a:t> وذلك بمقابلة الشخص أو الأشخاص الذين يمثلون الحالة وجها لوجه ووجيه </a:t>
            </a:r>
            <a:r>
              <a:rPr lang="ar-SA" b="1" dirty="0" err="1"/>
              <a:t>الإستفسارات</a:t>
            </a:r>
            <a:r>
              <a:rPr lang="ar-SA" b="1" dirty="0"/>
              <a:t> لهم والحصول على الإجابات المطلوبة وتسجيل </a:t>
            </a:r>
            <a:r>
              <a:rPr lang="ar-SA" b="1" dirty="0" err="1"/>
              <a:t>الإنطباعات</a:t>
            </a:r>
            <a:r>
              <a:rPr lang="ar-SA" b="1" dirty="0"/>
              <a:t> الضرورية التي </a:t>
            </a:r>
            <a:r>
              <a:rPr lang="ar-SA" b="1" dirty="0" err="1"/>
              <a:t>يتطلبها</a:t>
            </a:r>
            <a:r>
              <a:rPr lang="ar-SA" b="1" dirty="0"/>
              <a:t> الباحث.</a:t>
            </a:r>
            <a:endParaRPr lang="en-US" dirty="0"/>
          </a:p>
          <a:p>
            <a:pPr lvl="0"/>
            <a:r>
              <a:rPr lang="ar-SA" b="1" dirty="0"/>
              <a:t>الوثائق والسجلات المكتوبة التي قد تعين الباحث من تسليط الضوء على الحالة </a:t>
            </a:r>
            <a:r>
              <a:rPr lang="ar-SA" b="1" dirty="0" err="1"/>
              <a:t>المبحوثة</a:t>
            </a:r>
            <a:r>
              <a:rPr lang="ar-SA" b="1" dirty="0"/>
              <a:t>.</a:t>
            </a:r>
            <a:endParaRPr lang="en-US" dirty="0"/>
          </a:p>
          <a:p>
            <a:pPr lvl="0"/>
            <a:r>
              <a:rPr lang="ar-SA" b="1" dirty="0"/>
              <a:t>قد يلجأ الباحث قد يلجأ الباحث</a:t>
            </a:r>
            <a:r>
              <a:rPr lang="ar-SA" b="1" u="sng" dirty="0"/>
              <a:t>­</a:t>
            </a:r>
            <a:r>
              <a:rPr lang="ar-SA" b="1" dirty="0"/>
              <a:t> إلى استخدام </a:t>
            </a:r>
            <a:r>
              <a:rPr lang="ar-SA" b="1" dirty="0" err="1"/>
              <a:t>الإستبيان</a:t>
            </a:r>
            <a:r>
              <a:rPr lang="ar-SA" b="1" dirty="0"/>
              <a:t> وطلب الإجابة على بعض </a:t>
            </a:r>
            <a:r>
              <a:rPr lang="ar-SA" b="1" dirty="0" err="1"/>
              <a:t>الإستفسارات</a:t>
            </a:r>
            <a:r>
              <a:rPr lang="ar-SA" b="1" dirty="0"/>
              <a:t> الواردة به من جانب الأشخاص والفئات </a:t>
            </a:r>
            <a:r>
              <a:rPr lang="ar-SA" b="1" dirty="0" err="1"/>
              <a:t>المحيطةبالحالة</a:t>
            </a:r>
            <a:r>
              <a:rPr lang="ar-SA" b="1" dirty="0"/>
              <a:t> محل البحث.</a:t>
            </a:r>
            <a:endParaRPr lang="en-US" dirty="0"/>
          </a:p>
          <a:p>
            <a:endParaRPr lang="ar-IQ" dirty="0"/>
          </a:p>
        </p:txBody>
      </p:sp>
    </p:spTree>
    <p:extLst>
      <p:ext uri="{BB962C8B-B14F-4D97-AF65-F5344CB8AC3E}">
        <p14:creationId xmlns:p14="http://schemas.microsoft.com/office/powerpoint/2010/main" val="3294096025"/>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TotalTime>
  <Words>471</Words>
  <Application>Microsoft Office PowerPoint</Application>
  <PresentationFormat>عرض على الشاشة (3:4)‏</PresentationFormat>
  <Paragraphs>31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ثالثا :المنهج الوصفي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ثالثا :المنهج الوصفي</dc:title>
  <dc:creator>DR.Ahmed Saker 2O11</dc:creator>
  <cp:lastModifiedBy>DR.Ahmed Saker 2O11</cp:lastModifiedBy>
  <cp:revision>2</cp:revision>
  <dcterms:created xsi:type="dcterms:W3CDTF">2019-01-20T17:57:56Z</dcterms:created>
  <dcterms:modified xsi:type="dcterms:W3CDTF">2019-01-20T18:13:13Z</dcterms:modified>
</cp:coreProperties>
</file>