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5BF9CB3F-AB0C-4F8E-ACF6-14D0D3F218AA}" type="datetimeFigureOut">
              <a:rPr lang="ar-IQ" smtClean="0"/>
              <a:t>14/05/1440</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0C7336C9-2502-4567-955D-63F2BE96F829}"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BF9CB3F-AB0C-4F8E-ACF6-14D0D3F218AA}" type="datetimeFigureOut">
              <a:rPr lang="ar-IQ" smtClean="0"/>
              <a:t>14/05/1440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7336C9-2502-4567-955D-63F2BE96F82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BF9CB3F-AB0C-4F8E-ACF6-14D0D3F218AA}" type="datetimeFigureOut">
              <a:rPr lang="ar-IQ" smtClean="0"/>
              <a:t>14/05/1440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7336C9-2502-4567-955D-63F2BE96F82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BF9CB3F-AB0C-4F8E-ACF6-14D0D3F218AA}" type="datetimeFigureOut">
              <a:rPr lang="ar-IQ" smtClean="0"/>
              <a:t>14/05/1440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7336C9-2502-4567-955D-63F2BE96F82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5BF9CB3F-AB0C-4F8E-ACF6-14D0D3F218AA}" type="datetimeFigureOut">
              <a:rPr lang="ar-IQ" smtClean="0"/>
              <a:t>14/05/1440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7336C9-2502-4567-955D-63F2BE96F829}"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5BF9CB3F-AB0C-4F8E-ACF6-14D0D3F218AA}" type="datetimeFigureOut">
              <a:rPr lang="ar-IQ" smtClean="0"/>
              <a:t>14/05/1440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C7336C9-2502-4567-955D-63F2BE96F829}"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5BF9CB3F-AB0C-4F8E-ACF6-14D0D3F218AA}" type="datetimeFigureOut">
              <a:rPr lang="ar-IQ" smtClean="0"/>
              <a:t>14/05/1440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C7336C9-2502-4567-955D-63F2BE96F82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5BF9CB3F-AB0C-4F8E-ACF6-14D0D3F218AA}" type="datetimeFigureOut">
              <a:rPr lang="ar-IQ" smtClean="0"/>
              <a:t>14/05/1440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C7336C9-2502-4567-955D-63F2BE96F82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F9CB3F-AB0C-4F8E-ACF6-14D0D3F218AA}" type="datetimeFigureOut">
              <a:rPr lang="ar-IQ" smtClean="0"/>
              <a:t>14/05/1440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C7336C9-2502-4567-955D-63F2BE96F82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5BF9CB3F-AB0C-4F8E-ACF6-14D0D3F218AA}" type="datetimeFigureOut">
              <a:rPr lang="ar-IQ" smtClean="0"/>
              <a:t>14/05/1440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C7336C9-2502-4567-955D-63F2BE96F829}"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5BF9CB3F-AB0C-4F8E-ACF6-14D0D3F218AA}" type="datetimeFigureOut">
              <a:rPr lang="ar-IQ" smtClean="0"/>
              <a:t>14/05/1440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0C7336C9-2502-4567-955D-63F2BE96F829}"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F9CB3F-AB0C-4F8E-ACF6-14D0D3F218AA}" type="datetimeFigureOut">
              <a:rPr lang="ar-IQ" smtClean="0"/>
              <a:t>14/05/1440</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7336C9-2502-4567-955D-63F2BE96F829}"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b="1" u="sng" dirty="0"/>
              <a:t>أنواع مناهج البحث العلمي</a:t>
            </a:r>
            <a:r>
              <a:rPr lang="en-US" dirty="0"/>
              <a:t/>
            </a:r>
            <a:br>
              <a:rPr lang="en-US" dirty="0"/>
            </a:br>
            <a:endParaRPr lang="ar-IQ" dirty="0"/>
          </a:p>
        </p:txBody>
      </p:sp>
      <p:sp>
        <p:nvSpPr>
          <p:cNvPr id="3" name="عنوان فرعي 2"/>
          <p:cNvSpPr>
            <a:spLocks noGrp="1"/>
          </p:cNvSpPr>
          <p:nvPr>
            <p:ph type="subTitle" idx="1"/>
          </p:nvPr>
        </p:nvSpPr>
        <p:spPr/>
        <p:txBody>
          <a:bodyPr/>
          <a:lstStyle/>
          <a:p>
            <a:r>
              <a:rPr lang="ar-IQ" dirty="0" err="1" smtClean="0"/>
              <a:t>أ.م.د.اشواق</a:t>
            </a:r>
            <a:r>
              <a:rPr lang="ar-IQ" dirty="0" smtClean="0"/>
              <a:t> </a:t>
            </a:r>
            <a:r>
              <a:rPr lang="ar-IQ" dirty="0" err="1" smtClean="0"/>
              <a:t>صبرناصر</a:t>
            </a:r>
            <a:endParaRPr lang="ar-IQ" dirty="0"/>
          </a:p>
        </p:txBody>
      </p:sp>
    </p:spTree>
    <p:extLst>
      <p:ext uri="{BB962C8B-B14F-4D97-AF65-F5344CB8AC3E}">
        <p14:creationId xmlns:p14="http://schemas.microsoft.com/office/powerpoint/2010/main" val="3193323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1000" y="685800"/>
            <a:ext cx="8229600" cy="5608320"/>
          </a:xfrm>
        </p:spPr>
        <p:txBody>
          <a:bodyPr>
            <a:normAutofit fontScale="92500" lnSpcReduction="20000"/>
          </a:bodyPr>
          <a:lstStyle/>
          <a:p>
            <a:r>
              <a:rPr lang="ar-SA" b="1" dirty="0"/>
              <a:t>علماء المناهج مختلفون بشأن تصنيف مناهج البحث العلمي فيضيف البعض مناهج ويحذف آخرون مناهج أو يختلفون حول أسمائها فيما يلي سنعرض أهم المناهج التي يتفق عليها الكثير من الباحثين.</a:t>
            </a:r>
            <a:endParaRPr lang="en-US" dirty="0"/>
          </a:p>
          <a:p>
            <a:r>
              <a:rPr lang="ar-SA" b="1" u="sng" dirty="0"/>
              <a:t>أولا: المنهج التاريخي:.</a:t>
            </a:r>
            <a:endParaRPr lang="en-US" dirty="0"/>
          </a:p>
          <a:p>
            <a:r>
              <a:rPr lang="ar-SA" b="1" dirty="0"/>
              <a:t>يستخدم المنهج البحثي في دراسة كثير من الموضوعات والمعارف البشرية , حيث يعد التاريخ عنصرا لا غنى عنه في إنجاز الكثير من العلوم الإنسانية وغير الإنسانية فكثر من الدراسات للظواهر الاجتماعية للملاحظة والدراسة الميدانية الآتية لفهمها ويحتاج الأمر لدراسة تطور تلك الظواهر وتاريخها ليكتمل فهمها.</a:t>
            </a:r>
            <a:endParaRPr lang="en-US" dirty="0"/>
          </a:p>
          <a:p>
            <a:r>
              <a:rPr lang="ar-SA" b="1" dirty="0"/>
              <a:t>ويعتمد المنهج التاريخي على وصف وتسجيل الوقائع وأنشطة الماضي ولكن لا يقف عند حد الوصف والتسجيل ولكن يتعداه إلى دراسة وتحليل للوثائق والأحداث المختلفة وإيجاد التفسيرات الملائمة والمنطقية لها على أسس علمية دقيقة بغض الوصول إلى نتائج تمثل حقائق منطقية وتعميمات تساعد في فهم ذلك الماضي والاستناد على ذلك الفهم في بناء حقائق للحاضر وكذلك الوصول إلى القواعد للتنبؤ بالمستقبل.</a:t>
            </a:r>
            <a:endParaRPr lang="en-US" dirty="0"/>
          </a:p>
          <a:p>
            <a:r>
              <a:rPr lang="ar-SA" b="1" dirty="0"/>
              <a:t>فالمنهج التاريخي له وظائف رئيسية تتمثل في التفسير والتنبؤ وهو أمر مهم للمنهج العلمي.</a:t>
            </a:r>
            <a:endParaRPr lang="en-US" dirty="0"/>
          </a:p>
        </p:txBody>
      </p:sp>
    </p:spTree>
    <p:extLst>
      <p:ext uri="{BB962C8B-B14F-4D97-AF65-F5344CB8AC3E}">
        <p14:creationId xmlns:p14="http://schemas.microsoft.com/office/powerpoint/2010/main" val="3245792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715000"/>
          </a:xfrm>
        </p:spPr>
        <p:txBody>
          <a:bodyPr>
            <a:normAutofit fontScale="92500" lnSpcReduction="20000"/>
          </a:bodyPr>
          <a:lstStyle/>
          <a:p>
            <a:pPr marL="0" indent="0">
              <a:buNone/>
            </a:pPr>
            <a:r>
              <a:rPr lang="ar-SA" b="1" u="sng" dirty="0"/>
              <a:t> أنواع مصادر المعلومات:</a:t>
            </a:r>
            <a:endParaRPr lang="en-US" dirty="0"/>
          </a:p>
          <a:p>
            <a:pPr marL="0" indent="0">
              <a:buNone/>
            </a:pPr>
            <a:r>
              <a:rPr lang="ar-SA" dirty="0"/>
              <a:t>هناك نوعان من مصادر المعلومات المنشورة والمكتوبة , مصادر أولية ومصادر ثانوية:</a:t>
            </a:r>
            <a:endParaRPr lang="en-US" dirty="0"/>
          </a:p>
          <a:p>
            <a:pPr marL="0" indent="0">
              <a:buNone/>
            </a:pPr>
            <a:r>
              <a:rPr lang="ar-SA" b="1" dirty="0"/>
              <a:t>المصادر الأولية: وهي التي تحتوي على بيانات ومعلومات أصيلة وأقرب ما تكون للواقع وهي غالبا ما تعكس الحقيقة ويندر أن يشوهها التحريف فالشخص الذي يكتب كشاهد عيان لحادثة أو واقعة معينة غالبا ما يكون مصيبا وأقرب للحقيقة من الشخص الذي يرويها عنه أو الذي يقرأها منقولة عن شخص أو أشخاص آخرين.</a:t>
            </a:r>
            <a:endParaRPr lang="en-US" dirty="0"/>
          </a:p>
          <a:p>
            <a:pPr marL="0" indent="0">
              <a:buNone/>
            </a:pPr>
            <a:r>
              <a:rPr lang="ar-SA" b="1" dirty="0"/>
              <a:t>كذلك يمكن القول إن المصادر الأولية هي التي تصل إلينا دون المرور بمراحل تفسير والتغير والحذف والإضافة. ومن أمثلتها نتائج البحوث العلمية والتجارب وبراءة الاختراع والمخطوطات والتقارير الثانوية والإحصاءات الصادرة عن المؤسسات الرسمية والوثائق التاريخية والمذكرات ...</a:t>
            </a:r>
            <a:endParaRPr lang="en-US" dirty="0"/>
          </a:p>
          <a:p>
            <a:pPr marL="0" indent="0">
              <a:buNone/>
            </a:pPr>
            <a:r>
              <a:rPr lang="ar-SA" b="1" dirty="0"/>
              <a:t>المصادر الثانوية: فهي مثل الكتب المؤلفة ومقالات الدورية وغيرها من مصادر المنقولة عن المصادر الأخرى الأولية منها وغير الأولية.</a:t>
            </a:r>
            <a:endParaRPr lang="en-US" dirty="0"/>
          </a:p>
          <a:p>
            <a:pPr marL="0" indent="0">
              <a:buNone/>
            </a:pPr>
            <a:r>
              <a:rPr lang="ar-SA" b="1" dirty="0"/>
              <a:t>ويعتمد البحث التاريخي أساسا على المصادر الأولية باعتبارها اقرب للحدث المطلوب دراسته وان لا يمنع ذلك من الاستعانة بالمصادر الثانوية إذا ما تعذر الحصول على مصادر أولية أو إذا رغب الباحث الإفادة مثلا من الأخطاء التي وقع فيها الآخرون ممن سبقوا الباحث الذي يقوم به يسبق إليه الآخرون </a:t>
            </a:r>
            <a:endParaRPr lang="en-US" dirty="0"/>
          </a:p>
        </p:txBody>
      </p:sp>
    </p:spTree>
    <p:extLst>
      <p:ext uri="{BB962C8B-B14F-4D97-AF65-F5344CB8AC3E}">
        <p14:creationId xmlns:p14="http://schemas.microsoft.com/office/powerpoint/2010/main" val="1939891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715000"/>
          </a:xfrm>
        </p:spPr>
        <p:txBody>
          <a:bodyPr>
            <a:normAutofit lnSpcReduction="10000"/>
          </a:bodyPr>
          <a:lstStyle/>
          <a:p>
            <a:pPr marL="0" indent="0">
              <a:buNone/>
            </a:pPr>
            <a:r>
              <a:rPr lang="ar-SA" b="1" u="sng" dirty="0"/>
              <a:t>ملاحظات أساسية على المنهج التاريخي:</a:t>
            </a:r>
            <a:endParaRPr lang="en-US" dirty="0"/>
          </a:p>
          <a:p>
            <a:pPr marL="0" indent="0">
              <a:buNone/>
            </a:pPr>
            <a:r>
              <a:rPr lang="ar-SA" b="1" dirty="0"/>
              <a:t>أ) يهدف هذا المنهج إلى فهم الحاضر على ضوء الأحداث التاريخية الموثقة , لأن جميع الاتجاهات المعاصرة سياسية أو اقتصادية أو اجتماعية أو عملة لا يمكن أن تفهم بشكل واضح دون التعرف على أصولها وجذورها وطلق على هذا المنهج التاريخي المهج الوثائقي لأن الباحث يعتمد على يعتمد على استخدامه على الوثائق.</a:t>
            </a:r>
            <a:endParaRPr lang="en-US" dirty="0"/>
          </a:p>
          <a:p>
            <a:pPr marL="0" indent="0">
              <a:buNone/>
            </a:pPr>
            <a:r>
              <a:rPr lang="ar-SA" b="1" dirty="0"/>
              <a:t>ب) </a:t>
            </a:r>
            <a:r>
              <a:rPr lang="ar-SA" b="1" dirty="0" err="1"/>
              <a:t>استخدامآ</a:t>
            </a:r>
            <a:r>
              <a:rPr lang="ar-SA" b="1" dirty="0"/>
              <a:t> رغم ظهور مناهج اخرى عديدة.</a:t>
            </a:r>
            <a:endParaRPr lang="en-US" dirty="0"/>
          </a:p>
          <a:p>
            <a:pPr marL="0" indent="0">
              <a:buNone/>
            </a:pPr>
            <a:r>
              <a:rPr lang="ar-SA" b="1" dirty="0"/>
              <a:t>ج) </a:t>
            </a:r>
            <a:r>
              <a:rPr lang="ar-SA" b="1" dirty="0" err="1"/>
              <a:t>لايقل</a:t>
            </a:r>
            <a:r>
              <a:rPr lang="ar-SA" b="1" dirty="0"/>
              <a:t> هذا المنهج عن المناهج الأخرى بل قد يفوقها إذا </a:t>
            </a:r>
            <a:r>
              <a:rPr lang="ar-SA" b="1" dirty="0" err="1"/>
              <a:t>ماتوفر</a:t>
            </a:r>
            <a:r>
              <a:rPr lang="ar-SA" b="1" dirty="0"/>
              <a:t> له شرطان:</a:t>
            </a:r>
            <a:endParaRPr lang="en-US" dirty="0"/>
          </a:p>
          <a:p>
            <a:pPr marL="0" indent="0">
              <a:buNone/>
            </a:pPr>
            <a:r>
              <a:rPr lang="ar-SA" b="1" dirty="0"/>
              <a:t>       توفر المصادر لأولية وتوفر المهارات الكافية عن البحث.</a:t>
            </a:r>
            <a:endParaRPr lang="en-US" dirty="0"/>
          </a:p>
          <a:p>
            <a:pPr marL="0" indent="0">
              <a:buNone/>
            </a:pPr>
            <a:r>
              <a:rPr lang="ar-SA" b="1" dirty="0"/>
              <a:t>د) يحتاج المنهج التاريخي مثله مثل باقي الناهج الى فرضيات لوضع اطار للبحث تحديد مسار جمع وتحليل المعلومات فيه.</a:t>
            </a:r>
            <a:endParaRPr lang="en-US" dirty="0"/>
          </a:p>
          <a:p>
            <a:pPr marL="0" indent="0">
              <a:buNone/>
            </a:pPr>
            <a:r>
              <a:rPr lang="ar-SA" b="1" dirty="0"/>
              <a:t> </a:t>
            </a:r>
            <a:endParaRPr lang="en-US" dirty="0"/>
          </a:p>
          <a:p>
            <a:pPr marL="0" indent="0">
              <a:buNone/>
            </a:pPr>
            <a:endParaRPr lang="ar-IQ" dirty="0"/>
          </a:p>
        </p:txBody>
      </p:sp>
    </p:spTree>
    <p:extLst>
      <p:ext uri="{BB962C8B-B14F-4D97-AF65-F5344CB8AC3E}">
        <p14:creationId xmlns:p14="http://schemas.microsoft.com/office/powerpoint/2010/main" val="1263637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85800"/>
            <a:ext cx="8229600" cy="5638800"/>
          </a:xfrm>
        </p:spPr>
        <p:txBody>
          <a:bodyPr>
            <a:normAutofit fontScale="85000" lnSpcReduction="20000"/>
          </a:bodyPr>
          <a:lstStyle/>
          <a:p>
            <a:pPr marL="0" indent="0">
              <a:buNone/>
            </a:pPr>
            <a:r>
              <a:rPr lang="ar-SA" b="1" u="sng" dirty="0"/>
              <a:t>ثانيا: المنهج الوصفي (المسحي):.</a:t>
            </a:r>
            <a:endParaRPr lang="en-US" dirty="0"/>
          </a:p>
          <a:p>
            <a:pPr marL="0" indent="0">
              <a:buNone/>
            </a:pPr>
            <a:r>
              <a:rPr lang="ar-SA" b="1" dirty="0"/>
              <a:t>الاجتماعي وتسهم في تحليل ظواهر هو يرتبط بالمنهج الوصفي عدد من المناهج الأخرى المتعرفة عن أهمها المنهج المسحي ومنهج دراسة الحالة.</a:t>
            </a:r>
            <a:endParaRPr lang="en-US" dirty="0"/>
          </a:p>
          <a:p>
            <a:pPr marL="0" indent="0">
              <a:buNone/>
            </a:pPr>
            <a:r>
              <a:rPr lang="ar-SA" b="1" dirty="0"/>
              <a:t>1- تعريف المنهج المسحي أو المسح:</a:t>
            </a:r>
            <a:endParaRPr lang="en-US" dirty="0"/>
          </a:p>
          <a:p>
            <a:pPr marL="0" indent="0">
              <a:buNone/>
            </a:pPr>
            <a:r>
              <a:rPr lang="ar-SA" b="1" dirty="0"/>
              <a:t>يعرف بأنه عبارة عن تجيع منظم للبيانات المتعلقة بمؤسسات إدارية أو علمية أو ثقافية أو اجتماعية كالمكتبات والمدرس والمستشفيات مثلا وأنشطتها المختلفة وموظفيها خلال فترة زمنية معينة.</a:t>
            </a:r>
            <a:endParaRPr lang="en-US" dirty="0"/>
          </a:p>
          <a:p>
            <a:pPr marL="0" indent="0">
              <a:buNone/>
            </a:pPr>
            <a:r>
              <a:rPr lang="ar-SA" b="1" dirty="0"/>
              <a:t>والوظيفة الأساسية للدراسات المسحية هي جميع المعلومات التي يمكن فيها بعد تحليها وتفسيرها ومن ثم الخروج باستنتاجات </a:t>
            </a:r>
            <a:endParaRPr lang="en-US" dirty="0"/>
          </a:p>
          <a:p>
            <a:pPr marL="0" indent="0">
              <a:buNone/>
            </a:pPr>
            <a:r>
              <a:rPr lang="ar-SA" b="1" dirty="0"/>
              <a:t>2- أهداف المنهج البحثي:</a:t>
            </a:r>
            <a:endParaRPr lang="en-US" dirty="0"/>
          </a:p>
          <a:p>
            <a:pPr marL="0" indent="0">
              <a:buNone/>
            </a:pPr>
            <a:r>
              <a:rPr lang="ar-SA" b="1" dirty="0"/>
              <a:t>وصف ما يجري والحصول على حقائق ذات علاقة بشيء ما (كمؤسسات أو مجتمع معين أو منظمة جغرافية ما)</a:t>
            </a:r>
            <a:endParaRPr lang="en-US" dirty="0"/>
          </a:p>
          <a:p>
            <a:pPr marL="0" indent="0">
              <a:buNone/>
            </a:pPr>
            <a:r>
              <a:rPr lang="ar-SA" b="1" dirty="0"/>
              <a:t>تحديد وتشخيص المجالات التي تعاني من مشكلات معينة والتي تحتاج إلى تحسن.</a:t>
            </a:r>
            <a:endParaRPr lang="en-US" dirty="0"/>
          </a:p>
          <a:p>
            <a:pPr marL="0" indent="0">
              <a:buNone/>
            </a:pPr>
            <a:r>
              <a:rPr lang="ar-SA" b="1" dirty="0"/>
              <a:t>توضيح التحويلات والتغيرات الممكنة والتنبؤ بالمتغيرات المستقبلية.</a:t>
            </a:r>
            <a:endParaRPr lang="en-US" dirty="0"/>
          </a:p>
          <a:p>
            <a:pPr marL="0" indent="0">
              <a:buNone/>
            </a:pPr>
            <a:r>
              <a:rPr lang="ar-SA" b="1" dirty="0"/>
              <a:t>وعن طريق المنهج المسحي أو الدراسة المسحية يستطع الباحث تجميع المعلومات عن هيكل معين لتوضيح ولدراسة الأوضاع والممارسات الموجودة بهدف الوصول إلى خطط أفضل لتحسين تلك الأوضاع القائمة بالهيكل الممسوح من خلال مقارنتها بمستويات ومعيار تم اختيارها مسبقا</a:t>
            </a:r>
            <a:endParaRPr lang="en-US" dirty="0"/>
          </a:p>
          <a:p>
            <a:pPr marL="0" indent="0">
              <a:buNone/>
            </a:pPr>
            <a:endParaRPr lang="ar-IQ" dirty="0"/>
          </a:p>
        </p:txBody>
      </p:sp>
    </p:spTree>
    <p:extLst>
      <p:ext uri="{BB962C8B-B14F-4D97-AF65-F5344CB8AC3E}">
        <p14:creationId xmlns:p14="http://schemas.microsoft.com/office/powerpoint/2010/main" val="3813422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33400"/>
            <a:ext cx="8229600" cy="5791200"/>
          </a:xfrm>
        </p:spPr>
        <p:txBody>
          <a:bodyPr>
            <a:normAutofit fontScale="77500" lnSpcReduction="20000"/>
          </a:bodyPr>
          <a:lstStyle/>
          <a:p>
            <a:pPr marL="0" indent="0">
              <a:buNone/>
            </a:pPr>
            <a:r>
              <a:rPr lang="ar-SA" b="1" dirty="0"/>
              <a:t>ومجال هذه الدراسات المسحية قد يكون واسعا يمتد إلى إقليم جغرافية يشمل عدد من الدول وقد يكون المؤسسة أو شريحة اجتماعية في مدينة أو منطقة وقد تجمع البيانات من كل فرد من أفراد المجتمع الممسوح خاصة إذا كان صغيرا أو قد يختار الباحث نموذج أو عينة لكي تمثل هذا المجتمع بشكل علمي دقيق .</a:t>
            </a:r>
            <a:endParaRPr lang="en-US" dirty="0"/>
          </a:p>
          <a:p>
            <a:pPr marL="0" indent="0">
              <a:buNone/>
            </a:pPr>
            <a:r>
              <a:rPr lang="ar-SA" b="1" dirty="0"/>
              <a:t>ومن الأساليب المستخدمة في جمع البيانات في الدراسات المسحية الاستبيان أو المقابلة.</a:t>
            </a:r>
            <a:endParaRPr lang="en-US" dirty="0"/>
          </a:p>
          <a:p>
            <a:pPr marL="0" indent="0">
              <a:buNone/>
            </a:pPr>
            <a:r>
              <a:rPr lang="ar-SA" b="1" dirty="0"/>
              <a:t>وقد أثبتت الدراسات المسحية عدد من الموضوعات التي يمكن ان يناقشها الباحث ويطرح أسئلته بشأنها ومن أهمها:</a:t>
            </a:r>
            <a:endParaRPr lang="en-US" dirty="0"/>
          </a:p>
          <a:p>
            <a:pPr marL="0" indent="0">
              <a:buNone/>
            </a:pPr>
            <a:r>
              <a:rPr lang="ar-SA" b="1" dirty="0"/>
              <a:t>    </a:t>
            </a:r>
            <a:r>
              <a:rPr lang="ar-SA" b="1" u="sng" dirty="0"/>
              <a:t>أ) الحكومة والقوانين</a:t>
            </a:r>
            <a:r>
              <a:rPr lang="ar-SA" b="1" dirty="0"/>
              <a:t>: والتي في إطارها يمكن دراسة طبيعة الخدمات التي تقدمها الهيئات الحكومية ونوعها     </a:t>
            </a:r>
            <a:endParaRPr lang="en-US" dirty="0"/>
          </a:p>
          <a:p>
            <a:pPr marL="0" indent="0">
              <a:buNone/>
            </a:pPr>
            <a:r>
              <a:rPr lang="ar-SA" b="1" dirty="0"/>
              <a:t>    والتنظيمات السياسية الموجودة والجماعات أو الشخصيات المسيطرة عليها, والقوانين المتعلقة بغرض الضرائب...</a:t>
            </a:r>
            <a:endParaRPr lang="en-US" dirty="0"/>
          </a:p>
          <a:p>
            <a:pPr marL="0" indent="0">
              <a:buNone/>
            </a:pPr>
            <a:r>
              <a:rPr lang="ar-SA" b="1" dirty="0"/>
              <a:t>   ب) الأوضاع الاقتصادية والجغرافية: وفي إطارها يمكن بحث الأحوال الاقتصادية السائدة في مجتمع ما, </a:t>
            </a:r>
            <a:endParaRPr lang="en-US" dirty="0"/>
          </a:p>
          <a:p>
            <a:pPr marL="0" indent="0">
              <a:buNone/>
            </a:pPr>
            <a:r>
              <a:rPr lang="ar-SA" b="1" dirty="0"/>
              <a:t>    ويتأثر جغرافية منطقة ما على النقل والمواصلات بها ...</a:t>
            </a:r>
            <a:endParaRPr lang="en-US" dirty="0"/>
          </a:p>
          <a:p>
            <a:pPr marL="0" indent="0">
              <a:buNone/>
            </a:pPr>
            <a:r>
              <a:rPr lang="ar-SA" b="1" dirty="0"/>
              <a:t>        ج) الخصائص الاجتماعية والثقافية: وهنا يمكن بحث عدد من القضايا مثل الأمراض الاجتماعية المنتشرة </a:t>
            </a:r>
            <a:endParaRPr lang="en-US" dirty="0"/>
          </a:p>
          <a:p>
            <a:pPr marL="0" indent="0">
              <a:buNone/>
            </a:pPr>
            <a:r>
              <a:rPr lang="ar-SA" b="1" dirty="0"/>
              <a:t>         في مجتمع ما, الأنشطة والخدمات الثقافية الموجودة...</a:t>
            </a:r>
            <a:endParaRPr lang="en-US" dirty="0"/>
          </a:p>
          <a:p>
            <a:pPr marL="0" indent="0">
              <a:buNone/>
            </a:pPr>
            <a:r>
              <a:rPr lang="ar-SA" b="1" dirty="0"/>
              <a:t>   د) السكان: وهنا يمكن التساؤل حول تكوين السكان من حيث السن والجنس والدين, وحركة السكان </a:t>
            </a:r>
            <a:endParaRPr lang="en-US" dirty="0"/>
          </a:p>
          <a:p>
            <a:pPr marL="0" indent="0">
              <a:buNone/>
            </a:pPr>
            <a:r>
              <a:rPr lang="ar-SA" b="1" dirty="0"/>
              <a:t>    ومعدلات نموهم وكذلك معدلات الوفيات والمواليد...</a:t>
            </a:r>
            <a:endParaRPr lang="en-US" dirty="0"/>
          </a:p>
        </p:txBody>
      </p:sp>
    </p:spTree>
    <p:extLst>
      <p:ext uri="{BB962C8B-B14F-4D97-AF65-F5344CB8AC3E}">
        <p14:creationId xmlns:p14="http://schemas.microsoft.com/office/powerpoint/2010/main" val="34765436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TotalTime>
  <Words>821</Words>
  <Application>Microsoft Office PowerPoint</Application>
  <PresentationFormat>عرض على الشاشة (3:4)‏</PresentationFormat>
  <Paragraphs>41</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تدفق</vt:lpstr>
      <vt:lpstr>أنواع مناهج البحث العلمي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أنواع مناهج البحث العلمي </dc:title>
  <dc:creator>DR.Ahmed Saker 2O11</dc:creator>
  <cp:lastModifiedBy>DR.Ahmed Saker 2O11</cp:lastModifiedBy>
  <cp:revision>1</cp:revision>
  <dcterms:created xsi:type="dcterms:W3CDTF">2019-01-20T17:48:09Z</dcterms:created>
  <dcterms:modified xsi:type="dcterms:W3CDTF">2019-01-20T17:55:33Z</dcterms:modified>
</cp:coreProperties>
</file>