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B3FCB4E-9509-47A0-B875-5561402DE5CE}" type="datetimeFigureOut">
              <a:rPr lang="ar-IQ" smtClean="0"/>
              <a:t>14/05/1440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5BC10422-8EC6-416C-9D24-EBFA248B9D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B3FCB4E-9509-47A0-B875-5561402DE5CE}"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B3FCB4E-9509-47A0-B875-5561402DE5CE}"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B3FCB4E-9509-47A0-B875-5561402DE5CE}"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B3FCB4E-9509-47A0-B875-5561402DE5CE}"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C10422-8EC6-416C-9D24-EBFA248B9D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B3FCB4E-9509-47A0-B875-5561402DE5CE}"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B3FCB4E-9509-47A0-B875-5561402DE5CE}" type="datetimeFigureOut">
              <a:rPr lang="ar-IQ" smtClean="0"/>
              <a:t>14/05/1440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B3FCB4E-9509-47A0-B875-5561402DE5CE}" type="datetimeFigureOut">
              <a:rPr lang="ar-IQ" smtClean="0"/>
              <a:t>14/05/1440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FCB4E-9509-47A0-B875-5561402DE5CE}" type="datetimeFigureOut">
              <a:rPr lang="ar-IQ" smtClean="0"/>
              <a:t>14/05/1440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B3FCB4E-9509-47A0-B875-5561402DE5CE}"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C10422-8EC6-416C-9D24-EBFA248B9DD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B3FCB4E-9509-47A0-B875-5561402DE5CE}"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5BC10422-8EC6-416C-9D24-EBFA248B9DD8}"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3FCB4E-9509-47A0-B875-5561402DE5CE}" type="datetimeFigureOut">
              <a:rPr lang="ar-IQ" smtClean="0"/>
              <a:t>14/05/1440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C10422-8EC6-416C-9D24-EBFA248B9DD8}"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u="sng" dirty="0"/>
              <a:t>الصفات التي يجب توفرها في الباحث الناجح</a:t>
            </a:r>
            <a:endParaRPr lang="en-US" dirty="0"/>
          </a:p>
        </p:txBody>
      </p:sp>
      <p:sp>
        <p:nvSpPr>
          <p:cNvPr id="3" name="عنوان فرعي 2"/>
          <p:cNvSpPr>
            <a:spLocks noGrp="1"/>
          </p:cNvSpPr>
          <p:nvPr>
            <p:ph type="subTitle" idx="1"/>
          </p:nvPr>
        </p:nvSpPr>
        <p:spPr/>
        <p:txBody>
          <a:bodyPr/>
          <a:lstStyle/>
          <a:p>
            <a:r>
              <a:rPr lang="ar-IQ" dirty="0" err="1" smtClean="0"/>
              <a:t>أ.م.د.اشواق</a:t>
            </a:r>
            <a:r>
              <a:rPr lang="ar-IQ" dirty="0" smtClean="0"/>
              <a:t> </a:t>
            </a:r>
            <a:r>
              <a:rPr lang="ar-IQ" dirty="0" err="1" smtClean="0"/>
              <a:t>صبرناصر</a:t>
            </a:r>
            <a:endParaRPr lang="ar-IQ" dirty="0"/>
          </a:p>
        </p:txBody>
      </p:sp>
    </p:spTree>
    <p:extLst>
      <p:ext uri="{BB962C8B-B14F-4D97-AF65-F5344CB8AC3E}">
        <p14:creationId xmlns:p14="http://schemas.microsoft.com/office/powerpoint/2010/main" val="1370831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8200"/>
            <a:ext cx="8229600" cy="5486400"/>
          </a:xfrm>
        </p:spPr>
        <p:txBody>
          <a:bodyPr>
            <a:normAutofit fontScale="85000" lnSpcReduction="10000"/>
          </a:bodyPr>
          <a:lstStyle/>
          <a:p>
            <a:r>
              <a:rPr lang="ar-SA" b="1" dirty="0"/>
              <a:t>هنالك صفات يجب أن تتوفر في الباحث الناجح حتى تكون بحوثه عميقة ومفيدة ونافعة في مجالها، ومن أهم الخصائص التي يجب توفرها في الباحث الناجح في مجال البحث :</a:t>
            </a:r>
            <a:endParaRPr lang="en-US" dirty="0"/>
          </a:p>
          <a:p>
            <a:r>
              <a:rPr lang="ar-SA" b="1" u="sng" dirty="0"/>
              <a:t>حب العلم والمعرفة والاطلاع</a:t>
            </a:r>
            <a:r>
              <a:rPr lang="ar-SA" b="1" dirty="0"/>
              <a:t> :</a:t>
            </a:r>
            <a:endParaRPr lang="en-US" dirty="0"/>
          </a:p>
          <a:p>
            <a:r>
              <a:rPr lang="ar-SA" b="1" dirty="0"/>
              <a:t> فإذا كان الباحث محبا للمعرفة طالبا للعلم ، لا يمل المطالعة في مظان المعرفة ، مقبلا على العلم والبحث برغبة صادقة ، كان موفقا في بحثه ، فإن لم يكن كذلك ، بل كان مدفوعا للبحث دون رغبته ، مكلفا به تكليفا دون إرادته ، كان باحثا فاشلا .</a:t>
            </a:r>
            <a:endParaRPr lang="en-US" dirty="0"/>
          </a:p>
          <a:p>
            <a:r>
              <a:rPr lang="ar-SA" b="1" u="sng" dirty="0"/>
              <a:t>توفر مؤهلات مناسبة من العلم بمجال البحث:</a:t>
            </a:r>
            <a:r>
              <a:rPr lang="ar-SA" b="1" dirty="0"/>
              <a:t> </a:t>
            </a:r>
            <a:endParaRPr lang="en-US" dirty="0"/>
          </a:p>
          <a:p>
            <a:r>
              <a:rPr lang="ar-SA" b="1" dirty="0"/>
              <a:t>فلا بد للباحث في مجال معين أن يكون ممن له باع في ذات المجال ، إما أن يكون من أهل التخصص ، أو أن يكون من أهل الإلمام بذات المجال يعرف أصوله ومصادره ومراجعه .  </a:t>
            </a:r>
            <a:endParaRPr lang="en-US" dirty="0"/>
          </a:p>
          <a:p>
            <a:r>
              <a:rPr lang="ar-SA" b="1" u="sng" dirty="0"/>
              <a:t>الإلمام بالمكتبات ومظان المصادر والمراجع</a:t>
            </a:r>
            <a:endParaRPr lang="en-US" dirty="0"/>
          </a:p>
          <a:p>
            <a:r>
              <a:rPr lang="ar-SA" b="1" dirty="0"/>
              <a:t>وكذلك الباحث الناجح في مجال ما لابد أن يكون متمكنا من واقع خبرته من الوصول إلى المعلومة التي يريدها من مظانها ومصادرها يصل إليها دون عناء ،لا يحتاج إلى السؤال عن مصادره التي تعني تخصصه ، ولابد أن يكون مطلعا على المكتبات العامة والمكتبات الحديثة والإلكترونية وغيرها  </a:t>
            </a:r>
            <a:endParaRPr lang="en-US" dirty="0"/>
          </a:p>
          <a:p>
            <a:endParaRPr lang="ar-IQ" dirty="0"/>
          </a:p>
        </p:txBody>
      </p:sp>
    </p:spTree>
    <p:extLst>
      <p:ext uri="{BB962C8B-B14F-4D97-AF65-F5344CB8AC3E}">
        <p14:creationId xmlns:p14="http://schemas.microsoft.com/office/powerpoint/2010/main" val="89761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638800"/>
          </a:xfrm>
        </p:spPr>
        <p:txBody>
          <a:bodyPr>
            <a:normAutofit fontScale="92500" lnSpcReduction="20000"/>
          </a:bodyPr>
          <a:lstStyle/>
          <a:p>
            <a:pPr marL="0" indent="0">
              <a:buNone/>
            </a:pPr>
            <a:r>
              <a:rPr lang="ar-SA" b="1" u="sng" dirty="0"/>
              <a:t>امتلاك مهارة البحث والتحليل</a:t>
            </a:r>
            <a:endParaRPr lang="en-US" dirty="0"/>
          </a:p>
          <a:p>
            <a:pPr marL="0" indent="0">
              <a:buNone/>
            </a:pPr>
            <a:r>
              <a:rPr lang="ar-SA" b="1" dirty="0"/>
              <a:t>كما يلزم الباحث أن يكون ذا قدرة على البحث والتحليل وجمع الأدلة وتفصيل المسائل وتفريعها و والاستدلال عليها وترجيح بعضها على بعض بحسب قوة </a:t>
            </a:r>
            <a:r>
              <a:rPr lang="ar-SA" b="1" dirty="0" smtClean="0"/>
              <a:t>الدليل</a:t>
            </a:r>
            <a:endParaRPr lang="en-US" dirty="0"/>
          </a:p>
          <a:p>
            <a:pPr marL="0" indent="0">
              <a:buNone/>
            </a:pPr>
            <a:r>
              <a:rPr lang="ar-SA" b="1" u="sng" dirty="0"/>
              <a:t>الصبر والعمل الدؤوب </a:t>
            </a:r>
            <a:endParaRPr lang="en-US" dirty="0"/>
          </a:p>
          <a:p>
            <a:pPr marL="0" indent="0">
              <a:buNone/>
            </a:pPr>
            <a:r>
              <a:rPr lang="ar-SA" b="1" dirty="0"/>
              <a:t>فعملية البحث تتطلب الصبر والمصابرة والتنقيب والتدقيق والتحقق والتحقيق والمراجعة والمقارنة والتصحيح والرد وأعمالا كثيرة تقتضي أن يكون الباحث صبورا متأنيا لا يستعجل في بحثه فتفوت عليه بعض المسائل التي قد تؤدي إلى خلل عظيم في النتائج.</a:t>
            </a:r>
            <a:endParaRPr lang="en-US" dirty="0"/>
          </a:p>
          <a:p>
            <a:pPr marL="0" indent="0">
              <a:buNone/>
            </a:pPr>
            <a:r>
              <a:rPr lang="ar-SA" b="1" u="sng" dirty="0"/>
              <a:t>القدرة على التعبير والنقد والتمييز</a:t>
            </a:r>
            <a:endParaRPr lang="en-US" dirty="0"/>
          </a:p>
          <a:p>
            <a:pPr marL="0" indent="0">
              <a:buNone/>
            </a:pPr>
            <a:r>
              <a:rPr lang="ar-SA" b="1" dirty="0"/>
              <a:t>فلا بد أن يكون الباحث ذا قدرة على مراجعة الأقوال ومناقشة الآراء والأفكار والنظر في الأدلة وتمحيصها وتمييز القوي من الضعيف والترجيح بين الأقوال والأحكام ، والتعبير والإفصاح عن رأيه ، حتى يخرج بالنتائج الجيدة السالمة من النقص والضعف  </a:t>
            </a:r>
            <a:endParaRPr lang="en-US" dirty="0"/>
          </a:p>
          <a:p>
            <a:pPr marL="0" indent="0">
              <a:buNone/>
            </a:pPr>
            <a:r>
              <a:rPr lang="ar-SA" b="1" u="sng" dirty="0"/>
              <a:t>القدرة على الغوص والسبر والتعمق </a:t>
            </a:r>
            <a:endParaRPr lang="en-US" dirty="0"/>
          </a:p>
          <a:p>
            <a:pPr marL="0" indent="0">
              <a:buNone/>
            </a:pPr>
            <a:r>
              <a:rPr lang="ar-SA" b="1" dirty="0"/>
              <a:t>وكذلك لا بد للباحث أن يكون </a:t>
            </a:r>
            <a:r>
              <a:rPr lang="ar-SA" b="1" dirty="0" err="1"/>
              <a:t>كتمكنا</a:t>
            </a:r>
            <a:r>
              <a:rPr lang="ar-SA" b="1" dirty="0"/>
              <a:t> من معرفة المصادر قادرا على الغوص في غياهب المكتبات والمصنفات وله نفس طويل يؤهله للغوص في المسائل المتشابكة </a:t>
            </a:r>
            <a:endParaRPr lang="en-US" dirty="0"/>
          </a:p>
        </p:txBody>
      </p:sp>
    </p:spTree>
    <p:extLst>
      <p:ext uri="{BB962C8B-B14F-4D97-AF65-F5344CB8AC3E}">
        <p14:creationId xmlns:p14="http://schemas.microsoft.com/office/powerpoint/2010/main" val="121056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562600"/>
          </a:xfrm>
        </p:spPr>
        <p:txBody>
          <a:bodyPr>
            <a:normAutofit fontScale="85000" lnSpcReduction="20000"/>
          </a:bodyPr>
          <a:lstStyle/>
          <a:p>
            <a:pPr marL="0" indent="0">
              <a:buNone/>
            </a:pPr>
            <a:r>
              <a:rPr lang="ar-SA" b="1" u="sng" dirty="0"/>
              <a:t>التأهيل اللغوي</a:t>
            </a:r>
            <a:endParaRPr lang="en-US" dirty="0"/>
          </a:p>
          <a:p>
            <a:pPr marL="0" indent="0">
              <a:buNone/>
            </a:pPr>
            <a:r>
              <a:rPr lang="ar-SA" b="1" dirty="0"/>
              <a:t>ولا بد أن يكون الباحث على قدر مناسب من معرفة اللغة ، القدر  الذي يمكنه من الكتابة بأسلوب علمي رفيع خال من الاخطاء اللغوية والاسلوبية ، ويمكنه كذلك من الصياغة الجيدة لعبارات البحث.</a:t>
            </a:r>
            <a:endParaRPr lang="en-US" dirty="0"/>
          </a:p>
          <a:p>
            <a:pPr marL="0" indent="0">
              <a:buNone/>
            </a:pPr>
            <a:r>
              <a:rPr lang="ar-SA" b="1" u="sng" dirty="0"/>
              <a:t>الجرأة في مناقشة الآراء المختلفة دون تقديس أصحابها</a:t>
            </a:r>
            <a:endParaRPr lang="en-US" dirty="0"/>
          </a:p>
          <a:p>
            <a:pPr marL="0" indent="0">
              <a:buNone/>
            </a:pPr>
            <a:r>
              <a:rPr lang="ar-SA" b="1" dirty="0"/>
              <a:t>الباحث ينظر في الأدلة ويعتمد الأصول العلمية في الحكم عليها ، وكذلك الباحث ينظر في الآراء والأقوال المنسوبة للائمة والعلماء ، ويحاكم الآراء بالأدلة فيرجح ما أيده الدليل دون تقديس لقول أحد ، فالأئمة الكبار لهم احترامهم </a:t>
            </a:r>
            <a:r>
              <a:rPr lang="ar-SA" b="1" dirty="0" err="1"/>
              <a:t>ووقارهم</a:t>
            </a:r>
            <a:r>
              <a:rPr lang="ar-SA" b="1" dirty="0"/>
              <a:t> ، ولكن ليس من توقيرهم اتخاذ أقوالهم حججا وتقديمها على الأدلة الصحيحة الصريحة .</a:t>
            </a:r>
            <a:endParaRPr lang="en-US" dirty="0"/>
          </a:p>
          <a:p>
            <a:pPr marL="0" indent="0">
              <a:buNone/>
            </a:pPr>
            <a:r>
              <a:rPr lang="ar-SA" b="1" u="sng" dirty="0"/>
              <a:t>التحرر من التعصب </a:t>
            </a:r>
            <a:endParaRPr lang="en-US" dirty="0"/>
          </a:p>
          <a:p>
            <a:pPr marL="0" indent="0">
              <a:buNone/>
            </a:pPr>
            <a:r>
              <a:rPr lang="ar-SA" b="1" dirty="0"/>
              <a:t>الباحث يتناول المسائل تناولا موضوعيا ينظر إلى الحجج والأدلة ، يدرسها ويعالجها </a:t>
            </a:r>
            <a:r>
              <a:rPr lang="ar-SA" b="1" dirty="0" err="1"/>
              <a:t>بالقوالعد</a:t>
            </a:r>
            <a:r>
              <a:rPr lang="ar-SA" b="1" dirty="0"/>
              <a:t> والأصول حتى توصله إلى الحكم ، لا يأخذ الاحكام من أقوال الرجال ويتعصب لها ويقدمها على </a:t>
            </a:r>
            <a:r>
              <a:rPr lang="ar-SA" b="1" dirty="0" err="1"/>
              <a:t>الأدله</a:t>
            </a:r>
            <a:r>
              <a:rPr lang="ar-SA" b="1" dirty="0"/>
              <a:t> .</a:t>
            </a:r>
            <a:endParaRPr lang="en-US" dirty="0"/>
          </a:p>
          <a:p>
            <a:pPr marL="0" indent="0">
              <a:buNone/>
            </a:pPr>
            <a:r>
              <a:rPr lang="ar-SA" b="1" u="sng" dirty="0"/>
              <a:t>النزاهة والأمانة ( عدم إهمال الأدلة المخالفة لرأيه)</a:t>
            </a:r>
            <a:endParaRPr lang="en-US" dirty="0"/>
          </a:p>
          <a:p>
            <a:pPr marL="0" indent="0">
              <a:buNone/>
            </a:pPr>
            <a:r>
              <a:rPr lang="ar-SA" b="1" dirty="0"/>
              <a:t>كذلك الباحث يتعامل مع الأدلة بنزاهة وأمانة ، </a:t>
            </a:r>
            <a:r>
              <a:rPr lang="ar-SA" b="1" dirty="0" err="1"/>
              <a:t>لايخفي</a:t>
            </a:r>
            <a:r>
              <a:rPr lang="ar-SA" b="1" dirty="0"/>
              <a:t> ولا يهمل دليلا يتعارض مع رغبته وأمنيته ، ولا يتشبث بدليل ضعيف ويحاول إخفاء علله لرغبته في الوصول إلى حكم يريده ويشتهيه.</a:t>
            </a:r>
            <a:endParaRPr lang="en-US" dirty="0"/>
          </a:p>
          <a:p>
            <a:pPr marL="0" indent="0">
              <a:buNone/>
            </a:pPr>
            <a:endParaRPr lang="ar-IQ" dirty="0"/>
          </a:p>
        </p:txBody>
      </p:sp>
    </p:spTree>
    <p:extLst>
      <p:ext uri="{BB962C8B-B14F-4D97-AF65-F5344CB8AC3E}">
        <p14:creationId xmlns:p14="http://schemas.microsoft.com/office/powerpoint/2010/main" val="300308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562600"/>
          </a:xfrm>
        </p:spPr>
        <p:txBody>
          <a:bodyPr>
            <a:normAutofit fontScale="92500" lnSpcReduction="10000"/>
          </a:bodyPr>
          <a:lstStyle/>
          <a:p>
            <a:r>
              <a:rPr lang="ar-SA" b="1" u="sng" dirty="0"/>
              <a:t>الخطوات العامة لعملية البحث:</a:t>
            </a:r>
            <a:endParaRPr lang="en-US" dirty="0"/>
          </a:p>
          <a:p>
            <a:r>
              <a:rPr lang="ar-SA" b="1" dirty="0"/>
              <a:t>فيما يلي الخطوات العامة لإجراء بحث، وسوف يتم تفصيل تلك الخطوات في ثنايا الكتاب :</a:t>
            </a:r>
            <a:endParaRPr lang="en-US" dirty="0"/>
          </a:p>
          <a:p>
            <a:r>
              <a:rPr lang="ar-SA" b="1" dirty="0"/>
              <a:t>1-تحديد مشكلة البحث </a:t>
            </a:r>
            <a:r>
              <a:rPr lang="en-US" b="1" dirty="0"/>
              <a:t>Research Problem</a:t>
            </a:r>
            <a:r>
              <a:rPr lang="ar-SA" b="1" dirty="0"/>
              <a:t>: مقدمة عن مشكلة البحث وأهميتها، يجب أن تكون مشكلة وأسئلة البحث  قابلة للدراسة والقياس.</a:t>
            </a:r>
            <a:endParaRPr lang="en-US" dirty="0"/>
          </a:p>
          <a:p>
            <a:r>
              <a:rPr lang="ar-SA" b="1" dirty="0"/>
              <a:t>2-مراجعة الدراسات السابقة </a:t>
            </a:r>
            <a:r>
              <a:rPr lang="en-US" b="1" dirty="0"/>
              <a:t>Literature Review</a:t>
            </a:r>
            <a:r>
              <a:rPr lang="ar-SA" b="1" dirty="0"/>
              <a:t>: عند مراجعة الدراسات السابقة يراعى أن تتم حسب التسلسل الزمني للدراسات وحتى الوصول الى آخر الدراسات والبحوث الحديثة التي تناولت موضوع البحث. مراجعة الدراسات السابقة يجب أن تعكس فهم واطلاع الباحث على الدراسات السابقة بحيث يستطيع أن يدافع عن مشكلة بحثه ويوضح أهمية إجرائها في ضوء الدراسات السابقة.</a:t>
            </a:r>
            <a:endParaRPr lang="en-US" dirty="0"/>
          </a:p>
          <a:p>
            <a:r>
              <a:rPr lang="ar-SA" b="1" dirty="0"/>
              <a:t>3-فروض البحث </a:t>
            </a:r>
            <a:r>
              <a:rPr lang="en-US" b="1" dirty="0"/>
              <a:t>Research Hypotheses</a:t>
            </a:r>
            <a:r>
              <a:rPr lang="ar-SA" b="1" dirty="0"/>
              <a:t>: يجب أن تكون مبنية على ومتسقة مع نتائج الدراسات السابقة وتكون قابلة للاختبار والتمحيص والدراسة </a:t>
            </a:r>
            <a:r>
              <a:rPr lang="en-US" b="1" dirty="0"/>
              <a:t>(Testability)</a:t>
            </a:r>
            <a:r>
              <a:rPr lang="ar-SA" b="1" dirty="0"/>
              <a:t>. كما يجب أن يتضح الاختلاف بين الفروض في الدراسة الحالية وفروض الدراسات السابقة بحيث </a:t>
            </a:r>
            <a:r>
              <a:rPr lang="ar-SA" b="1" dirty="0" err="1"/>
              <a:t>لاتكون</a:t>
            </a:r>
            <a:r>
              <a:rPr lang="ar-SA" b="1" dirty="0"/>
              <a:t> مجرد تكرار </a:t>
            </a:r>
            <a:r>
              <a:rPr lang="ar-SA" b="1" dirty="0" err="1"/>
              <a:t>لاداعي</a:t>
            </a:r>
            <a:r>
              <a:rPr lang="ar-SA" b="1" dirty="0"/>
              <a:t> له.</a:t>
            </a:r>
            <a:endParaRPr lang="en-US" dirty="0"/>
          </a:p>
        </p:txBody>
      </p:sp>
    </p:spTree>
    <p:extLst>
      <p:ext uri="{BB962C8B-B14F-4D97-AF65-F5344CB8AC3E}">
        <p14:creationId xmlns:p14="http://schemas.microsoft.com/office/powerpoint/2010/main" val="135854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638800"/>
          </a:xfrm>
        </p:spPr>
        <p:txBody>
          <a:bodyPr>
            <a:normAutofit fontScale="85000" lnSpcReduction="20000"/>
          </a:bodyPr>
          <a:lstStyle/>
          <a:p>
            <a:r>
              <a:rPr lang="ar-SA" b="1" dirty="0"/>
              <a:t>4-المنهجية أو الطريقة </a:t>
            </a:r>
            <a:r>
              <a:rPr lang="en-US" b="1" dirty="0"/>
              <a:t>Method</a:t>
            </a:r>
            <a:r>
              <a:rPr lang="ar-SA" b="1" dirty="0"/>
              <a:t>:</a:t>
            </a:r>
            <a:endParaRPr lang="en-US" dirty="0"/>
          </a:p>
          <a:p>
            <a:r>
              <a:rPr lang="ar-SA" b="1" dirty="0"/>
              <a:t>عادة يندرج تحتها ثلاثة أو أربعة أجزاء:</a:t>
            </a:r>
            <a:endParaRPr lang="en-US" dirty="0"/>
          </a:p>
          <a:p>
            <a:r>
              <a:rPr lang="ar-SA" b="1" dirty="0"/>
              <a:t>أ-الأدوات: وصف لجميع أدوات جمع المعلومات المستخدمة. إذا كانت الأدوات استبانات أو مقاييس فلا بد من إعطاء معلومات عن صدقها وثباتها. </a:t>
            </a:r>
            <a:endParaRPr lang="en-US" dirty="0"/>
          </a:p>
          <a:p>
            <a:r>
              <a:rPr lang="ar-SA" b="1" dirty="0"/>
              <a:t>ب-العينة </a:t>
            </a:r>
            <a:r>
              <a:rPr lang="en-US" b="1" dirty="0"/>
              <a:t>Sample</a:t>
            </a:r>
            <a:r>
              <a:rPr lang="ar-SA" b="1" dirty="0"/>
              <a:t>: توضيح لمجتمع الدراسة وكيف سيتم سحب عينة منه. تحديد طريقة اختيار العينة وعدد أفرادها ووصفها بدقة (رجال-نساء، كبار-صغار، متعلمين-غير متعلمين ..)</a:t>
            </a:r>
            <a:endParaRPr lang="en-US" dirty="0"/>
          </a:p>
          <a:p>
            <a:r>
              <a:rPr lang="ar-SA" b="1" dirty="0"/>
              <a:t>ج-تصميم البحث وإجراءاته </a:t>
            </a:r>
            <a:r>
              <a:rPr lang="en-US" b="1" dirty="0"/>
              <a:t>Design and procedure </a:t>
            </a:r>
            <a:r>
              <a:rPr lang="ar-SA" b="1" dirty="0"/>
              <a:t>:</a:t>
            </a:r>
            <a:endParaRPr lang="en-US" dirty="0"/>
          </a:p>
          <a:p>
            <a:r>
              <a:rPr lang="ar-SA" b="1" dirty="0"/>
              <a:t>وصف لتصميم البحث خصوصا إذا كان بحثا تجريبيا (كم مجموعة ستستخدم، قياس قبلي وبعدي ..) وسوف يأتي تفصيل ذلك عند الحديث عن المنهج التجريبي. كذلك وصف لجميع إجراءات تطبيق الدراسة على العينة وشرح لكيف تم ذلك وتحت أية ظروف.</a:t>
            </a:r>
            <a:endParaRPr lang="en-US" dirty="0"/>
          </a:p>
          <a:p>
            <a:r>
              <a:rPr lang="ar-SA" b="1" dirty="0"/>
              <a:t>د-التجهيزات والمعدات </a:t>
            </a:r>
            <a:r>
              <a:rPr lang="en-US" b="1" dirty="0"/>
              <a:t>Equipment</a:t>
            </a:r>
            <a:r>
              <a:rPr lang="ar-SA" b="1" dirty="0"/>
              <a:t>:</a:t>
            </a:r>
            <a:endParaRPr lang="en-US" dirty="0"/>
          </a:p>
          <a:p>
            <a:r>
              <a:rPr lang="ar-SA" b="1" dirty="0"/>
              <a:t>خصوصا في البحوث التجريبية لابد من وصف لجميع الأجهزة المستخدمة في التجربة.</a:t>
            </a:r>
            <a:endParaRPr lang="en-US" dirty="0"/>
          </a:p>
          <a:p>
            <a:r>
              <a:rPr lang="ar-SA" b="1" dirty="0"/>
              <a:t>إذا لابد من وصف كامل لمنهجية وأدوات وإجراءات وأجهزة البحث بحيث يمكن لأي باحث آخر أن يكرر التجربة أو الدراسة ويحصل على نتائج مماثلة إذا كانت دراستنا جيدة.</a:t>
            </a:r>
            <a:endParaRPr lang="en-US" dirty="0"/>
          </a:p>
        </p:txBody>
      </p:sp>
    </p:spTree>
    <p:extLst>
      <p:ext uri="{BB962C8B-B14F-4D97-AF65-F5344CB8AC3E}">
        <p14:creationId xmlns:p14="http://schemas.microsoft.com/office/powerpoint/2010/main" val="146971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638800"/>
          </a:xfrm>
        </p:spPr>
        <p:txBody>
          <a:bodyPr>
            <a:normAutofit fontScale="92500" lnSpcReduction="10000"/>
          </a:bodyPr>
          <a:lstStyle/>
          <a:p>
            <a:r>
              <a:rPr lang="ar-SA" b="1" dirty="0"/>
              <a:t>5-النتائج </a:t>
            </a:r>
            <a:r>
              <a:rPr lang="en-US" b="1" dirty="0"/>
              <a:t>Results</a:t>
            </a:r>
            <a:r>
              <a:rPr lang="ar-SA" b="1" dirty="0"/>
              <a:t>:هنا عرض لنتائج الدراسة وتحليلها إحصائيا.</a:t>
            </a:r>
            <a:endParaRPr lang="en-US" dirty="0"/>
          </a:p>
          <a:p>
            <a:r>
              <a:rPr lang="ar-SA" b="1" dirty="0"/>
              <a:t>6-التفسير والخاتمة: </a:t>
            </a:r>
            <a:r>
              <a:rPr lang="en-US" b="1" dirty="0"/>
              <a:t>Interpretation and Conclusion</a:t>
            </a:r>
            <a:endParaRPr lang="en-US" dirty="0"/>
          </a:p>
          <a:p>
            <a:r>
              <a:rPr lang="ar-SA" b="1" dirty="0"/>
              <a:t>تفسير النتائج في ضوء الدراسات السابقة وإيضاح ماذا تعني وبيان دلالتها. الباحث يمكن أن يوصي بما يمكن أن تتناوله الدراسات المستقبلية التي سوف تبحث موضوع بحثه.</a:t>
            </a:r>
            <a:endParaRPr lang="en-US" dirty="0"/>
          </a:p>
          <a:p>
            <a:r>
              <a:rPr lang="ar-SA" b="1" u="sng" dirty="0"/>
              <a:t>ملحوظات ينبغي أن تراعى في جميع خطوات البحث العلمي</a:t>
            </a:r>
            <a:endParaRPr lang="en-US" dirty="0"/>
          </a:p>
          <a:p>
            <a:r>
              <a:rPr lang="ar-SA" b="1" dirty="0"/>
              <a:t>أ-الابتعاد عن النزعات الذاتية وإبعاد تأثير المشاعر بقدر المستطاع. لا تحاول رؤية ما تريد أن تراه.</a:t>
            </a:r>
            <a:endParaRPr lang="en-US" dirty="0"/>
          </a:p>
          <a:p>
            <a:r>
              <a:rPr lang="ar-SA" b="1" dirty="0"/>
              <a:t>ب-ابتعد عن التعليق بالكلمات ذات الدلالة القوية مثل هذه فكرة مثيرة أو رائعة...</a:t>
            </a:r>
            <a:endParaRPr lang="en-US" dirty="0"/>
          </a:p>
          <a:p>
            <a:r>
              <a:rPr lang="ar-SA" b="1" dirty="0"/>
              <a:t>ج-لا يوحي الباحث للقارئ أنه يعرف الإجابة عن أسئلة البحث ومشكلته مسبقا.</a:t>
            </a:r>
            <a:endParaRPr lang="en-US" dirty="0"/>
          </a:p>
          <a:p>
            <a:r>
              <a:rPr lang="ar-SA" b="1" dirty="0"/>
              <a:t>د-عنوان البحث يجب أن يوحي بمحتوى الدراسة وبطريقة القياس.</a:t>
            </a:r>
            <a:endParaRPr lang="en-US" dirty="0"/>
          </a:p>
          <a:p>
            <a:r>
              <a:rPr lang="ar-SA" b="1" dirty="0"/>
              <a:t>هـ-لا ينبغي للباحث ذكر نفسه بعبارة (أنا، نحن، سوف أقوم) بل يذكر نفسه كشخص ثالث مثل (الباحث، سيقوم الباحث، يرى الباحث ). </a:t>
            </a:r>
            <a:endParaRPr lang="en-US" dirty="0"/>
          </a:p>
          <a:p>
            <a:r>
              <a:rPr lang="en-US"/>
              <a:t> </a:t>
            </a:r>
          </a:p>
          <a:p>
            <a:pPr marL="0" indent="0">
              <a:buNone/>
            </a:pPr>
            <a:endParaRPr lang="ar-IQ" dirty="0"/>
          </a:p>
        </p:txBody>
      </p:sp>
    </p:spTree>
    <p:extLst>
      <p:ext uri="{BB962C8B-B14F-4D97-AF65-F5344CB8AC3E}">
        <p14:creationId xmlns:p14="http://schemas.microsoft.com/office/powerpoint/2010/main" val="1829671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945</Words>
  <Application>Microsoft Office PowerPoint</Application>
  <PresentationFormat>عرض على الشاشة (3:4)‏</PresentationFormat>
  <Paragraphs>49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تدفق</vt:lpstr>
      <vt:lpstr>الصفات التي يجب توفرها في الباحث الناجح</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الصفات التي يجب توفرها في الباحث الناجح</dc:title>
  <dc:creator>DR.Ahmed Saker 2O11</dc:creator>
  <cp:lastModifiedBy>DR.Ahmed Saker 2O11</cp:lastModifiedBy>
  <cp:revision>1</cp:revision>
  <dcterms:created xsi:type="dcterms:W3CDTF">2019-01-20T17:39:46Z</dcterms:created>
  <dcterms:modified xsi:type="dcterms:W3CDTF">2019-01-20T17:46:06Z</dcterms:modified>
</cp:coreProperties>
</file>