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55B19901-4E88-4E9C-99A2-BECBD1CCE25B}" type="datetimeFigureOut">
              <a:rPr lang="ar-IQ" smtClean="0"/>
              <a:t>14/05/1440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9FD33790-BDE7-4759-B5EE-E18055A38EA9}"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5B19901-4E88-4E9C-99A2-BECBD1CCE25B}"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D33790-BDE7-4759-B5EE-E18055A38EA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5B19901-4E88-4E9C-99A2-BECBD1CCE25B}"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D33790-BDE7-4759-B5EE-E18055A38EA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5B19901-4E88-4E9C-99A2-BECBD1CCE25B}"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D33790-BDE7-4759-B5EE-E18055A38EA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55B19901-4E88-4E9C-99A2-BECBD1CCE25B}"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D33790-BDE7-4759-B5EE-E18055A38EA9}"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5B19901-4E88-4E9C-99A2-BECBD1CCE25B}" type="datetimeFigureOut">
              <a:rPr lang="ar-IQ" smtClean="0"/>
              <a:t>14/05/1440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FD33790-BDE7-4759-B5EE-E18055A38EA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55B19901-4E88-4E9C-99A2-BECBD1CCE25B}" type="datetimeFigureOut">
              <a:rPr lang="ar-IQ" smtClean="0"/>
              <a:t>14/05/1440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FD33790-BDE7-4759-B5EE-E18055A38EA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55B19901-4E88-4E9C-99A2-BECBD1CCE25B}" type="datetimeFigureOut">
              <a:rPr lang="ar-IQ" smtClean="0"/>
              <a:t>14/05/1440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FD33790-BDE7-4759-B5EE-E18055A38EA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B19901-4E88-4E9C-99A2-BECBD1CCE25B}" type="datetimeFigureOut">
              <a:rPr lang="ar-IQ" smtClean="0"/>
              <a:t>14/05/1440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FD33790-BDE7-4759-B5EE-E18055A38EA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5B19901-4E88-4E9C-99A2-BECBD1CCE25B}" type="datetimeFigureOut">
              <a:rPr lang="ar-IQ" smtClean="0"/>
              <a:t>14/05/1440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FD33790-BDE7-4759-B5EE-E18055A38EA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55B19901-4E88-4E9C-99A2-BECBD1CCE25B}" type="datetimeFigureOut">
              <a:rPr lang="ar-IQ" smtClean="0"/>
              <a:t>14/05/1440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9FD33790-BDE7-4759-B5EE-E18055A38EA9}"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B19901-4E88-4E9C-99A2-BECBD1CCE25B}" type="datetimeFigureOut">
              <a:rPr lang="ar-IQ" smtClean="0"/>
              <a:t>14/05/1440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FD33790-BDE7-4759-B5EE-E18055A38EA9}"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مناهج البحث </a:t>
            </a:r>
            <a:endParaRPr lang="ar-IQ" dirty="0"/>
          </a:p>
        </p:txBody>
      </p:sp>
      <p:sp>
        <p:nvSpPr>
          <p:cNvPr id="3" name="عنوان فرعي 2"/>
          <p:cNvSpPr>
            <a:spLocks noGrp="1"/>
          </p:cNvSpPr>
          <p:nvPr>
            <p:ph type="subTitle" idx="1"/>
          </p:nvPr>
        </p:nvSpPr>
        <p:spPr/>
        <p:txBody>
          <a:bodyPr>
            <a:normAutofit/>
          </a:bodyPr>
          <a:lstStyle/>
          <a:p>
            <a:r>
              <a:rPr lang="ar-IQ" dirty="0" smtClean="0">
                <a:solidFill>
                  <a:schemeClr val="tx1">
                    <a:lumMod val="75000"/>
                    <a:lumOff val="25000"/>
                  </a:schemeClr>
                </a:solidFill>
              </a:rPr>
              <a:t>اعداد </a:t>
            </a:r>
          </a:p>
          <a:p>
            <a:r>
              <a:rPr lang="ar-IQ" dirty="0" err="1" smtClean="0">
                <a:solidFill>
                  <a:schemeClr val="tx1">
                    <a:lumMod val="75000"/>
                    <a:lumOff val="25000"/>
                  </a:schemeClr>
                </a:solidFill>
              </a:rPr>
              <a:t>أ.م.د.اشواق</a:t>
            </a:r>
            <a:r>
              <a:rPr lang="ar-IQ" dirty="0" smtClean="0">
                <a:solidFill>
                  <a:schemeClr val="tx1">
                    <a:lumMod val="75000"/>
                    <a:lumOff val="25000"/>
                  </a:schemeClr>
                </a:solidFill>
              </a:rPr>
              <a:t> صبر ناصر </a:t>
            </a:r>
            <a:endParaRPr lang="ar-IQ" dirty="0">
              <a:solidFill>
                <a:schemeClr val="tx1">
                  <a:lumMod val="75000"/>
                  <a:lumOff val="25000"/>
                </a:schemeClr>
              </a:solidFill>
            </a:endParaRPr>
          </a:p>
        </p:txBody>
      </p:sp>
    </p:spTree>
    <p:extLst>
      <p:ext uri="{BB962C8B-B14F-4D97-AF65-F5344CB8AC3E}">
        <p14:creationId xmlns:p14="http://schemas.microsoft.com/office/powerpoint/2010/main" val="143402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838200"/>
            <a:ext cx="8229600" cy="5486400"/>
          </a:xfrm>
        </p:spPr>
        <p:txBody>
          <a:bodyPr>
            <a:normAutofit fontScale="92500" lnSpcReduction="10000"/>
          </a:bodyPr>
          <a:lstStyle/>
          <a:p>
            <a:r>
              <a:rPr lang="ar-SA" b="1" u="sng" dirty="0"/>
              <a:t>تعريفات البحث العلمي:</a:t>
            </a:r>
            <a:endParaRPr lang="en-US" dirty="0"/>
          </a:p>
          <a:p>
            <a:r>
              <a:rPr lang="ar-SA" b="1" dirty="0"/>
              <a:t>تتعدد تعريفات البحث العلمي، ولا يتفق الباحثون على تعريف محدد بسبب اختلاف أساليب البحث ، منها:</a:t>
            </a:r>
            <a:endParaRPr lang="en-US" dirty="0"/>
          </a:p>
          <a:p>
            <a:pPr lvl="0"/>
            <a:r>
              <a:rPr lang="ar-SA" b="1" dirty="0"/>
              <a:t>البحث العلمي " عملية منظمة تهدف إلى التوصل إلى حلول لمشكلات محددة ، أو إجابة عن تساؤلات معينة باستخدام أساليب علمية محددة ، يمكن أن تؤدي إلى معرفة علمية جديدة "    </a:t>
            </a:r>
            <a:endParaRPr lang="en-US" dirty="0"/>
          </a:p>
          <a:p>
            <a:pPr lvl="0"/>
            <a:r>
              <a:rPr lang="ar-SA" b="1" dirty="0"/>
              <a:t>البحث العلمي "عملية منظمة لجمع وتحليل البيانات لغرض من الأغراض "   </a:t>
            </a:r>
            <a:endParaRPr lang="en-US" dirty="0"/>
          </a:p>
          <a:p>
            <a:pPr lvl="0"/>
            <a:r>
              <a:rPr lang="ar-SA" b="1" dirty="0"/>
              <a:t>البحث العلمي "عملية علمية ، تجمع لها الحقائق والدراسات ، وتستوفى فيها العناصر المادية والمعنوية حول موضوع معين دقيق في مجال التخصص ، لفحصها وفق مناهج علمية مقررة ، يكون للباحث منها موقف معين ، ليتوصل من كل ذلك إلى نتائج جديدة " </a:t>
            </a:r>
            <a:endParaRPr lang="en-US" dirty="0"/>
          </a:p>
          <a:p>
            <a:pPr lvl="0"/>
            <a:r>
              <a:rPr lang="ar-SA" b="1" dirty="0"/>
              <a:t>البحث العلمي "مجموعة الجهود المنظمة التي يقوم بها الإنسان ، مستخدماً الأسلوب العلمي ، وقواعد الطريقة العلمية ، في سعيه لزيادة سيطرته على بيئته ، واكتشاف ظواهرها ، وتحديد العلاقات بين هذه الظواهر "</a:t>
            </a:r>
            <a:endParaRPr lang="en-US" dirty="0"/>
          </a:p>
          <a:p>
            <a:endParaRPr lang="ar-IQ" dirty="0"/>
          </a:p>
        </p:txBody>
      </p:sp>
    </p:spTree>
    <p:extLst>
      <p:ext uri="{BB962C8B-B14F-4D97-AF65-F5344CB8AC3E}">
        <p14:creationId xmlns:p14="http://schemas.microsoft.com/office/powerpoint/2010/main" val="657141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2000"/>
            <a:ext cx="8229600" cy="5562600"/>
          </a:xfrm>
        </p:spPr>
        <p:txBody>
          <a:bodyPr/>
          <a:lstStyle/>
          <a:p>
            <a:pPr lvl="0"/>
            <a:r>
              <a:rPr lang="ar-SA" b="1" dirty="0"/>
              <a:t>البحث العلمي " البحث والتقصي المنظم لاكتشاف المعرفة ، والتنقيب عنها ، وفحصها وتحقيقها ثم عرضها بأسلوب ذكي لتسير في ركب الحضارة الإنسانية  </a:t>
            </a:r>
            <a:endParaRPr lang="en-US" dirty="0"/>
          </a:p>
          <a:p>
            <a:pPr lvl="0"/>
            <a:r>
              <a:rPr lang="ar-DZ" b="1" dirty="0"/>
              <a:t>أن البحث العلمي " هو وسيلة للاستعلام والاستقصاء المنظم والدقيق, الذي يقوم به الباحث, بغرض اكتشاف معلومات أو علاقات جديدة, بالإضافة إلى تطوير أو تصحيح أو تحقيق المعلومات الموجودة فعلا, على أن يتبع في هذا الفحص والاستعلام الدقيق, خطوات المنهج العلمي."</a:t>
            </a:r>
            <a:endParaRPr lang="en-US" dirty="0"/>
          </a:p>
          <a:p>
            <a:pPr lvl="0"/>
            <a:r>
              <a:rPr lang="ar-DZ" b="1" dirty="0"/>
              <a:t>ومنها أن البحث العلمي " البحث العلمي هو البحث النظامي والمضبوط الخبري التجريبي, في المقولات الافتراضية عن العلاقات المتصورة بين الحوادث الطبيعية." </a:t>
            </a:r>
            <a:endParaRPr lang="en-US" dirty="0"/>
          </a:p>
          <a:p>
            <a:pPr lvl="0"/>
            <a:r>
              <a:rPr lang="ar-DZ" b="1" dirty="0"/>
              <a:t>ومنها أن البحث العلمي " هو فن هادف وعملية لوصف التفاعل المستمر بين النظريات والحقائق, من أجل الحصول على حقائق ذات معنى, وعلى نظريات ذات قوى </a:t>
            </a:r>
            <a:r>
              <a:rPr lang="ar-DZ" b="1" dirty="0" err="1"/>
              <a:t>تنبؤية</a:t>
            </a:r>
            <a:r>
              <a:rPr lang="ar-DZ" b="1" dirty="0"/>
              <a:t>."</a:t>
            </a:r>
            <a:endParaRPr lang="en-US" dirty="0"/>
          </a:p>
        </p:txBody>
      </p:sp>
    </p:spTree>
    <p:extLst>
      <p:ext uri="{BB962C8B-B14F-4D97-AF65-F5344CB8AC3E}">
        <p14:creationId xmlns:p14="http://schemas.microsoft.com/office/powerpoint/2010/main" val="2247895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8200"/>
            <a:ext cx="8229600" cy="5486400"/>
          </a:xfrm>
        </p:spPr>
        <p:txBody>
          <a:bodyPr>
            <a:normAutofit fontScale="85000" lnSpcReduction="20000"/>
          </a:bodyPr>
          <a:lstStyle/>
          <a:p>
            <a:r>
              <a:rPr lang="ar-SA" b="1" u="sng" dirty="0"/>
              <a:t>خصائص البحث العلمي:</a:t>
            </a:r>
            <a:endParaRPr lang="en-US" dirty="0"/>
          </a:p>
          <a:p>
            <a:r>
              <a:rPr lang="ar-SA" b="1" dirty="0"/>
              <a:t>للبحث العلمي جملة من الخصائص والمميزات التي تميزه عن غيره من الكتابات </a:t>
            </a:r>
            <a:r>
              <a:rPr lang="ar-SA" b="1" dirty="0" err="1"/>
              <a:t>والتآليف</a:t>
            </a:r>
            <a:r>
              <a:rPr lang="ar-SA" b="1" dirty="0"/>
              <a:t> والتقارير والتصانيف والمكتوبات ، فلا تكون الكتابة متصفة بالعلمية إلا إذا جرت على نمط وقواعد وتوفرت فيها المواصفات العلمية التي من أهمها:</a:t>
            </a:r>
            <a:endParaRPr lang="en-US" dirty="0"/>
          </a:p>
          <a:p>
            <a:r>
              <a:rPr lang="ar-SA" b="1" u="sng" dirty="0"/>
              <a:t>أولا: النظام والدقة والضبط</a:t>
            </a:r>
            <a:endParaRPr lang="en-US" dirty="0"/>
          </a:p>
          <a:p>
            <a:r>
              <a:rPr lang="ar-SA" b="1" dirty="0"/>
              <a:t> البحث العلمي نشاط عقلي منظم ومضبوط ودقيق ومخطط, حيث يستند التفكير العلمي إلى منهج معين في تحديد المشكلة </a:t>
            </a:r>
            <a:r>
              <a:rPr lang="ar-SA" b="1" dirty="0" err="1"/>
              <a:t>واختيارالفروض</a:t>
            </a:r>
            <a:r>
              <a:rPr lang="ar-SA" b="1" dirty="0"/>
              <a:t> واختبارها وفق قواعد منطقية . فتكون المشكلات والفروض والملاحظات والتجارب والنظريات والقوانين, قد تحققت واكتشفت بواسطة جهود عقلية منظمة ومهيأة جيدا لذلك, وليست وليدة مصادفات أو أعمال ارتجالية .</a:t>
            </a:r>
            <a:endParaRPr lang="en-US" dirty="0"/>
          </a:p>
          <a:p>
            <a:r>
              <a:rPr lang="ar-SA" b="1" u="sng" dirty="0"/>
              <a:t>ثانيا : الموضوعية:</a:t>
            </a:r>
            <a:endParaRPr lang="en-US" dirty="0"/>
          </a:p>
          <a:p>
            <a:r>
              <a:rPr lang="ar-SA" b="1" dirty="0"/>
              <a:t>البحث العلمي بحث موضوعي يتجرد فيه الباحث عن أهوائه وميوله ومواقفه وعواطفه ، ويتبع الأدلة والبراهين لا ينحاز ولا يحابي ، ولا يسعى لنصرة مذهب أو رأي مسبق </a:t>
            </a:r>
            <a:endParaRPr lang="en-US" dirty="0"/>
          </a:p>
          <a:p>
            <a:r>
              <a:rPr lang="ar-SA" b="1" u="sng" dirty="0"/>
              <a:t>ثالثا : التصنيف : </a:t>
            </a:r>
            <a:endParaRPr lang="en-US" dirty="0"/>
          </a:p>
          <a:p>
            <a:r>
              <a:rPr lang="ar-SA" b="1" dirty="0"/>
              <a:t>والبحث العلمي يتميز بالتصنيف والتقسيم حتى يسهل فيه التعامل مع الأنواع والفئات والبيانات والأقسام والأصناف المختلفة ثم </a:t>
            </a:r>
            <a:r>
              <a:rPr lang="ar-SA" b="1" dirty="0" err="1"/>
              <a:t>بيين</a:t>
            </a:r>
            <a:r>
              <a:rPr lang="ar-SA" b="1" dirty="0"/>
              <a:t> العلاقات والأحكام بين الأقسام والأصناف المختلفة</a:t>
            </a:r>
            <a:endParaRPr lang="en-US" dirty="0"/>
          </a:p>
          <a:p>
            <a:endParaRPr lang="ar-IQ" dirty="0"/>
          </a:p>
        </p:txBody>
      </p:sp>
    </p:spTree>
    <p:extLst>
      <p:ext uri="{BB962C8B-B14F-4D97-AF65-F5344CB8AC3E}">
        <p14:creationId xmlns:p14="http://schemas.microsoft.com/office/powerpoint/2010/main" val="3665898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8229600" cy="5638800"/>
          </a:xfrm>
        </p:spPr>
        <p:txBody>
          <a:bodyPr>
            <a:normAutofit fontScale="85000" lnSpcReduction="20000"/>
          </a:bodyPr>
          <a:lstStyle/>
          <a:p>
            <a:pPr marL="0" indent="0">
              <a:buNone/>
            </a:pPr>
            <a:r>
              <a:rPr lang="ar-SA" b="1" u="sng" dirty="0"/>
              <a:t>رابعا التراكم :</a:t>
            </a:r>
            <a:endParaRPr lang="en-US" dirty="0"/>
          </a:p>
          <a:p>
            <a:pPr marL="0" indent="0">
              <a:buNone/>
            </a:pPr>
            <a:r>
              <a:rPr lang="ar-SA" b="1" dirty="0"/>
              <a:t>والبحث العلمي يوصف بالتراكمية لأن الباحث يبني على الجهود السابقة ، ويبدأ من حيث انتهى الآخرون ، فالمعارف الإنسانية يقوم بعضها على بعض ، ومن هنا نجد الإشارة إلى الدراسات السابقة في جميع البحوث العلمية </a:t>
            </a:r>
            <a:endParaRPr lang="en-US" dirty="0"/>
          </a:p>
          <a:p>
            <a:pPr marL="0" indent="0">
              <a:buNone/>
            </a:pPr>
            <a:r>
              <a:rPr lang="ar-SA" b="1" dirty="0"/>
              <a:t> </a:t>
            </a:r>
            <a:endParaRPr lang="en-US" dirty="0"/>
          </a:p>
          <a:p>
            <a:pPr marL="0" indent="0">
              <a:buNone/>
            </a:pPr>
            <a:r>
              <a:rPr lang="ar-SA" b="1" u="sng" dirty="0"/>
              <a:t>خامسا: البحث العلمي بحث نظري:</a:t>
            </a:r>
            <a:endParaRPr lang="en-US" dirty="0"/>
          </a:p>
          <a:p>
            <a:pPr marL="0" indent="0">
              <a:buNone/>
            </a:pPr>
            <a:r>
              <a:rPr lang="ar-SA" b="1" dirty="0"/>
              <a:t>لأنه يستخدم النظرية لإقامة وصياغة الفرض, الذي هو بيان صريح يخضع للتجارب والاختبار</a:t>
            </a:r>
            <a:endParaRPr lang="en-US" dirty="0"/>
          </a:p>
          <a:p>
            <a:pPr marL="0" indent="0">
              <a:buNone/>
            </a:pPr>
            <a:r>
              <a:rPr lang="ar-SA" b="1" dirty="0"/>
              <a:t> </a:t>
            </a:r>
            <a:endParaRPr lang="en-US" dirty="0"/>
          </a:p>
          <a:p>
            <a:pPr marL="0" indent="0">
              <a:buNone/>
            </a:pPr>
            <a:r>
              <a:rPr lang="ar-SA" b="1" u="sng" dirty="0"/>
              <a:t>سادسا: البحث العلمي بحث تجريبي:</a:t>
            </a:r>
            <a:endParaRPr lang="en-US" dirty="0"/>
          </a:p>
          <a:p>
            <a:pPr marL="0" indent="0">
              <a:buNone/>
            </a:pPr>
            <a:r>
              <a:rPr lang="ar-SA" b="1" dirty="0"/>
              <a:t>والبحث العلمي يقوم على أساس إجراء التجارب والاختبارات على الفروض, والبحث الذي لا يقوم على أساس الملاحظات والتجارب لا يعد بحثا علميا. فالبحث العلمي يؤمن ويقترن بالتجارب.</a:t>
            </a:r>
            <a:endParaRPr lang="en-US" dirty="0"/>
          </a:p>
          <a:p>
            <a:pPr marL="0" indent="0">
              <a:buNone/>
            </a:pPr>
            <a:r>
              <a:rPr lang="ar-SA" b="1" u="sng" dirty="0"/>
              <a:t>سابعا: الحركية والتجديد</a:t>
            </a:r>
            <a:endParaRPr lang="en-US" dirty="0"/>
          </a:p>
          <a:p>
            <a:pPr marL="0" indent="0">
              <a:buNone/>
            </a:pPr>
            <a:r>
              <a:rPr lang="ar-SA" b="1" dirty="0"/>
              <a:t>والبحث العلمي متحرك ومتحدد ،لأنه ينطوي دائما على تجديد وإضافات في المعرفة, عن طريق استبدال متواصل ومستمر للمعارف القديمة بمعارف أحدث </a:t>
            </a:r>
            <a:r>
              <a:rPr lang="ar-SA" b="1" dirty="0" err="1"/>
              <a:t>وأجد.وهذا</a:t>
            </a:r>
            <a:r>
              <a:rPr lang="ar-SA" b="1" dirty="0"/>
              <a:t> ما يعرف عندهم بالدورية ، حيث الوصول إلى حل مشكلة ، يقود إلى ظهور مشكلة أخرى </a:t>
            </a:r>
            <a:r>
              <a:rPr lang="ar-SA" b="1" dirty="0" err="1"/>
              <a:t>يتناواها</a:t>
            </a:r>
            <a:r>
              <a:rPr lang="ar-SA" b="1" dirty="0"/>
              <a:t> الباحث نفسه أو تكون موضوعا لباحث آخر يبدأ من حيث انتهى الآخرون ثم ينطلق .</a:t>
            </a:r>
            <a:endParaRPr lang="en-US" dirty="0"/>
          </a:p>
        </p:txBody>
      </p:sp>
    </p:spTree>
    <p:extLst>
      <p:ext uri="{BB962C8B-B14F-4D97-AF65-F5344CB8AC3E}">
        <p14:creationId xmlns:p14="http://schemas.microsoft.com/office/powerpoint/2010/main" val="3850836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8200"/>
            <a:ext cx="8229600" cy="5486400"/>
          </a:xfrm>
        </p:spPr>
        <p:txBody>
          <a:bodyPr>
            <a:normAutofit fontScale="92500" lnSpcReduction="10000"/>
          </a:bodyPr>
          <a:lstStyle/>
          <a:p>
            <a:pPr marL="0" indent="0">
              <a:buNone/>
            </a:pPr>
            <a:r>
              <a:rPr lang="ar-SA" b="1" u="sng" dirty="0"/>
              <a:t>ثامنا: البحث العلمي بحث تفسيري:</a:t>
            </a:r>
            <a:endParaRPr lang="en-US" dirty="0"/>
          </a:p>
          <a:p>
            <a:pPr marL="0" indent="0">
              <a:buNone/>
            </a:pPr>
            <a:r>
              <a:rPr lang="ar-SA" b="1" dirty="0"/>
              <a:t>والبحث العلمي يستخدم المعرفة العلمية لتفسير الظواهر والأشياء بواسطة مجموعة من المفاهيم المترابطة تسمى النظريات.</a:t>
            </a:r>
            <a:endParaRPr lang="en-US" dirty="0"/>
          </a:p>
          <a:p>
            <a:pPr marL="0" indent="0">
              <a:buNone/>
            </a:pPr>
            <a:r>
              <a:rPr lang="ar-SA" b="1" u="sng" dirty="0"/>
              <a:t>تاسعا: التعميم </a:t>
            </a:r>
            <a:endParaRPr lang="en-US" dirty="0"/>
          </a:p>
          <a:p>
            <a:pPr marL="0" indent="0">
              <a:buNone/>
            </a:pPr>
            <a:r>
              <a:rPr lang="ar-SA" b="1" dirty="0"/>
              <a:t>البحث العلمي بحث عام ومعمم :لأن المعلومات والمعارف لا تكتسب الطبيعة والصفة العلمية, إلا إذا كانت بحوثا معممة وفي متناول أي شخص, مثل الكشوف الطبية.</a:t>
            </a:r>
            <a:endParaRPr lang="en-US" dirty="0"/>
          </a:p>
          <a:p>
            <a:pPr marL="0" indent="0">
              <a:buNone/>
            </a:pPr>
            <a:r>
              <a:rPr lang="ar-SA" b="1" u="sng" dirty="0"/>
              <a:t>عاشرا: السببية: </a:t>
            </a:r>
            <a:endParaRPr lang="en-US" dirty="0"/>
          </a:p>
          <a:p>
            <a:pPr marL="0" indent="0">
              <a:buNone/>
            </a:pPr>
            <a:r>
              <a:rPr lang="ar-SA" b="1" dirty="0"/>
              <a:t>ونعني بسببية البحث العلمي أن أحداثه ووقائعه يقود كل منها إلى الآخر ، فحدوث شيء منها يؤدي إلى حدوث الشيء الآخر . </a:t>
            </a:r>
            <a:endParaRPr lang="en-US" dirty="0"/>
          </a:p>
          <a:p>
            <a:pPr marL="0" indent="0">
              <a:buNone/>
            </a:pPr>
            <a:r>
              <a:rPr lang="ar-SA" b="1" u="sng" dirty="0"/>
              <a:t>حادي عاشر: الترابط: </a:t>
            </a:r>
            <a:endParaRPr lang="en-US" dirty="0"/>
          </a:p>
          <a:p>
            <a:pPr marL="0" indent="0">
              <a:buNone/>
            </a:pPr>
            <a:r>
              <a:rPr lang="ar-SA" b="1" dirty="0"/>
              <a:t>البحث العلمي مترابط الأجزاء ، لكل جزء منه علاقة بما قبله وما بعده ، وليس هو معلومات مبعثرة ، ولا هو حقائق مفككة لا رابط بينها ، بل هي مترابطة تسير في نسق واحد </a:t>
            </a:r>
            <a:endParaRPr lang="en-US" dirty="0"/>
          </a:p>
        </p:txBody>
      </p:sp>
    </p:spTree>
    <p:extLst>
      <p:ext uri="{BB962C8B-B14F-4D97-AF65-F5344CB8AC3E}">
        <p14:creationId xmlns:p14="http://schemas.microsoft.com/office/powerpoint/2010/main" val="33788031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TotalTime>
  <Words>589</Words>
  <Application>Microsoft Office PowerPoint</Application>
  <PresentationFormat>عرض على الشاشة (3:4)‏</PresentationFormat>
  <Paragraphs>39</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تدفق</vt:lpstr>
      <vt:lpstr>مناهج البحث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مناهج البحث </dc:title>
  <dc:creator>DR.Ahmed Saker 2O11</dc:creator>
  <cp:lastModifiedBy>DR.Ahmed Saker 2O11</cp:lastModifiedBy>
  <cp:revision>1</cp:revision>
  <dcterms:created xsi:type="dcterms:W3CDTF">2019-01-20T17:29:03Z</dcterms:created>
  <dcterms:modified xsi:type="dcterms:W3CDTF">2019-01-20T17:37:16Z</dcterms:modified>
</cp:coreProperties>
</file>