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8"/>
  </p:notesMasterIdLst>
  <p:sldIdLst>
    <p:sldId id="256" r:id="rId2"/>
    <p:sldId id="334" r:id="rId3"/>
    <p:sldId id="335" r:id="rId4"/>
    <p:sldId id="344" r:id="rId5"/>
    <p:sldId id="346" r:id="rId6"/>
    <p:sldId id="322" r:id="rId7"/>
    <p:sldId id="339" r:id="rId8"/>
    <p:sldId id="340" r:id="rId9"/>
    <p:sldId id="341" r:id="rId10"/>
    <p:sldId id="347" r:id="rId11"/>
    <p:sldId id="338" r:id="rId12"/>
    <p:sldId id="353" r:id="rId13"/>
    <p:sldId id="343" r:id="rId14"/>
    <p:sldId id="351" r:id="rId15"/>
    <p:sldId id="352" r:id="rId16"/>
    <p:sldId id="354" r:id="rId1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AC2A40"/>
    <a:srgbClr val="333300"/>
    <a:srgbClr val="008000"/>
    <a:srgbClr val="004D86"/>
    <a:srgbClr val="00FF00"/>
    <a:srgbClr val="930F25"/>
    <a:srgbClr val="9B15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8757" autoAdjust="0"/>
  </p:normalViewPr>
  <p:slideViewPr>
    <p:cSldViewPr>
      <p:cViewPr>
        <p:scale>
          <a:sx n="77" d="100"/>
          <a:sy n="77" d="100"/>
        </p:scale>
        <p:origin x="-1176"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40C77A-F8E1-4CC3-A89E-AD692F272116}" type="datetimeFigureOut">
              <a:rPr lang="ar-EG" smtClean="0"/>
              <a:pPr/>
              <a:t>03/04/1440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BE5BF9-EF5A-49C6-8833-4C9584D363A1}" type="slidenum">
              <a:rPr lang="en-US" smtClean="0"/>
              <a:pPr/>
              <a:t>‹#›</a:t>
            </a:fld>
            <a:endParaRPr lang="en-US"/>
          </a:p>
        </p:txBody>
      </p:sp>
    </p:spTree>
    <p:extLst>
      <p:ext uri="{BB962C8B-B14F-4D97-AF65-F5344CB8AC3E}">
        <p14:creationId xmlns:p14="http://schemas.microsoft.com/office/powerpoint/2010/main" val="39521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B8ABB09-4A1D-463E-8065-109CC2B7EFAA}" type="datetimeFigureOut">
              <a:rPr lang="ar-SA" smtClean="0"/>
              <a:pPr/>
              <a:t>03/04/1440</a:t>
            </a:fld>
            <a:endParaRPr lang="ar-S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S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B34F065-1154-456A-91E3-76DE8E75E17B}" type="slidenum">
              <a:rPr lang="ar-SA" smtClean="0"/>
              <a:pPr/>
              <a:t>‹#›</a:t>
            </a:fld>
            <a:endParaRPr lang="ar-SA"/>
          </a:p>
        </p:txBody>
      </p:sp>
    </p:spTree>
  </p:cSld>
  <p:clrMapOvr>
    <a:masterClrMapping/>
  </p:clrMapOvr>
  <p:transition advClick="0">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8ABB09-4A1D-463E-8065-109CC2B7EFAA}" type="datetimeFigureOut">
              <a:rPr lang="ar-SA" smtClean="0"/>
              <a:pPr/>
              <a:t>03/04/1440</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advClick="0">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8ABB09-4A1D-463E-8065-109CC2B7EFAA}" type="datetimeFigureOut">
              <a:rPr lang="ar-SA" smtClean="0"/>
              <a:pPr/>
              <a:t>03/04/1440</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advClick="0">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8ABB09-4A1D-463E-8065-109CC2B7EFAA}" type="datetimeFigureOut">
              <a:rPr lang="ar-SA" smtClean="0"/>
              <a:pPr/>
              <a:t>03/04/1440</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advClick="0">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B8ABB09-4A1D-463E-8065-109CC2B7EFAA}" type="datetimeFigureOut">
              <a:rPr lang="ar-SA" smtClean="0"/>
              <a:pPr/>
              <a:t>03/04/1440</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advClick="0">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8ABB09-4A1D-463E-8065-109CC2B7EFAA}" type="datetimeFigureOut">
              <a:rPr lang="ar-SA" smtClean="0"/>
              <a:pPr/>
              <a:t>03/04/1440</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advClick="0">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B8ABB09-4A1D-463E-8065-109CC2B7EFAA}" type="datetimeFigureOut">
              <a:rPr lang="ar-SA" smtClean="0"/>
              <a:pPr/>
              <a:t>03/04/1440</a:t>
            </a:fld>
            <a:endParaRPr lang="ar-SA"/>
          </a:p>
        </p:txBody>
      </p:sp>
      <p:sp>
        <p:nvSpPr>
          <p:cNvPr id="8" name="Footer Placeholder 7"/>
          <p:cNvSpPr>
            <a:spLocks noGrp="1"/>
          </p:cNvSpPr>
          <p:nvPr>
            <p:ph type="ftr" sz="quarter" idx="11"/>
          </p:nvPr>
        </p:nvSpPr>
        <p:spPr/>
        <p:txBody>
          <a:bodyPr/>
          <a:lstStyle>
            <a:extLst/>
          </a:lstStyle>
          <a:p>
            <a:endParaRPr lang="ar-SA"/>
          </a:p>
        </p:txBody>
      </p:sp>
      <p:sp>
        <p:nvSpPr>
          <p:cNvPr id="9" name="Slide Number Placeholder 8"/>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transition advClick="0">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B8ABB09-4A1D-463E-8065-109CC2B7EFAA}" type="datetimeFigureOut">
              <a:rPr lang="ar-SA" smtClean="0"/>
              <a:pPr/>
              <a:t>03/04/1440</a:t>
            </a:fld>
            <a:endParaRPr lang="ar-SA"/>
          </a:p>
        </p:txBody>
      </p:sp>
      <p:sp>
        <p:nvSpPr>
          <p:cNvPr id="4" name="Footer Placeholder 3"/>
          <p:cNvSpPr>
            <a:spLocks noGrp="1"/>
          </p:cNvSpPr>
          <p:nvPr>
            <p:ph type="ftr" sz="quarter" idx="11"/>
          </p:nvPr>
        </p:nvSpPr>
        <p:spPr/>
        <p:txBody>
          <a:bodyPr/>
          <a:lstStyle>
            <a:extLst/>
          </a:lstStyle>
          <a:p>
            <a:endParaRPr lang="ar-SA"/>
          </a:p>
        </p:txBody>
      </p:sp>
      <p:sp>
        <p:nvSpPr>
          <p:cNvPr id="5" name="Slide Number Placeholder 4"/>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advClick="0">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B8ABB09-4A1D-463E-8065-109CC2B7EFAA}" type="datetimeFigureOut">
              <a:rPr lang="ar-SA" smtClean="0"/>
              <a:pPr/>
              <a:t>03/04/1440</a:t>
            </a:fld>
            <a:endParaRPr lang="ar-SA"/>
          </a:p>
        </p:txBody>
      </p:sp>
      <p:sp>
        <p:nvSpPr>
          <p:cNvPr id="3" name="Footer Placeholder 2"/>
          <p:cNvSpPr>
            <a:spLocks noGrp="1"/>
          </p:cNvSpPr>
          <p:nvPr>
            <p:ph type="ftr" sz="quarter" idx="11"/>
          </p:nvPr>
        </p:nvSpPr>
        <p:spPr/>
        <p:txBody>
          <a:bodyPr/>
          <a:lstStyle>
            <a:extLst/>
          </a:lstStyle>
          <a:p>
            <a:endParaRPr lang="ar-SA"/>
          </a:p>
        </p:txBody>
      </p:sp>
      <p:sp>
        <p:nvSpPr>
          <p:cNvPr id="4" name="Slide Number Placeholder 3"/>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advClick="0">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B8ABB09-4A1D-463E-8065-109CC2B7EFAA}" type="datetimeFigureOut">
              <a:rPr lang="ar-SA" smtClean="0"/>
              <a:pPr/>
              <a:t>03/04/1440</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transition advClick="0">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B8ABB09-4A1D-463E-8065-109CC2B7EFAA}" type="datetimeFigureOut">
              <a:rPr lang="ar-SA" smtClean="0"/>
              <a:pPr/>
              <a:t>03/04/1440</a:t>
            </a:fld>
            <a:endParaRPr lang="ar-S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B34F065-1154-456A-91E3-76DE8E75E17B}" type="slidenum">
              <a:rPr lang="ar-SA" smtClean="0"/>
              <a:pPr/>
              <a:t>‹#›</a:t>
            </a:fld>
            <a:endParaRPr lang="ar-S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advClick="0">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B8ABB09-4A1D-463E-8065-109CC2B7EFAA}" type="datetimeFigureOut">
              <a:rPr lang="ar-SA" smtClean="0"/>
              <a:pPr/>
              <a:t>03/04/1440</a:t>
            </a:fld>
            <a:endParaRPr lang="ar-S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S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p:wipe dir="d"/>
  </p:transition>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857224" y="571480"/>
            <a:ext cx="7786742" cy="1661993"/>
          </a:xfrm>
          <a:prstGeom prst="rect">
            <a:avLst/>
          </a:prstGeom>
        </p:spPr>
        <p:txBody>
          <a:bodyPr wrap="square">
            <a:spAutoFit/>
          </a:bodyPr>
          <a:lstStyle/>
          <a:p>
            <a:pPr algn="ctr"/>
            <a:r>
              <a:rPr lang="ar-IQ" sz="4800" b="1" dirty="0" smtClean="0">
                <a:solidFill>
                  <a:srgbClr val="C00000"/>
                </a:solidFill>
                <a:latin typeface="Sakkal Majalla" pitchFamily="2" charset="-78"/>
                <a:cs typeface="Sakkal Majalla" pitchFamily="2" charset="-78"/>
              </a:rPr>
              <a:t>الاغذية ا</a:t>
            </a:r>
            <a:r>
              <a:rPr lang="ar-EG" sz="4800" b="1" dirty="0" smtClean="0">
                <a:solidFill>
                  <a:srgbClr val="C00000"/>
                </a:solidFill>
                <a:latin typeface="Sakkal Majalla" pitchFamily="2" charset="-78"/>
                <a:cs typeface="Sakkal Majalla" pitchFamily="2" charset="-78"/>
              </a:rPr>
              <a:t>لمعدلة وراثياً</a:t>
            </a:r>
            <a:r>
              <a:rPr lang="ar-IQ" sz="4800" b="1" dirty="0" smtClean="0">
                <a:solidFill>
                  <a:srgbClr val="C00000"/>
                </a:solidFill>
                <a:latin typeface="Sakkal Majalla" pitchFamily="2" charset="-78"/>
                <a:cs typeface="Sakkal Majalla" pitchFamily="2" charset="-78"/>
              </a:rPr>
              <a:t> </a:t>
            </a:r>
            <a:r>
              <a:rPr lang="ar-IQ" sz="4800" b="1" dirty="0" smtClean="0">
                <a:solidFill>
                  <a:srgbClr val="C00000"/>
                </a:solidFill>
                <a:latin typeface="Sakkal Majalla" pitchFamily="2" charset="-78"/>
                <a:cs typeface="Sakkal Majalla" pitchFamily="2" charset="-78"/>
              </a:rPr>
              <a:t>بين القبول والرفض</a:t>
            </a:r>
            <a:endParaRPr lang="ar-IQ" sz="4800" b="1" dirty="0" smtClean="0">
              <a:solidFill>
                <a:srgbClr val="C00000"/>
              </a:solidFill>
              <a:latin typeface="Sakkal Majalla" pitchFamily="2" charset="-78"/>
              <a:cs typeface="Sakkal Majalla" pitchFamily="2" charset="-78"/>
            </a:endParaRPr>
          </a:p>
          <a:p>
            <a:pPr algn="ctr"/>
            <a:r>
              <a:rPr lang="ar-IQ" sz="5400" b="1" dirty="0" err="1" smtClean="0">
                <a:solidFill>
                  <a:srgbClr val="003399"/>
                </a:solidFill>
                <a:latin typeface="Sakkal Majalla" pitchFamily="2" charset="-78"/>
                <a:cs typeface="Sakkal Majalla" pitchFamily="2" charset="-78"/>
              </a:rPr>
              <a:t>م</a:t>
            </a:r>
            <a:r>
              <a:rPr lang="ar-IQ" sz="5400" b="1" dirty="0" err="1" smtClean="0">
                <a:solidFill>
                  <a:srgbClr val="003399"/>
                </a:solidFill>
                <a:latin typeface="Sakkal Majalla" pitchFamily="2" charset="-78"/>
                <a:cs typeface="Sakkal Majalla" pitchFamily="2" charset="-78"/>
              </a:rPr>
              <a:t>.م</a:t>
            </a:r>
            <a:r>
              <a:rPr lang="ar-IQ" sz="5400" b="1" dirty="0" smtClean="0">
                <a:solidFill>
                  <a:srgbClr val="003399"/>
                </a:solidFill>
                <a:latin typeface="Sakkal Majalla" pitchFamily="2" charset="-78"/>
                <a:cs typeface="Sakkal Majalla" pitchFamily="2" charset="-78"/>
              </a:rPr>
              <a:t>. </a:t>
            </a:r>
            <a:r>
              <a:rPr lang="ar-IQ" sz="5400" b="1" dirty="0" smtClean="0">
                <a:solidFill>
                  <a:srgbClr val="003399"/>
                </a:solidFill>
                <a:latin typeface="Sakkal Majalla" pitchFamily="2" charset="-78"/>
                <a:cs typeface="Sakkal Majalla" pitchFamily="2" charset="-78"/>
              </a:rPr>
              <a:t>ملاك مهلان عمار </a:t>
            </a:r>
            <a:endParaRPr lang="en-US" sz="5400" dirty="0">
              <a:solidFill>
                <a:srgbClr val="003399"/>
              </a:solidFill>
              <a:latin typeface="Sakkal Majalla" pitchFamily="2" charset="-78"/>
              <a:cs typeface="Sakkal Majalla" pitchFamily="2" charset="-78"/>
            </a:endParaRPr>
          </a:p>
        </p:txBody>
      </p:sp>
      <p:sp>
        <p:nvSpPr>
          <p:cNvPr id="14338" name="AutoShape 2" descr="data:image/jpeg;base64,/9j/4AAQSkZJRgABAQAAAQABAAD/2wCEAAkGBxQTEhUUEhQWFhUXGBgXFxgYFxgYGBoZHhcXHBgcGBwZHCggHRwlGxwVITEhJSkrLi4uFx8zODMsNygtLisBCgoKDg0OGxAQGzQmICQsLDQsLCwsLCw4LCwsLywsLC8vMCwsLCwsNCwsNCwsNCwsLCwsLCwsLCwvLCwsLCwsLP/AABEIALcBFAMBIgACEQEDEQH/xAAcAAABBQEBAQAAAAAAAAAAAAAAAgMEBQYBBwj/xABAEAABAwIEBAMHAwEGBAcAAAABAAIRAyEEEjFBBVFhcQYigRMykaGxwfBC0eFSFCMzYnKSBySC8RUWQ2OywtL/xAAbAQACAwEBAQAAAAAAAAAAAAAABAIDBQEGB//EADERAAICAQIDBQgCAwEBAAAAAAABAgMRBCESMUEFE1Fh8CJxgZGhsdHxMsEUQuGSI//aAAwDAQACEQMRAD8A9xQhCABCEIAEIQgAQhJe8C5RnACkKMcVsB8bJp+LPWNzBgep2VTugupNVyZOQoXt/wDNO9tY9FxmLkhoMkyYII+M6LnfxDu2TlhP+IPhovP9qoiXNbFRtzIGjgBuPp2WyGK5j4J5lQHRcsjC6PCyu2nijiR8+U3GTOmv10UDHNty6fuvXvF/ggViauGytqXLmGA1/M6eV3y7aryXjFB9NxZUY5jh+lwg/wA9xZZM6JVPDMe7TOBUkuF5IvzS2Yi979RYrjqc9b3C62ieSNilKS5DzBm0M/VbnwB41dhiKGIJNA+643NM/wD46bbLE08ORcggdt1Z8I4VWxLstKmanOBYd3aD1KjCyUJZgMU2OMltufQzHggEGQbgjQhKWS8O0sXg8OynWptqtbYZajc7BNm+fK10d+iv6PFGGAczCdA9pbfoTY+hWxHURwuLZ+exrrOCchcldV4AhCEACEIQAIQhAAhCEACEIQAIQhAAhCEACEIQAIQq7ifEAwQDdV22xqi5SeyJQg5vCJGJxQbbfkoTnF8kHt0IVZTxoMZt5NhPwOyefiI37CAfnosiWvjbvnYeWncNuo0cU5j8jiHDl+aKJiscS4CC0TBGYkG9oBK7iar3atAH9RBafTn2hMYjG4SjIxVWH5ZaAHZiP8oAknQRCzc2Wy4K5fP/ALuMt11JSn9B6vxCo45JsfKGgaDQnT7q0pYhrQ2mzMXC5ytzHtJ07lUWCxYc9obTcHOph7s5ALQScrXDYmJg9VL4hUqwGiAN4dYfBSrtsqUpPLfrZPodcIWcKjsi4qPfPmIh2jTYgRvFyeyqOO+JKOFk1H5TDS1jTL3dMuoHUwsR4h8T1KBLKT/7yPM6ZDRyjd3fTvpjMQXPJe4l7jcuJkk7yU3VqZTjxNY+OTK1eohTJwhu18jecQ/4tVSCKFFjf81Q5jH+lpAB9SsVxzxhjsSC2rWlh/SGUwP/AIz81WPtr+eq4wq/vZtbvJkSvnIrqz6jjdz/APcVylg731VmWCYNikVqOV11JWPGxW5tj2ApluhII3mPot/4W8cVMMAyoQ+mP0kAH/pI37rz1sm1zHLkpVBoOrh2F/4HxVPHOMuJMITmnsfRXB+L0cXSz0nBzTZzTq08nDYpviHBsK5mWoxgaNL5I7QQsB4L4LVc3OM1Okf1AgOePWBHUytxQ4dSbJeA4k+845nERzJKeVveRWYp+b9M1q4ylHcqsZxF2EaXUMQ3EMbH9zUM1AOTKjb25OB7rmD/AOIVFxirTqURE+dpB69x1Cm4vFODnCnlDZtbLJGwN5+AVd4lea+FqUmnzwDlcYiOpN+yRnrJQz7WMctvy3/Q3/itLJrcLxGnUaH03te06FrgR8k4zENNpv1ssJ4Ow5pUWNFKn7QOcC6QeZBIbqRMASfRaatReB53l22XyU2ntumqtfKyPEo593r7ZI9wlzePXrwLoFdVI0BpgeSwEgg/EzPxTuF4rHlqxMxI+pGw66JiOrjynsRdEucdy2QuArqbKAQhCABCEIAEIQgAQhCABCFwoAicSxeRttToslVxEumb89/nZSeN4+XmDpYfwqynVBEH0I2K8f2rre9t4IvZG5pNPwQ4muZNw9SNSeWm46BTadRp1Fv6sv0VdhyYdBuNPwp9lYx5ibdYjol9Na4pefrxJ2Qyx2mym65kxq5256DTkmcJgwazixxc0f1gWdyadQEqpWscsFwsBqAfW3qu0KnlgxItqIHwGvqmE02k157dfiVyhmO53D5cOXtPnL/OXczsOwVN404+zD0fI0trOsy5IH9Tp6D5kKeavnLXNm93TfURfkvPPHVR78W7NGVjQ1g1EEEk+riR6KdEuN8HRdP6yLa6Tpq4lzfUpKOIBdeCXEyXbk81z2ZYecpNPDASIM/xO65i8QbCM06Ek7fDf6LSjUup5vd8yPiNSLQLqO9jh0HWGiPVS3A5CZ0mYETGmnqmaQBMEbE+sb/Eqajg5w+IlzxAkknaB1jUx90qrWJvAFp83miTGlhzTLiZPoB6GfqpnDOE1sS7LTEyRJ0aO5/CuScYrLJwrcniKyQXVSbCXGQAOZ6NFuS9M8FeCgC2tjSAIBZRkW5GoP8A6/HkpvhfwvQwjQ8uDqxsXkA5ejGm4PXUypeNxr6vlaXtaLDMBJ06CBrbqlrdVCKz0+5t6Psty3n+i6xXHM0CkaZAJbIJ00EQAPhZcwz582ciIkZhy0BPbfmq2mCIJI68+WilUHx+lthBncdQs+OsnbZl8vXga7pjCOIosKuJYJs3KSCSHScx6duSTW9i45niBY3b5iIsLEmZvJGhhRDXLcuUxBMTDv8Aa3X1KinE6mN5g3J6uIj4K2zUpfySfwK40Pp9ywa6k1wc2k4f5mQR3gXPKSLqTXrNfLixzyBllzctztr2tErP1HCZIiRbK62lpFzy3TmIxmYBstIEwMpEdjJuq1rMJ5x9Px/TLHpm2sZ9evFDr6TaWXyOc/NPvWgbS080huKc55cQ64NgJ15yoQeBMSJ26cpRfr2SDuzyWF4L9DSq235l9wjjBp+8SaelzcX1H7LX03ggEGQbgrzHl3Wh8McWyu9m8+Vx8s7H9j9Vr9ldpOElTY9nyfg/XyM7XaLK7yHPqa9C4ur1JiAhCEACEIQAIQhAAofFa5ZTJGpsDy6qYqbxO+KY7pfVzcKZSXRFtEeKyK8zI1nyZndca6O2bVNPN10GOxXz9Nt5PU8O2CSy0gdO/b85KWx0lwLb2MdB9/3UEXGkmBpvGvx+yfplxghpJA02jn0TVLUXvy9eXmUTiSnVwDBb5RBJnty6lMPAFgJD5mLQOkqbgeEEEOqOsRI0+YVqymxvuMG3mN56p6FVlqy1j3+vuIW6uqp4TyUIwVVwIA1M3nSI+kKNj/Bxrj+9AkDyuBhwnkfsbLTvqPIH20/NUgzqXdJk3v0CujooqXE5P7fkSt7Rc48LisM8t474JxFIHI0vbzbr6jVUo4K9ol7HCNPIZXtbCZs70JN+t/XZIyjNJaCN5aCe+9k1v0Zmd3W3ndfU8YZwwlh8rpJ0g/skUeDOkzDZ5m49AvYsRw2hXEOYBM5YgHuNwsbxzw8+gSWy5gm+478x1CotvsguS95r9n9m6O+WJzefDZfXczWF4JSBGYF5nQ2E9h9ytnh3gNyBrWhrQAGgACDNoGut1RcOEmYsPrsrhjzv2hZV985PDZ6J6Kij2aopefX5jtd5MXfI5nbaI0T2HpQPdJnedtzK5SZY72/I+akUvlOmvxVDm5PcqlLCwjtOnMuiAPh8PzVP1G3NiRE26evWUs04Bk2963KL/nZIrMESwkTfoN7/ADT9VXBF/Xl+hbiyyHXfadrR3j6KMK9ja5ubTyj0Tlerr/mIn00MdVEO/aUpZLfZ+v0N1w23OuchoSQnGBLlz2Qtjf3S2UZvBO56J7C0/eiOkmE+ykJ91xloi/xJV0KspPxF52YIBonlf5pBJVpiKLgPMN50lsfY6qFiaMEyBB5GylZQ4nYWqXM23h/H+2pAn3m+V3cb+oVmsN4UxmSvlJEVBHqLj7j1W4C9f2Zqe/oTfNbM87rqO6uaXJ7o6hCFoCgIQhAAhCEACpPEzZYPVXaq+P05YO8fFL6uPFTJeRfpni2LMPVbCSxxCdxFOLclN4Pwv2p81mxqvBqqXHwrmemlbGEOKXI7wvhpqmRLWg6/ZaCjSbSEMEnc8lIgNGVosuMb8d1t6fSRr35y8fwec1Wtna8LkR3NJOhM7G49enRP5SG7WmfzdKdTMGDB2Mb9eabOIhkugGBPfROKON2IMHOls/eeSZxDgAJNzAE3Hom6lYO9mWn3iY2npfsue3DqhbN2i+9ov/K5FcRFjWP/AE0xdzr7iBrrPPaUsBxgO1H6dC7rqBEqEOKtYKlV2Ylr8oBFzcABjdTcjpKfOKptPtKwbnF+renIO6d12VCi8yfwIksUI5yRe+vWTqnaV/LUg7A/aLSfRcpEPbmg3vcSYSHVM1hoORv8Y07FcxFbMnCTi8oyfGeE+weS0Q1x02BjQKGwhbbHYYVqRBmR6j06rBulji06gwsPV0OE/J8j2Gg1P+RVvzRaUn266Aj7+kqZRAMdR6czP0+KpqNXadYVjhqo0INzY7ByXqWJYZK6tosGGTYyLkcux6BRMVVvpYEjo4wZPZdbVyi8AtOsWMnZQq9S7i514Pxnb0Tk5+wkufrx8yquv2hl7p+GnLomncu30XRUv5ReI69U0PQpIeihxqk0By3sexsozDe91IobDqLqO5GzkWWHYMw0jNlvrpr2U5ok+WACAJA1juolNxn2g0bAPpYx6qZoMw5OMRYjTXmtTTxwml45+HLb6mXY9x00jsRAESdfTZVOLoR+kCRNufT4aK1nWTeYDdNgfVRMUwE5QRrbcix+6b1FanD169bkaZNMpG1MrmuH6SD6ghemUagc0OGhAI7ELzTFG5/77BbrwzUzYan0EfAkLvYc+Gydfx+X7I9qwzCM/h8y0QhC9KYgIQhAAhCEACjcRp5qbh0UlIqkQZ0gz2UZpOLySi8NMyNLh3tHxeNT81fVCGANbAA1/NEMYKTJGp2Udj9jBJ2P8rz/AHca231f0XQu1Wodj4eg5TaHRDj2BSi2dDcb8+hSHsA/wwARsRb0KzWI8ROqCo2lRqMxTImnVaWNfDvMGkHK4xJBB3CurgxQvuK4/wBm1rwSRIBbF5vF9BfnyVTjeIezbiKlR0U8heOggEg9bn5KFRxlSuG1HA0n5SKlIgOOtrjWDFxr9ZFHw894IfJa8ODmky0yDaI0vE6wBKZlwpYZHGWddWY8YY0qgiS9mokZidI0g3J5dVB4WGYanWdSc+oatV7jn8xLidGyACPdFthuVpOH+Hm02MbYZQQANp5E36KTT4U2mBlGkwTJO/rqVGM4xT4Vgl3bMZQFR1VrqojLZlJoLnAk6um1tQO/JR8C/FMxJ/tNRtRoLslCiAA4nQ1ZGYkagAAXJmyuuIuqhzWMytZMvf8Aqk7MG7jpJiNs10qhLCRRoNoj9VaoZEbxPmc70jrsuY2zHr8StrBbYNz3kOqQwDRgv6vPbZO1MQDo4HlyHfmqdjqEB1Sq58nSzARzI3uFZse5zQacwLAQ1tuept80rJtcjg9hPeuBcRpc9dbBYjxfQ9k+ewP5+arWUT/eDptNievztqqbxxRDsw5tPxiQkdXwuEZPo8fPmbfYdjjbgzGHrzurDD4qJ0vrJKyWBxkwrvD1knbU4M9ZOtSRfjEnUEjnJzWGkKI6oZEQL+s8ymG1/Rde6d5Kpcm+YtGrDBx/n1SSfTkklJJXC5RH2u/lSsO/Xnt1nZQWOTrCudclc45Rd4aqBMzkJtqYIg/VPUa4DQcxsSTrMGfloquniIJGYwefbdO0sSIF4cBr12nmE3XZjr4+vwITpyWYxNrkE3l06DQadExWq7gjKJmRGn3lR24s2Nuct58nckxXqk3IEmwHLqr5X+zz9evmRjTuIru0/OkraeEj/wAuP9TvrP3WGa2THppcr0Dw7Ry0GjufmmOxot6iU/L8FHajSpS8yzQhC9QefBCEIAEIQgAUfFGYbzPyGv2UhRKnvmdGtEd5v9Al9U8Qwuu35+hKPPJFxjyXQNByQzllB7tUO7nE69fpouV6r2+4Gz1dHyOix+84pNsoct8iqtNjZ8xpmdMxiegcFniKtSq4e0o1qTjLQ8ta5sbCAQ64MSZH1lYziFU1Mr6dPKRZ5qMN+gLb/HdVGAwNIVXThmMzRemWDMQdoeTGmgGqZh7Kyc5ml4RhWZog2JsQ4gHWQ4yDvcFaIBROG4cNbv8AGYHIdFNC7FcTyMRWEACS9LUbGV2taSTH5vyU54SOmW48ajw4UX5H/pe2mXuHO5aQCexVZw/DvY0+2ZXxNSbGtkexs/0hoa0DSbJvxDxt1Esc2lXrSSD7FzCWCNwRDvgOqrsFjKNfElgxb2VtTSe0NIgAuBsLiY9DrCqhx8G39C8zS8PoVBB/s9NokzcEiZNhe2l+iuq4lsBpPSQBHoRoqvhmGyaVxGsQ6T2zG4trHNWFfLzHzBv12Slu23r18CKGKNHztmNfdANjzMOmVV+Kaku0gi0HlsVdcOb5ptYST+yznHK2aof3lZ+sklXFeL+xs9jQ/wDpxHlznBtao3YPd9Vd4OvzKzXE6kYqt/rP2Vjg8Qm7q8xT8kesrsyailUT4cqjC4hThVWXOtpk2skqUlM+0UrDYOq+7GOI5xb4myjGEnskQliCzJ4EgpedSzwKsBJyjpmv8gqzFllOo2nVrU2vcYa2SSfgFatJbLlEWlq9Ouc0TG4jTRDn8rdJ/LJHAMMavtPa0KjMrgG5nNhw5jISfnyWuwHD6IAPsmzoZufiVY9HKP8AJr7iVnadEX7KbMu3tP8Ap/NV12twRbf+Vu6xDG+UAdgAsxx5gzNMa6/nxVV1KrxhnNPrldPh4cfEi4Jp1/m69FwNHJTa3kB/Kx/hzCZnttpc+i24Xo+yaOCvifUze1LeKaigQhC1zKBCEIAEIQgAUDEO/wATnA+inqvxU/3kHVs9ZSmszwr3/wBMkuT9xVAEgRHUn7fkpnE0f/dLBcHKwAacyLc5uikzSLbEk3POLpTsM3UAv3GYl3yNlhwlhipgm4ioys+nQp4irlma1es5tLS0SA10mLNG5NtEeF8XiRVf7fKTIAbTGVjB/mqOAmbWEnotZjWCC6vpoGAzP79gqDiFEgScrWtFqTSAG6SXGeep+aeVjn0OpnoHCcZLbn1vHpKsTVHNeacI460ta+mc+YAZiCAbXI5iNCk47xTFb2Je4vNM1AQBkjMW+8N/2UFKSyki9S2N/iuLMbImTyF1j/EXF3u81JwGYeTMSGOtpmFxPKIWW4txuvnDG5nSGPZkmXkGC0zDWzIGYzEdFINKkKj21a1qoa9lNx8weWmchFspNi3VsSNQrFVOe7IymN8LazE5s7WUMVdrqRdUY09SWWMgC45m1lo8OwNAZiWy4xGlQdg8hp/3DpOyhcFoCs3/AJhjabwQ1sOIfb3Q4uEOOW4PI9FqcIXG1SmO8iD8R9V22aisbFPNiKHCaWrSY2g6HoDcdk/iraHuJsbJ+o0AQ2x6RdRqFPM4CI5rNm+J4JKPQdLhTolzgDmtc7LGYuvJJK03HnuqEU2CzdTsFWUOBtP+I4kchb+UjdF3W4jyjt+T0eisp0lWbHu+h4zjK2bEVdyajrC516KbXZUo0/a1adRlOwzOY5oJOgEgTuvasNhqGHEUqTGc8rQCe5Fye6ofGeIfUw7xTpMqOiWtfdpII1nlr6LajKuWIg+1Zf6x+ZT+HfDLq1NlV1UNY8BwDWlziNtYA+a3XC/C9BgBLS883mfkLLIcA4tVLGtrEe0AEhoIaNLXW24PxRpAbPIX37KPBCM8NC9uuvsX8vlsWNHhVJvu0mDqGtn6J9+FCkMcuucm9kthJzk3uyn4hThjrfnVYE1Kf9omphiS2YeXU4NrQdea33Ga4FN3bb6rz/ifEMVSpirQosrta4B4cLtF7yLg73HxS0E+PYJPYueA+I21GujDVKcOjzb9W8wr+hxBpEiBHNZThvi7Dvcym/Duovc0GB5mAxcAhaDDVaLx5Xd0tepKW2Clsl4/EHL3uqrHjOxnMmOsKfimgCzpjb9pT3CsGHupzo2THYj7pZVStsUX1aGtJbwT4vBMsvD+C9mzMRBd8ht+6tlyF1esrgoRUULWWOcnJ9QQhCmQBCEIAEIQgAUWu3zjqCPz4qUmMW05ZGrb/v8AJUalZrb8N/kSjzMxVBbUIPM/gT1F59xveSfqf2TvF6eYCo2/NQGVoAiy81NqMsrl/QvKLjLDI2JysP8AW90gfs3YDrqsNxbg1OjmGIq+0diHiQ7VxkkMEGcjRF+i9CxJa0OcNSJJi9hb7LM8VwYqltepTzPHkpyM2Vpmbc43TFNqi9yHIpq2Jp06NQsgNafZty87TpYbddFOwWBLKgIDSKdIZWnUyLm4yi4+YPNP4fgYFJlOCWklxaZMkun5DTktC7BiXuDIGXKQTIcOtth9Vf38fENzMHBuqeS2VzIImHEFxaQ2NSIB15prh/hppp0/LmdRLhSc/wAzuTpJOoMHQC9tFscDhWuDSWQGHy2AM+n5YKRSwjWPLwJvI0tOp77KEtTjbJ1JkbC8KfkY5x84aGmYuNR69VbNqEDze9F5g39Nk1UrgXby6KNnJNpv3+6Xla3yO4wLdO9yeX8p3E4kUGaGSDB68kVKgpsk3PoszjMeatQAm0pS69VLhj/L7Gx2foHN8cuRPwOIOa+rte5UqYJAVQat5Vlia0ta5u9ieqS0stpJ+8Y7Sp2U0hx1MAS6FlvFmNqmg8YZs1I8unMczHX0WgzZlT8bx9LDNzPIaXENbMk5jMAAAkn9lpaaT4kooyUzG4XGVqTqVN16jhNZx2BnSAATNgrbB8fYMU6i1/8AhDM47TbQ87hOeI6gw1Ko5zhJgjLLxtDusTb9lh8ZVaBSOF96qQKrg3zANgHNO99dLdVsxrjam8fsnGTPfuBcUz0mknzRfvy+yk4viIbr1jrGo+C8u4L4hLWAiwvr0gn6hOcU4457epBcyLmwJIgb+Uj/AKlXGEuR1suuM8YzvAkhlhm/SAbjN0BIPUZuQVRVqYoE+we2jiWy19OJpv33sZbEjeZbO1NT46xz206t2YikWAlvlbVbnlxOoAeAbbVXcle8Iwr8ZQABy4ugGhrhBFVjYLSDpnbsdNFeocCTKpMueH1qFXIMSxtGtABeyzCYjQiysf8Awg0SSNCLOboeR+irHN/tNKXSMQwecBoAeAbugaO+Ck8ExD6QLXE5SbTceqyL5RcsS+aIZJFV0iDOnPU6fVaHgTPN/pYAe5MqqpZKrvdgyDGu9/TVXfB60l3U27DT7q/QVZtT9es4L69oSZbIQheiKQQhCABCEIAEIQgAQhCAID2BroPuP+AJVPj8A6mS5skdFpXsBEHRV9Zrqf8AmZvzHdY2s06ri3j2fFf6/wDPsTcVZ7zPU638z+yW8tMSMw+Fx0G6squBp1LsdB/NVFqcKe24APYn7/BZndyazB5XkUSqlHZoKVYbCw7f90r22uYWsADy9fqo/wDZHg+64Hnr+bpTcDUNri34FHhs8CKT8BYryMto/bvuo7zEfL8Cm4fhTv1ED87qWaNKmJcZhSjRJrM3j3lkapy2wVdOg599uacr1m0W2u7rsmeKcdYLN06LI8U4oXylbdRu4U/+vwbOi7MbxKY/xbi+YkAqppY0Ne0k2mPjZVuKxYEqqq4jOdfL9VKjR8WxuucKo4RvmvVhhakiDusxwriAeI/UNf3Vzh6kFIW1Srljqiu2uNtfkyxDspjdVuP4S2vZ7WvadQ4SLfyrWkM7be8Euk7KI73/ADqnqpZSkjyt9MqpuLM/jeDNPlIBphuWCJEDa+1lieK8OdSFeuzdop0Wi2URA6cyV6dxcTTj+q0rI+I+GPqChSZDSHB5JkWB6anXXmFp6a5qW726lSZlKGKyUC0+8xtNpjXM54kjplknsFIxmLBc0MFxWptA2INMk2+F+nVL4hw5lM1KntAzM8w57cwnKQBF9exuUw7CmlXa+ocuH8rnE3LXwWtdAFxGWe5WnCyD3XXkd5kR+ErNNQVCQ3DuAMDPNIOaSTuHBoZcXhgXoWEqGKeJouYS2Gk0yC2QAA4RqC2D9RMpDKbWvp1rFlam2eVm5HnrIj49lM4HgfY1H0TamRERYQfK5I6rUcfs9UVuTZfUIcW4imSCTJHX9QPe6cxTWuAc0QdXA7HmOij4al7IubqCfj694TsHMC0SDI/eRzWa/aeAQnBthrnbm3x+t1dcKMQq6uRIaNte6sMFZbvZ9PBHi8fX3G5rhgomhY6UpQ6FRSwVpC7R1CEIOAhCEACEIQAIQhAAuFdQgCFiOHtMkeU9NPgqetiH0jBNvktKoWNwIeFnajs2m32kuF+K2GKrsbS3RTnj5/AotbxAeaY4lwI3iR2Wbx3C64nK9w+B+oWZf2dqn/G1mjV/jPmi5xHHHGbqqxnE3O1Kz+KwGK2qH/aP2VbU4fiz/wCq74N/ZJrsi3nJ/cehbTH+KLnE4nqqXGcZYLNOY8hf4lRneG6rzNRzndyfopdDw4Rsna+zlHmSlql0KmpUfUN7DkE5Tw5Wio8EPJTafBuidjRhYQtK5NmZotc0hzbELUcNx4eINnbj7hLHBui6ODEXFjsqtRoFct+ZOrVcBZ4fEZSFa0sr72mRbf8ANVQhrmiHCeo+6do1iLgrJt0ttDzgndXVqY+ZdPEkD4fZMVsIC/Nyt+fNKw/EW2Donb+VMY0GSw7eqjCyOcZ38GYl2jsr6bGR4lwz+6EiTm3Hf7qXiODh9AlzZlu95A79Fe4ihI8wShTGTsCCr1NibRS8PwYfQa3QsNhGx1j4FWNURlPTK7mb/tCMM0NDw2Yi3xTtDCFwIdYddbKuTbCMXLkdqVM8blsg9xYEeiWPIB/URpuLc1z2rGSGSTa/Wbpi7jJ1K0dJo3Y+OXL7+vEahX3e8uY9RCs8M0qPgsIToFoMJgY1W7GKSwiEpeJzC0yp7QgCF1SKmwQhCDgIQhAAhCEACEIQAIQhAAhCEAJc0HVRquAY7UIQuM6m1yIVTgTCo7/DrUIUcImrJeIy7w8OiQfD/ZCFzCJ95I63gCcbwEIQu4Qcch9nAwlng4XELuCPeSyQ8TwgKkx3CEIUZJNbjFdkvEo8VhqjdIPe3zUWnxl9I3afQg/UrqFn3aCie7iaML543JVPxwxuof2gH6ld/wDOrDYUnnl7oi/OUISy7PqTxv8ANnJ8L5xRMw/iB7oyUw3qS39lKa59Qy4/BCE7VoaI78Offv8AcVlJrlsWeC4S5+kK8wnBGtu4yUIT6EJyeS0p0w0QBCWhC6VghCEACEIQAIQhAH//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14340" name="AutoShape 4" descr="data:image/jpeg;base64,/9j/4AAQSkZJRgABAQAAAQABAAD/2wCEAAkGBxQTEhUUEhQWFhUXGBgXFxgYFxgYGBoZHhcXHBgcGBwZHCggHRwlGxwVITEhJSkrLi4uFx8zODMsNygtLisBCgoKDg0OGxAQGzQmICQsLDQsLCwsLCw4LCwsLywsLC8vMCwsLCwsNCwsNCwsNCwsLCwsLCwsLCwvLCwsLCwsLP/AABEIALcBFAMBIgACEQEDEQH/xAAcAAABBQEBAQAAAAAAAAAAAAAAAgMEBQYBBwj/xABAEAABAwIEBAMHAwEGBAcAAAABAAIRAyEEEjFBBVFhcQYigRMykaGxwfBC0eFSFCMzYnKSBySC8RUWQ2OywtL/xAAbAQACAwEBAQAAAAAAAAAAAAAABAIDBQEGB//EADERAAICAQIDBQgCAwEBAAAAAAABAgMRBCESMUEFE1Fh8CJxgZGhsdHxMsEUQuGSI//aAAwDAQACEQMRAD8A9xQhCABCEIAEIQgAQhJe8C5RnACkKMcVsB8bJp+LPWNzBgep2VTugupNVyZOQoXt/wDNO9tY9FxmLkhoMkyYII+M6LnfxDu2TlhP+IPhovP9qoiXNbFRtzIGjgBuPp2WyGK5j4J5lQHRcsjC6PCyu2nijiR8+U3GTOmv10UDHNty6fuvXvF/ggViauGytqXLmGA1/M6eV3y7aryXjFB9NxZUY5jh+lwg/wA9xZZM6JVPDMe7TOBUkuF5IvzS2Yi979RYrjqc9b3C62ieSNilKS5DzBm0M/VbnwB41dhiKGIJNA+643NM/wD46bbLE08ORcggdt1Z8I4VWxLstKmanOBYd3aD1KjCyUJZgMU2OMltufQzHggEGQbgjQhKWS8O0sXg8OynWptqtbYZajc7BNm+fK10d+iv6PFGGAczCdA9pbfoTY+hWxHURwuLZ+exrrOCchcldV4AhCEACEIQAIQhAAhCEACEIQAIQhAAhCEACEIQAIQq7ifEAwQDdV22xqi5SeyJQg5vCJGJxQbbfkoTnF8kHt0IVZTxoMZt5NhPwOyefiI37CAfnosiWvjbvnYeWncNuo0cU5j8jiHDl+aKJiscS4CC0TBGYkG9oBK7iar3atAH9RBafTn2hMYjG4SjIxVWH5ZaAHZiP8oAknQRCzc2Wy4K5fP/ALuMt11JSn9B6vxCo45JsfKGgaDQnT7q0pYhrQ2mzMXC5ytzHtJ07lUWCxYc9obTcHOph7s5ALQScrXDYmJg9VL4hUqwGiAN4dYfBSrtsqUpPLfrZPodcIWcKjsi4qPfPmIh2jTYgRvFyeyqOO+JKOFk1H5TDS1jTL3dMuoHUwsR4h8T1KBLKT/7yPM6ZDRyjd3fTvpjMQXPJe4l7jcuJkk7yU3VqZTjxNY+OTK1eohTJwhu18jecQ/4tVSCKFFjf81Q5jH+lpAB9SsVxzxhjsSC2rWlh/SGUwP/AIz81WPtr+eq4wq/vZtbvJkSvnIrqz6jjdz/APcVylg731VmWCYNikVqOV11JWPGxW5tj2ApluhII3mPot/4W8cVMMAyoQ+mP0kAH/pI37rz1sm1zHLkpVBoOrh2F/4HxVPHOMuJMITmnsfRXB+L0cXSz0nBzTZzTq08nDYpviHBsK5mWoxgaNL5I7QQsB4L4LVc3OM1Okf1AgOePWBHUytxQ4dSbJeA4k+845nERzJKeVveRWYp+b9M1q4ylHcqsZxF2EaXUMQ3EMbH9zUM1AOTKjb25OB7rmD/AOIVFxirTqURE+dpB69x1Cm4vFODnCnlDZtbLJGwN5+AVd4lea+FqUmnzwDlcYiOpN+yRnrJQz7WMctvy3/Q3/itLJrcLxGnUaH03te06FrgR8k4zENNpv1ssJ4Ow5pUWNFKn7QOcC6QeZBIbqRMASfRaatReB53l22XyU2ntumqtfKyPEo593r7ZI9wlzePXrwLoFdVI0BpgeSwEgg/EzPxTuF4rHlqxMxI+pGw66JiOrjynsRdEucdy2QuArqbKAQhCABCEIAEIQgAQhCABCFwoAicSxeRttToslVxEumb89/nZSeN4+XmDpYfwqynVBEH0I2K8f2rre9t4IvZG5pNPwQ4muZNw9SNSeWm46BTadRp1Fv6sv0VdhyYdBuNPwp9lYx5ibdYjol9Na4pefrxJ2Qyx2mym65kxq5256DTkmcJgwazixxc0f1gWdyadQEqpWscsFwsBqAfW3qu0KnlgxItqIHwGvqmE02k157dfiVyhmO53D5cOXtPnL/OXczsOwVN404+zD0fI0trOsy5IH9Tp6D5kKeavnLXNm93TfURfkvPPHVR78W7NGVjQ1g1EEEk+riR6KdEuN8HRdP6yLa6Tpq4lzfUpKOIBdeCXEyXbk81z2ZYecpNPDASIM/xO65i8QbCM06Ek7fDf6LSjUup5vd8yPiNSLQLqO9jh0HWGiPVS3A5CZ0mYETGmnqmaQBMEbE+sb/Eqajg5w+IlzxAkknaB1jUx90qrWJvAFp83miTGlhzTLiZPoB6GfqpnDOE1sS7LTEyRJ0aO5/CuScYrLJwrcniKyQXVSbCXGQAOZ6NFuS9M8FeCgC2tjSAIBZRkW5GoP8A6/HkpvhfwvQwjQ8uDqxsXkA5ejGm4PXUypeNxr6vlaXtaLDMBJ06CBrbqlrdVCKz0+5t6Psty3n+i6xXHM0CkaZAJbIJ00EQAPhZcwz582ciIkZhy0BPbfmq2mCIJI68+WilUHx+lthBncdQs+OsnbZl8vXga7pjCOIosKuJYJs3KSCSHScx6duSTW9i45niBY3b5iIsLEmZvJGhhRDXLcuUxBMTDv8Aa3X1KinE6mN5g3J6uIj4K2zUpfySfwK40Pp9ywa6k1wc2k4f5mQR3gXPKSLqTXrNfLixzyBllzctztr2tErP1HCZIiRbK62lpFzy3TmIxmYBstIEwMpEdjJuq1rMJ5x9Px/TLHpm2sZ9evFDr6TaWXyOc/NPvWgbS080huKc55cQ64NgJ15yoQeBMSJ26cpRfr2SDuzyWF4L9DSq235l9wjjBp+8SaelzcX1H7LX03ggEGQbgrzHl3Wh8McWyu9m8+Vx8s7H9j9Vr9ldpOElTY9nyfg/XyM7XaLK7yHPqa9C4ur1JiAhCEACEIQAIQhAAofFa5ZTJGpsDy6qYqbxO+KY7pfVzcKZSXRFtEeKyK8zI1nyZndca6O2bVNPN10GOxXz9Nt5PU8O2CSy0gdO/b85KWx0lwLb2MdB9/3UEXGkmBpvGvx+yfplxghpJA02jn0TVLUXvy9eXmUTiSnVwDBb5RBJnty6lMPAFgJD5mLQOkqbgeEEEOqOsRI0+YVqymxvuMG3mN56p6FVlqy1j3+vuIW6uqp4TyUIwVVwIA1M3nSI+kKNj/Bxrj+9AkDyuBhwnkfsbLTvqPIH20/NUgzqXdJk3v0CujooqXE5P7fkSt7Rc48LisM8t474JxFIHI0vbzbr6jVUo4K9ol7HCNPIZXtbCZs70JN+t/XZIyjNJaCN5aCe+9k1v0Zmd3W3ndfU8YZwwlh8rpJ0g/skUeDOkzDZ5m49AvYsRw2hXEOYBM5YgHuNwsbxzw8+gSWy5gm+478x1CotvsguS95r9n9m6O+WJzefDZfXczWF4JSBGYF5nQ2E9h9ytnh3gNyBrWhrQAGgACDNoGut1RcOEmYsPrsrhjzv2hZV985PDZ6J6Kij2aopefX5jtd5MXfI5nbaI0T2HpQPdJnedtzK5SZY72/I+akUvlOmvxVDm5PcqlLCwjtOnMuiAPh8PzVP1G3NiRE26evWUs04Bk2963KL/nZIrMESwkTfoN7/ADT9VXBF/Xl+hbiyyHXfadrR3j6KMK9ja5ubTyj0Tlerr/mIn00MdVEO/aUpZLfZ+v0N1w23OuchoSQnGBLlz2Qtjf3S2UZvBO56J7C0/eiOkmE+ykJ91xloi/xJV0KspPxF52YIBonlf5pBJVpiKLgPMN50lsfY6qFiaMEyBB5GylZQ4nYWqXM23h/H+2pAn3m+V3cb+oVmsN4UxmSvlJEVBHqLj7j1W4C9f2Zqe/oTfNbM87rqO6uaXJ7o6hCFoCgIQhAAhCEACpPEzZYPVXaq+P05YO8fFL6uPFTJeRfpni2LMPVbCSxxCdxFOLclN4Pwv2p81mxqvBqqXHwrmemlbGEOKXI7wvhpqmRLWg6/ZaCjSbSEMEnc8lIgNGVosuMb8d1t6fSRr35y8fwec1Wtna8LkR3NJOhM7G49enRP5SG7WmfzdKdTMGDB2Mb9eabOIhkugGBPfROKON2IMHOls/eeSZxDgAJNzAE3Hom6lYO9mWn3iY2npfsue3DqhbN2i+9ov/K5FcRFjWP/AE0xdzr7iBrrPPaUsBxgO1H6dC7rqBEqEOKtYKlV2Ylr8oBFzcABjdTcjpKfOKptPtKwbnF+renIO6d12VCi8yfwIksUI5yRe+vWTqnaV/LUg7A/aLSfRcpEPbmg3vcSYSHVM1hoORv8Y07FcxFbMnCTi8oyfGeE+weS0Q1x02BjQKGwhbbHYYVqRBmR6j06rBulji06gwsPV0OE/J8j2Gg1P+RVvzRaUn266Aj7+kqZRAMdR6czP0+KpqNXadYVjhqo0INzY7ByXqWJYZK6tosGGTYyLkcux6BRMVVvpYEjo4wZPZdbVyi8AtOsWMnZQq9S7i514Pxnb0Tk5+wkufrx8yquv2hl7p+GnLomncu30XRUv5ReI69U0PQpIeihxqk0By3sexsozDe91IobDqLqO5GzkWWHYMw0jNlvrpr2U5ok+WACAJA1juolNxn2g0bAPpYx6qZoMw5OMRYjTXmtTTxwml45+HLb6mXY9x00jsRAESdfTZVOLoR+kCRNufT4aK1nWTeYDdNgfVRMUwE5QRrbcix+6b1FanD169bkaZNMpG1MrmuH6SD6ghemUagc0OGhAI7ELzTFG5/77BbrwzUzYan0EfAkLvYc+Gydfx+X7I9qwzCM/h8y0QhC9KYgIQhAAhCEACjcRp5qbh0UlIqkQZ0gz2UZpOLySi8NMyNLh3tHxeNT81fVCGANbAA1/NEMYKTJGp2Udj9jBJ2P8rz/AHca231f0XQu1Wodj4eg5TaHRDj2BSi2dDcb8+hSHsA/wwARsRb0KzWI8ROqCo2lRqMxTImnVaWNfDvMGkHK4xJBB3CurgxQvuK4/wBm1rwSRIBbF5vF9BfnyVTjeIezbiKlR0U8heOggEg9bn5KFRxlSuG1HA0n5SKlIgOOtrjWDFxr9ZFHw894IfJa8ODmky0yDaI0vE6wBKZlwpYZHGWddWY8YY0qgiS9mokZidI0g3J5dVB4WGYanWdSc+oatV7jn8xLidGyACPdFthuVpOH+Hm02MbYZQQANp5E36KTT4U2mBlGkwTJO/rqVGM4xT4Vgl3bMZQFR1VrqojLZlJoLnAk6um1tQO/JR8C/FMxJ/tNRtRoLslCiAA4nQ1ZGYkagAAXJmyuuIuqhzWMytZMvf8Aqk7MG7jpJiNs10qhLCRRoNoj9VaoZEbxPmc70jrsuY2zHr8StrBbYNz3kOqQwDRgv6vPbZO1MQDo4HlyHfmqdjqEB1Sq58nSzARzI3uFZse5zQacwLAQ1tuept80rJtcjg9hPeuBcRpc9dbBYjxfQ9k+ewP5+arWUT/eDptNievztqqbxxRDsw5tPxiQkdXwuEZPo8fPmbfYdjjbgzGHrzurDD4qJ0vrJKyWBxkwrvD1knbU4M9ZOtSRfjEnUEjnJzWGkKI6oZEQL+s8ymG1/Rde6d5Kpcm+YtGrDBx/n1SSfTkklJJXC5RH2u/lSsO/Xnt1nZQWOTrCudclc45Rd4aqBMzkJtqYIg/VPUa4DQcxsSTrMGfloquniIJGYwefbdO0sSIF4cBr12nmE3XZjr4+vwITpyWYxNrkE3l06DQadExWq7gjKJmRGn3lR24s2Nuct58nckxXqk3IEmwHLqr5X+zz9evmRjTuIru0/OkraeEj/wAuP9TvrP3WGa2THppcr0Dw7Ry0GjufmmOxot6iU/L8FHajSpS8yzQhC9QefBCEIAEIQgAUfFGYbzPyGv2UhRKnvmdGtEd5v9Al9U8Qwuu35+hKPPJFxjyXQNByQzllB7tUO7nE69fpouV6r2+4Gz1dHyOix+84pNsoct8iqtNjZ8xpmdMxiegcFniKtSq4e0o1qTjLQ8ta5sbCAQ64MSZH1lYziFU1Mr6dPKRZ5qMN+gLb/HdVGAwNIVXThmMzRemWDMQdoeTGmgGqZh7Kyc5ml4RhWZog2JsQ4gHWQ4yDvcFaIBROG4cNbv8AGYHIdFNC7FcTyMRWEACS9LUbGV2taSTH5vyU54SOmW48ajw4UX5H/pe2mXuHO5aQCexVZw/DvY0+2ZXxNSbGtkexs/0hoa0DSbJvxDxt1Esc2lXrSSD7FzCWCNwRDvgOqrsFjKNfElgxb2VtTSe0NIgAuBsLiY9DrCqhx8G39C8zS8PoVBB/s9NokzcEiZNhe2l+iuq4lsBpPSQBHoRoqvhmGyaVxGsQ6T2zG4trHNWFfLzHzBv12Slu23r18CKGKNHztmNfdANjzMOmVV+Kaku0gi0HlsVdcOb5ptYST+yznHK2aof3lZ+sklXFeL+xs9jQ/wDpxHlznBtao3YPd9Vd4OvzKzXE6kYqt/rP2Vjg8Qm7q8xT8kesrsyailUT4cqjC4hThVWXOtpk2skqUlM+0UrDYOq+7GOI5xb4myjGEnskQliCzJ4EgpedSzwKsBJyjpmv8gqzFllOo2nVrU2vcYa2SSfgFatJbLlEWlq9Ouc0TG4jTRDn8rdJ/LJHAMMavtPa0KjMrgG5nNhw5jISfnyWuwHD6IAPsmzoZufiVY9HKP8AJr7iVnadEX7KbMu3tP8Ap/NV12twRbf+Vu6xDG+UAdgAsxx5gzNMa6/nxVV1KrxhnNPrldPh4cfEi4Jp1/m69FwNHJTa3kB/Kx/hzCZnttpc+i24Xo+yaOCvifUze1LeKaigQhC1zKBCEIAEIQgAUDEO/wATnA+inqvxU/3kHVs9ZSmszwr3/wBMkuT9xVAEgRHUn7fkpnE0f/dLBcHKwAacyLc5uikzSLbEk3POLpTsM3UAv3GYl3yNlhwlhipgm4ioys+nQp4irlma1es5tLS0SA10mLNG5NtEeF8XiRVf7fKTIAbTGVjB/mqOAmbWEnotZjWCC6vpoGAzP79gqDiFEgScrWtFqTSAG6SXGeep+aeVjn0OpnoHCcZLbn1vHpKsTVHNeacI460ta+mc+YAZiCAbXI5iNCk47xTFb2Je4vNM1AQBkjMW+8N/2UFKSyki9S2N/iuLMbImTyF1j/EXF3u81JwGYeTMSGOtpmFxPKIWW4txuvnDG5nSGPZkmXkGC0zDWzIGYzEdFINKkKj21a1qoa9lNx8weWmchFspNi3VsSNQrFVOe7IymN8LazE5s7WUMVdrqRdUY09SWWMgC45m1lo8OwNAZiWy4xGlQdg8hp/3DpOyhcFoCs3/AJhjabwQ1sOIfb3Q4uEOOW4PI9FqcIXG1SmO8iD8R9V22aisbFPNiKHCaWrSY2g6HoDcdk/iraHuJsbJ+o0AQ2x6RdRqFPM4CI5rNm+J4JKPQdLhTolzgDmtc7LGYuvJJK03HnuqEU2CzdTsFWUOBtP+I4kchb+UjdF3W4jyjt+T0eisp0lWbHu+h4zjK2bEVdyajrC516KbXZUo0/a1adRlOwzOY5oJOgEgTuvasNhqGHEUqTGc8rQCe5Fye6ofGeIfUw7xTpMqOiWtfdpII1nlr6LajKuWIg+1Zf6x+ZT+HfDLq1NlV1UNY8BwDWlziNtYA+a3XC/C9BgBLS883mfkLLIcA4tVLGtrEe0AEhoIaNLXW24PxRpAbPIX37KPBCM8NC9uuvsX8vlsWNHhVJvu0mDqGtn6J9+FCkMcuucm9kthJzk3uyn4hThjrfnVYE1Kf9omphiS2YeXU4NrQdea33Ga4FN3bb6rz/ifEMVSpirQosrta4B4cLtF7yLg73HxS0E+PYJPYueA+I21GujDVKcOjzb9W8wr+hxBpEiBHNZThvi7Dvcym/Duovc0GB5mAxcAhaDDVaLx5Xd0tepKW2Clsl4/EHL3uqrHjOxnMmOsKfimgCzpjb9pT3CsGHupzo2THYj7pZVStsUX1aGtJbwT4vBMsvD+C9mzMRBd8ht+6tlyF1esrgoRUULWWOcnJ9QQhCmQBCEIAEIQgAUWu3zjqCPz4qUmMW05ZGrb/v8AJUalZrb8N/kSjzMxVBbUIPM/gT1F59xveSfqf2TvF6eYCo2/NQGVoAiy81NqMsrl/QvKLjLDI2JysP8AW90gfs3YDrqsNxbg1OjmGIq+0diHiQ7VxkkMEGcjRF+i9CxJa0OcNSJJi9hb7LM8VwYqltepTzPHkpyM2Vpmbc43TFNqi9yHIpq2Jp06NQsgNafZty87TpYbddFOwWBLKgIDSKdIZWnUyLm4yi4+YPNP4fgYFJlOCWklxaZMkun5DTktC7BiXuDIGXKQTIcOtth9Vf38fENzMHBuqeS2VzIImHEFxaQ2NSIB15prh/hppp0/LmdRLhSc/wAzuTpJOoMHQC9tFscDhWuDSWQGHy2AM+n5YKRSwjWPLwJvI0tOp77KEtTjbJ1JkbC8KfkY5x84aGmYuNR69VbNqEDze9F5g39Nk1UrgXby6KNnJNpv3+6Xla3yO4wLdO9yeX8p3E4kUGaGSDB68kVKgpsk3PoszjMeatQAm0pS69VLhj/L7Gx2foHN8cuRPwOIOa+rte5UqYJAVQat5Vlia0ta5u9ieqS0stpJ+8Y7Sp2U0hx1MAS6FlvFmNqmg8YZs1I8unMczHX0WgzZlT8bx9LDNzPIaXENbMk5jMAAAkn9lpaaT4kooyUzG4XGVqTqVN16jhNZx2BnSAATNgrbB8fYMU6i1/8AhDM47TbQ87hOeI6gw1Ko5zhJgjLLxtDusTb9lh8ZVaBSOF96qQKrg3zANgHNO99dLdVsxrjam8fsnGTPfuBcUz0mknzRfvy+yk4viIbr1jrGo+C8u4L4hLWAiwvr0gn6hOcU4457epBcyLmwJIgb+Uj/AKlXGEuR1suuM8YzvAkhlhm/SAbjN0BIPUZuQVRVqYoE+we2jiWy19OJpv33sZbEjeZbO1NT46xz206t2YikWAlvlbVbnlxOoAeAbbVXcle8Iwr8ZQABy4ugGhrhBFVjYLSDpnbsdNFeocCTKpMueH1qFXIMSxtGtABeyzCYjQiysf8Awg0SSNCLOboeR+irHN/tNKXSMQwecBoAeAbugaO+Ck8ExD6QLXE5SbTceqyL5RcsS+aIZJFV0iDOnPU6fVaHgTPN/pYAe5MqqpZKrvdgyDGu9/TVXfB60l3U27DT7q/QVZtT9es4L69oSZbIQheiKQQhCABCEIAEIQgAQhCAID2BroPuP+AJVPj8A6mS5skdFpXsBEHRV9Zrqf8AmZvzHdY2s06ri3j2fFf6/wDPsTcVZ7zPU638z+yW8tMSMw+Fx0G6squBp1LsdB/NVFqcKe24APYn7/BZndyazB5XkUSqlHZoKVYbCw7f90r22uYWsADy9fqo/wDZHg+64Hnr+bpTcDUNri34FHhs8CKT8BYryMto/bvuo7zEfL8Cm4fhTv1ED87qWaNKmJcZhSjRJrM3j3lkapy2wVdOg599uacr1m0W2u7rsmeKcdYLN06LI8U4oXylbdRu4U/+vwbOi7MbxKY/xbi+YkAqppY0Ne0k2mPjZVuKxYEqqq4jOdfL9VKjR8WxuucKo4RvmvVhhakiDusxwriAeI/UNf3Vzh6kFIW1Srljqiu2uNtfkyxDspjdVuP4S2vZ7WvadQ4SLfyrWkM7be8Euk7KI73/ADqnqpZSkjyt9MqpuLM/jeDNPlIBphuWCJEDa+1lieK8OdSFeuzdop0Wi2URA6cyV6dxcTTj+q0rI+I+GPqChSZDSHB5JkWB6anXXmFp6a5qW726lSZlKGKyUC0+8xtNpjXM54kjplknsFIxmLBc0MFxWptA2INMk2+F+nVL4hw5lM1KntAzM8w57cwnKQBF9exuUw7CmlXa+ocuH8rnE3LXwWtdAFxGWe5WnCyD3XXkd5kR+ErNNQVCQ3DuAMDPNIOaSTuHBoZcXhgXoWEqGKeJouYS2Gk0yC2QAA4RqC2D9RMpDKbWvp1rFlam2eVm5HnrIj49lM4HgfY1H0TamRERYQfK5I6rUcfs9UVuTZfUIcW4imSCTJHX9QPe6cxTWuAc0QdXA7HmOij4al7IubqCfj694TsHMC0SDI/eRzWa/aeAQnBthrnbm3x+t1dcKMQq6uRIaNte6sMFZbvZ9PBHi8fX3G5rhgomhY6UpQ6FRSwVpC7R1CEIOAhCEACEIQAIQhAAuFdQgCFiOHtMkeU9NPgqetiH0jBNvktKoWNwIeFnajs2m32kuF+K2GKrsbS3RTnj5/AotbxAeaY4lwI3iR2Wbx3C64nK9w+B+oWZf2dqn/G1mjV/jPmi5xHHHGbqqxnE3O1Kz+KwGK2qH/aP2VbU4fiz/wCq74N/ZJrsi3nJ/cehbTH+KLnE4nqqXGcZYLNOY8hf4lRneG6rzNRzndyfopdDw4Rsna+zlHmSlql0KmpUfUN7DkE5Tw5Wio8EPJTafBuidjRhYQtK5NmZotc0hzbELUcNx4eINnbj7hLHBui6ODEXFjsqtRoFct+ZOrVcBZ4fEZSFa0sr72mRbf8ANVQhrmiHCeo+6do1iLgrJt0ttDzgndXVqY+ZdPEkD4fZMVsIC/Nyt+fNKw/EW2Donb+VMY0GSw7eqjCyOcZ38GYl2jsr6bGR4lwz+6EiTm3Hf7qXiODh9AlzZlu95A79Fe4ihI8wShTGTsCCr1NibRS8PwYfQa3QsNhGx1j4FWNURlPTK7mb/tCMM0NDw2Yi3xTtDCFwIdYddbKuTbCMXLkdqVM8blsg9xYEeiWPIB/URpuLc1z2rGSGSTa/Wbpi7jJ1K0dJo3Y+OXL7+vEahX3e8uY9RCs8M0qPgsIToFoMJgY1W7GKSwiEpeJzC0yp7QgCF1SKmwQhCDgIQhAAhCEACEIQAIQhAAhCEAJc0HVRquAY7UIQuM6m1yIVTgTCo7/DrUIUcImrJeIy7w8OiQfD/ZCFzCJ95I63gCcbwEIQu4Qcch9nAwlng4XELuCPeSyQ8TwgKkx3CEIUZJNbjFdkvEo8VhqjdIPe3zUWnxl9I3afQg/UrqFn3aCie7iaML543JVPxwxuof2gH6ld/wDOrDYUnnl7oi/OUISy7PqTxv8ANnJ8L5xRMw/iB7oyUw3qS39lKa59Qy4/BCE7VoaI78Offv8AcVlJrlsWeC4S5+kK8wnBGtu4yUIT6EJyeS0p0w0QBCWhC6VghCEACEIQAIQhAH//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14342" name="Picture 6" descr="http://sciarab.org/wp-content/uploads/2013/07/%D8%B7%D8%A8%D9%82%D8%A9-1.jpg"/>
          <p:cNvPicPr>
            <a:picLocks noChangeAspect="1" noChangeArrowheads="1"/>
          </p:cNvPicPr>
          <p:nvPr/>
        </p:nvPicPr>
        <p:blipFill>
          <a:blip r:embed="rId3"/>
          <a:srcRect/>
          <a:stretch>
            <a:fillRect/>
          </a:stretch>
        </p:blipFill>
        <p:spPr bwMode="auto">
          <a:xfrm>
            <a:off x="1643042" y="2643182"/>
            <a:ext cx="6072230" cy="4214818"/>
          </a:xfrm>
          <a:prstGeom prst="rect">
            <a:avLst/>
          </a:prstGeom>
          <a:ln>
            <a:noFill/>
          </a:ln>
          <a:effectLst>
            <a:softEdge rad="112500"/>
          </a:effectLst>
        </p:spPr>
      </p:pic>
    </p:spTree>
    <p:extLst>
      <p:ext uri="{BB962C8B-B14F-4D97-AF65-F5344CB8AC3E}">
        <p14:creationId xmlns:p14="http://schemas.microsoft.com/office/powerpoint/2010/main" val="1779590479"/>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643710"/>
          </a:xfrm>
        </p:spPr>
        <p:txBody>
          <a:bodyPr>
            <a:noAutofit/>
          </a:bodyPr>
          <a:lstStyle/>
          <a:p>
            <a:pPr algn="r"/>
            <a:r>
              <a:rPr lang="ar-IQ" sz="3000" dirty="0" smtClean="0">
                <a:solidFill>
                  <a:srgbClr val="C00000"/>
                </a:solidFill>
                <a:effectLst/>
                <a:latin typeface="Times New Roman" pitchFamily="18" charset="0"/>
                <a:cs typeface="Times New Roman" pitchFamily="18" charset="0"/>
              </a:rPr>
              <a:t>- امكانية انتقال الجينات افقياً، اي انتقالها بين انواع حية مختلفة، او اندماجها مع مورثات اخرى. </a:t>
            </a:r>
            <a:r>
              <a:rPr lang="ar-IQ" sz="3000" dirty="0" smtClean="0">
                <a:solidFill>
                  <a:schemeClr val="tx1"/>
                </a:solidFill>
                <a:effectLst/>
                <a:latin typeface="Times New Roman" pitchFamily="18" charset="0"/>
                <a:cs typeface="Times New Roman" pitchFamily="18" charset="0"/>
              </a:rPr>
              <a:t>ويعتقد ان ظهور </a:t>
            </a:r>
            <a:r>
              <a:rPr lang="ar-IQ" sz="3000" dirty="0" smtClean="0">
                <a:solidFill>
                  <a:srgbClr val="003399"/>
                </a:solidFill>
                <a:effectLst/>
                <a:latin typeface="Times New Roman" pitchFamily="18" charset="0"/>
                <a:cs typeface="Times New Roman" pitchFamily="18" charset="0"/>
              </a:rPr>
              <a:t>سلالة </a:t>
            </a:r>
            <a:r>
              <a:rPr lang="en-US" sz="3000" dirty="0" err="1" smtClean="0">
                <a:solidFill>
                  <a:srgbClr val="003399"/>
                </a:solidFill>
                <a:effectLst/>
                <a:latin typeface="Times New Roman" pitchFamily="18" charset="0"/>
                <a:cs typeface="Times New Roman" pitchFamily="18" charset="0"/>
              </a:rPr>
              <a:t>Ecoli</a:t>
            </a:r>
            <a:r>
              <a:rPr lang="en-US" sz="3000" dirty="0" smtClean="0">
                <a:solidFill>
                  <a:srgbClr val="003399"/>
                </a:solidFill>
                <a:effectLst/>
                <a:latin typeface="Times New Roman" pitchFamily="18" charset="0"/>
                <a:cs typeface="Times New Roman" pitchFamily="18" charset="0"/>
              </a:rPr>
              <a:t> 0157</a:t>
            </a:r>
            <a:r>
              <a:rPr lang="ar-IQ" sz="3000" dirty="0" smtClean="0">
                <a:solidFill>
                  <a:srgbClr val="003399"/>
                </a:solidFill>
                <a:effectLst/>
                <a:latin typeface="Times New Roman" pitchFamily="18" charset="0"/>
                <a:cs typeface="Times New Roman" pitchFamily="18" charset="0"/>
              </a:rPr>
              <a:t> </a:t>
            </a:r>
            <a:r>
              <a:rPr lang="ar-IQ" sz="3000" dirty="0" smtClean="0">
                <a:solidFill>
                  <a:schemeClr val="tx1"/>
                </a:solidFill>
                <a:effectLst/>
                <a:latin typeface="Times New Roman" pitchFamily="18" charset="0"/>
                <a:cs typeface="Times New Roman" pitchFamily="18" charset="0"/>
              </a:rPr>
              <a:t>في اسكتلندا والتي راح ضحيتها العديد من الافراد يعود لانتقال المورثات، كما توجد في المستشفيات سلالات من البكتريا المقاومة للمضادات الحيوية والتي تشكل مشكلة كبيرة للاطباء.</a:t>
            </a:r>
            <a:r>
              <a:rPr lang="ar-IQ" sz="3000" dirty="0" smtClean="0">
                <a:solidFill>
                  <a:srgbClr val="C00000"/>
                </a:solidFill>
                <a:effectLst/>
                <a:latin typeface="Times New Roman" pitchFamily="18" charset="0"/>
                <a:cs typeface="Times New Roman" pitchFamily="18" charset="0"/>
              </a:rPr>
              <a:t> </a:t>
            </a:r>
            <a:br>
              <a:rPr lang="ar-IQ" sz="3000" dirty="0" smtClean="0">
                <a:solidFill>
                  <a:srgbClr val="C00000"/>
                </a:solidFill>
                <a:effectLst/>
                <a:latin typeface="Times New Roman" pitchFamily="18" charset="0"/>
                <a:cs typeface="Times New Roman" pitchFamily="18" charset="0"/>
              </a:rPr>
            </a:br>
            <a:r>
              <a:rPr lang="ar-IQ" sz="3000" dirty="0" smtClean="0">
                <a:solidFill>
                  <a:srgbClr val="003399"/>
                </a:solidFill>
                <a:effectLst/>
                <a:latin typeface="Times New Roman" pitchFamily="18" charset="0"/>
                <a:cs typeface="Times New Roman" pitchFamily="18" charset="0"/>
              </a:rPr>
              <a:t>-اذا تم الاعتماد على الاصناف المعدلة وراثيا فان هذا يعني الاستغناء عن السلالات البرية او المحلية مما يؤدي الى حدوث فقد لا يمكن تعويضه في الجينات وهو ما بعرف </a:t>
            </a:r>
            <a:r>
              <a:rPr lang="ar-IQ" sz="3000" u="sng" dirty="0" smtClean="0">
                <a:solidFill>
                  <a:srgbClr val="C00000"/>
                </a:solidFill>
                <a:effectLst/>
                <a:latin typeface="Times New Roman" pitchFamily="18" charset="0"/>
                <a:cs typeface="Times New Roman" pitchFamily="18" charset="0"/>
              </a:rPr>
              <a:t>بالتعرية الوراثية </a:t>
            </a:r>
            <a:r>
              <a:rPr lang="en-US" sz="3000" dirty="0" smtClean="0">
                <a:solidFill>
                  <a:srgbClr val="C00000"/>
                </a:solidFill>
                <a:effectLst/>
                <a:latin typeface="Times New Roman" pitchFamily="18" charset="0"/>
                <a:cs typeface="Times New Roman" pitchFamily="18" charset="0"/>
              </a:rPr>
              <a:t>Genetic erosion</a:t>
            </a:r>
            <a:r>
              <a:rPr lang="ar-IQ" sz="3000" dirty="0" smtClean="0">
                <a:solidFill>
                  <a:srgbClr val="C00000"/>
                </a:solidFill>
                <a:effectLst/>
                <a:latin typeface="Times New Roman" pitchFamily="18" charset="0"/>
                <a:cs typeface="Times New Roman" pitchFamily="18" charset="0"/>
              </a:rPr>
              <a:t> </a:t>
            </a:r>
            <a:r>
              <a:rPr lang="ar-IQ" sz="3000" dirty="0" smtClean="0">
                <a:solidFill>
                  <a:srgbClr val="003399"/>
                </a:solidFill>
                <a:effectLst/>
                <a:latin typeface="Times New Roman" pitchFamily="18" charset="0"/>
                <a:cs typeface="Times New Roman" pitchFamily="18" charset="0"/>
              </a:rPr>
              <a:t>مما يسبب اضعاف قاعدة الامن الغذائي.</a:t>
            </a:r>
            <a:r>
              <a:rPr lang="ar-IQ" sz="3000" dirty="0" smtClean="0">
                <a:solidFill>
                  <a:srgbClr val="C00000"/>
                </a:solidFill>
                <a:effectLst/>
                <a:latin typeface="Times New Roman" pitchFamily="18" charset="0"/>
                <a:cs typeface="Times New Roman" pitchFamily="18" charset="0"/>
              </a:rPr>
              <a:t/>
            </a:r>
            <a:br>
              <a:rPr lang="ar-IQ" sz="3000" dirty="0" smtClean="0">
                <a:solidFill>
                  <a:srgbClr val="C00000"/>
                </a:solidFill>
                <a:effectLst/>
                <a:latin typeface="Times New Roman" pitchFamily="18" charset="0"/>
                <a:cs typeface="Times New Roman" pitchFamily="18" charset="0"/>
              </a:rPr>
            </a:br>
            <a:r>
              <a:rPr lang="ar-IQ" sz="3000" dirty="0" smtClean="0">
                <a:solidFill>
                  <a:schemeClr val="tx1"/>
                </a:solidFill>
                <a:effectLst/>
                <a:latin typeface="Times New Roman" pitchFamily="18" charset="0"/>
                <a:cs typeface="Times New Roman" pitchFamily="18" charset="0"/>
              </a:rPr>
              <a:t>وبالرغم من طمأنة الشركات المنتجة للاغذية المعدلة وراثياً في كونها لا تختلف عن الاغذية المنتجة التقليدية، الا ان الخوف لا زال يراود الكثير من المعارضين وخاصة في الدول الاوربية</a:t>
            </a:r>
            <a:br>
              <a:rPr lang="ar-IQ" sz="3000" dirty="0" smtClean="0">
                <a:solidFill>
                  <a:schemeClr val="tx1"/>
                </a:solidFill>
                <a:effectLst/>
                <a:latin typeface="Times New Roman" pitchFamily="18" charset="0"/>
                <a:cs typeface="Times New Roman" pitchFamily="18" charset="0"/>
              </a:rPr>
            </a:br>
            <a:r>
              <a:rPr lang="ar-IQ" sz="3000" dirty="0" smtClean="0">
                <a:solidFill>
                  <a:schemeClr val="tx1"/>
                </a:solidFill>
                <a:effectLst/>
                <a:latin typeface="Times New Roman" pitchFamily="18" charset="0"/>
                <a:cs typeface="Times New Roman" pitchFamily="18" charset="0"/>
              </a:rPr>
              <a:t>وقد اتخذت بعض التدابير ومنها كتابة</a:t>
            </a:r>
            <a:br>
              <a:rPr lang="ar-IQ" sz="3000" dirty="0" smtClean="0">
                <a:solidFill>
                  <a:schemeClr val="tx1"/>
                </a:solidFill>
                <a:effectLst/>
                <a:latin typeface="Times New Roman" pitchFamily="18" charset="0"/>
                <a:cs typeface="Times New Roman" pitchFamily="18" charset="0"/>
              </a:rPr>
            </a:br>
            <a:r>
              <a:rPr lang="ar-IQ" sz="3000" dirty="0" smtClean="0">
                <a:solidFill>
                  <a:schemeClr val="tx1"/>
                </a:solidFill>
                <a:effectLst/>
                <a:latin typeface="Times New Roman" pitchFamily="18" charset="0"/>
                <a:cs typeface="Times New Roman" pitchFamily="18" charset="0"/>
              </a:rPr>
              <a:t>البيانات الايضاحية للاغذية المعدلة وراثياً. </a:t>
            </a:r>
            <a:endParaRPr lang="ar-IQ" sz="3000" dirty="0">
              <a:solidFill>
                <a:schemeClr val="tx1"/>
              </a:solidFill>
              <a:effectLst/>
              <a:latin typeface="Times New Roman" pitchFamily="18" charset="0"/>
              <a:cs typeface="Times New Roman" pitchFamily="18" charset="0"/>
            </a:endParaRPr>
          </a:p>
        </p:txBody>
      </p:sp>
      <p:pic>
        <p:nvPicPr>
          <p:cNvPr id="1026" name="Picture 2" descr="http://www.env-news.com/wp-content/uploads/2014/10/Genetically-modified-foods.jpg"/>
          <p:cNvPicPr>
            <a:picLocks noChangeAspect="1" noChangeArrowheads="1"/>
          </p:cNvPicPr>
          <p:nvPr/>
        </p:nvPicPr>
        <p:blipFill>
          <a:blip r:embed="rId2"/>
          <a:srcRect/>
          <a:stretch>
            <a:fillRect/>
          </a:stretch>
        </p:blipFill>
        <p:spPr bwMode="auto">
          <a:xfrm>
            <a:off x="0" y="5072074"/>
            <a:ext cx="3044660" cy="1785926"/>
          </a:xfrm>
          <a:prstGeom prst="rect">
            <a:avLst/>
          </a:prstGeom>
          <a:noFill/>
        </p:spPr>
      </p:pic>
      <p:sp>
        <p:nvSpPr>
          <p:cNvPr id="1030" name="AutoShape 6" descr="https://encrypted-tbn2.gstatic.com/images?q=tbn:ANd9GcTNPH00oaCWDW7lhe7MjgQf1n3Fvf7a5x8Tj5Cz6Bj2Ll_gQPga"/>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7939" y="0"/>
            <a:ext cx="2778111" cy="3116443"/>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a:srcRect/>
          <a:stretch>
            <a:fillRect/>
          </a:stretch>
        </p:blipFill>
        <p:spPr bwMode="auto">
          <a:xfrm>
            <a:off x="0" y="4000504"/>
            <a:ext cx="2795771" cy="2857496"/>
          </a:xfrm>
          <a:prstGeom prst="rect">
            <a:avLst/>
          </a:prstGeom>
          <a:noFill/>
          <a:ln w="9525">
            <a:noFill/>
            <a:miter lim="800000"/>
            <a:headEnd/>
            <a:tailEnd/>
          </a:ln>
          <a:effectLst/>
        </p:spPr>
      </p:pic>
      <p:sp>
        <p:nvSpPr>
          <p:cNvPr id="21508" name="Rectangle 5"/>
          <p:cNvSpPr>
            <a:spLocks noChangeArrowheads="1"/>
          </p:cNvSpPr>
          <p:nvPr/>
        </p:nvSpPr>
        <p:spPr bwMode="auto">
          <a:xfrm>
            <a:off x="714348" y="3214686"/>
            <a:ext cx="1428750" cy="461963"/>
          </a:xfrm>
          <a:prstGeom prst="rect">
            <a:avLst/>
          </a:prstGeom>
          <a:noFill/>
          <a:ln w="9525">
            <a:noFill/>
            <a:miter lim="800000"/>
            <a:headEnd/>
            <a:tailEnd/>
          </a:ln>
        </p:spPr>
        <p:txBody>
          <a:bodyPr wrap="none">
            <a:spAutoFit/>
          </a:bodyPr>
          <a:lstStyle/>
          <a:p>
            <a:r>
              <a:rPr lang="ar-IQ" sz="2400" b="1" dirty="0">
                <a:latin typeface="Arimo"/>
              </a:rPr>
              <a:t>التفاح العنبي</a:t>
            </a:r>
          </a:p>
        </p:txBody>
      </p:sp>
      <p:pic>
        <p:nvPicPr>
          <p:cNvPr id="21509" name="Picture 9"/>
          <p:cNvPicPr>
            <a:picLocks noChangeAspect="1" noChangeArrowheads="1"/>
          </p:cNvPicPr>
          <p:nvPr/>
        </p:nvPicPr>
        <p:blipFill>
          <a:blip r:embed="rId4"/>
          <a:srcRect b="7291"/>
          <a:stretch>
            <a:fillRect/>
          </a:stretch>
        </p:blipFill>
        <p:spPr bwMode="auto">
          <a:xfrm>
            <a:off x="2786050" y="0"/>
            <a:ext cx="6357950" cy="68580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026" name="Picture 2" descr="http://www.maan-ctr.org/magazine/Archive/Issue46/img46/topic9p1.jpg"/>
          <p:cNvPicPr>
            <a:picLocks noChangeAspect="1" noChangeArrowheads="1"/>
          </p:cNvPicPr>
          <p:nvPr/>
        </p:nvPicPr>
        <p:blipFill>
          <a:blip r:embed="rId2"/>
          <a:srcRect/>
          <a:stretch>
            <a:fillRect/>
          </a:stretch>
        </p:blipFill>
        <p:spPr bwMode="auto">
          <a:xfrm>
            <a:off x="0" y="3857628"/>
            <a:ext cx="4013874" cy="3000372"/>
          </a:xfrm>
          <a:prstGeom prst="rect">
            <a:avLst/>
          </a:prstGeom>
          <a:noFill/>
        </p:spPr>
      </p:pic>
      <p:sp>
        <p:nvSpPr>
          <p:cNvPr id="6" name="Rectangle 5"/>
          <p:cNvSpPr/>
          <p:nvPr/>
        </p:nvSpPr>
        <p:spPr>
          <a:xfrm>
            <a:off x="0" y="0"/>
            <a:ext cx="9001156" cy="4401205"/>
          </a:xfrm>
          <a:prstGeom prst="rect">
            <a:avLst/>
          </a:prstGeom>
        </p:spPr>
        <p:txBody>
          <a:bodyPr wrap="square">
            <a:spAutoFit/>
          </a:bodyPr>
          <a:lstStyle/>
          <a:p>
            <a:pPr>
              <a:buFontTx/>
              <a:buChar char="-"/>
            </a:pPr>
            <a:r>
              <a:rPr lang="ar-IQ" sz="2800" b="1" dirty="0" smtClean="0">
                <a:solidFill>
                  <a:schemeClr val="bg1"/>
                </a:solidFill>
              </a:rPr>
              <a:t>وجد في دراسة إجريت في بريطانيا على فئران تغذت على البطاطا المعدلة وراثيا ان الفئران اصيبت بضمور في المخ ونقص في المناعة. </a:t>
            </a:r>
          </a:p>
          <a:p>
            <a:pPr>
              <a:buFontTx/>
              <a:buChar char="-"/>
            </a:pPr>
            <a:r>
              <a:rPr lang="ar-IQ" sz="2800" b="1" dirty="0" smtClean="0">
                <a:solidFill>
                  <a:schemeClr val="bg1"/>
                </a:solidFill>
              </a:rPr>
              <a:t>بعض الدراسات في بريطانيا اكدت الى ان مرض جنون البقر جاء بسبب تغذي الابقار على محاصيل واعلاف معدلة وراثيا.</a:t>
            </a:r>
          </a:p>
          <a:p>
            <a:pPr>
              <a:buFontTx/>
              <a:buChar char="-"/>
            </a:pPr>
            <a:r>
              <a:rPr lang="ar-IQ" sz="2800" b="1" dirty="0" smtClean="0">
                <a:solidFill>
                  <a:schemeClr val="bg1"/>
                </a:solidFill>
              </a:rPr>
              <a:t>تمنع فرنسا زراعة الذرة المعدلة وراثيا وذلك للتأثيرات المحتملة للبروتين الذي ينتجه المحصول على التربة، وموارد المياه، والحيوان والإنسان. كما أشارت إلى أن هذا البروتين قد يؤذي الفراش والنحل وأنواع مختلفة من الحشرات.كما تخوفت من مسالة إذا كان البروتين الناتج عن التعديل الوراثي للذرة ساما للحشرات،فما الضمانة بألا يكون مؤذيا أيضا للإنسان؟</a:t>
            </a:r>
          </a:p>
          <a:p>
            <a:endParaRPr lang="ar-IQ" sz="2800" b="1" dirty="0">
              <a:solidFill>
                <a:schemeClr val="bg1"/>
              </a:solidFill>
            </a:endParaRPr>
          </a:p>
        </p:txBody>
      </p:sp>
    </p:spTree>
  </p:cSld>
  <p:clrMapOvr>
    <a:masterClrMapping/>
  </p:clrMapOvr>
  <p:transition advClick="0">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01156" cy="6858000"/>
          </a:xfrm>
        </p:spPr>
        <p:txBody>
          <a:bodyPr>
            <a:noAutofit/>
          </a:bodyPr>
          <a:lstStyle/>
          <a:p>
            <a:pPr algn="r"/>
            <a:r>
              <a:rPr lang="ar-SA" sz="3200" u="sng" dirty="0" smtClean="0">
                <a:solidFill>
                  <a:srgbClr val="AC2A40"/>
                </a:solidFill>
                <a:effectLst/>
                <a:latin typeface="Times New Roman" pitchFamily="18" charset="0"/>
                <a:cs typeface="Times New Roman" pitchFamily="18" charset="0"/>
              </a:rPr>
              <a:t>في مجال الإنتاج الحيواني والأسماك:</a:t>
            </a:r>
            <a:r>
              <a:rPr lang="ar-SA" sz="3200" dirty="0" smtClean="0">
                <a:solidFill>
                  <a:schemeClr val="tx1"/>
                </a:solidFill>
                <a:effectLst/>
                <a:latin typeface="Times New Roman" pitchFamily="18" charset="0"/>
                <a:cs typeface="Times New Roman" pitchFamily="18" charset="0"/>
              </a:rPr>
              <a:t/>
            </a:r>
            <a:br>
              <a:rPr lang="ar-SA" sz="3200" dirty="0" smtClean="0">
                <a:solidFill>
                  <a:schemeClr val="tx1"/>
                </a:solidFill>
                <a:effectLst/>
                <a:latin typeface="Times New Roman" pitchFamily="18" charset="0"/>
                <a:cs typeface="Times New Roman" pitchFamily="18" charset="0"/>
              </a:rPr>
            </a:br>
            <a:r>
              <a:rPr lang="ar-SA" sz="3200" dirty="0" smtClean="0">
                <a:solidFill>
                  <a:schemeClr val="tx1"/>
                </a:solidFill>
                <a:effectLst/>
                <a:latin typeface="Times New Roman" pitchFamily="18" charset="0"/>
                <a:cs typeface="Times New Roman" pitchFamily="18" charset="0"/>
              </a:rPr>
              <a:t>- إن الثروة الحيوانية (أبقار، ماعز، دواجن) والأسماك هي في ت</a:t>
            </a:r>
            <a:r>
              <a:rPr lang="ar-IQ" sz="3200" dirty="0" smtClean="0">
                <a:solidFill>
                  <a:schemeClr val="tx1"/>
                </a:solidFill>
                <a:effectLst/>
                <a:latin typeface="Times New Roman" pitchFamily="18" charset="0"/>
                <a:cs typeface="Times New Roman" pitchFamily="18" charset="0"/>
              </a:rPr>
              <a:t>غيير</a:t>
            </a:r>
            <a:r>
              <a:rPr lang="ar-SA" sz="3200" dirty="0" smtClean="0">
                <a:solidFill>
                  <a:schemeClr val="tx1"/>
                </a:solidFill>
                <a:effectLst/>
                <a:latin typeface="Times New Roman" pitchFamily="18" charset="0"/>
                <a:cs typeface="Times New Roman" pitchFamily="18" charset="0"/>
              </a:rPr>
              <a:t> مستمر عن طريق الاستنساخ</a:t>
            </a:r>
            <a:r>
              <a:rPr lang="en-US" sz="3200" dirty="0" smtClean="0">
                <a:solidFill>
                  <a:schemeClr val="tx1"/>
                </a:solidFill>
                <a:effectLst/>
                <a:latin typeface="Times New Roman" pitchFamily="18" charset="0"/>
                <a:cs typeface="Times New Roman" pitchFamily="18" charset="0"/>
              </a:rPr>
              <a:t> cloning  </a:t>
            </a:r>
            <a:r>
              <a:rPr lang="ar-SA" sz="3200" dirty="0" smtClean="0">
                <a:solidFill>
                  <a:schemeClr val="tx1"/>
                </a:solidFill>
                <a:effectLst/>
                <a:latin typeface="Times New Roman" pitchFamily="18" charset="0"/>
                <a:cs typeface="Times New Roman" pitchFamily="18" charset="0"/>
              </a:rPr>
              <a:t>أو عن طريق الهندسة الوراثية، على الرغم من عدم </a:t>
            </a:r>
            <a:r>
              <a:rPr lang="ar-IQ" sz="3200" dirty="0" smtClean="0">
                <a:solidFill>
                  <a:schemeClr val="tx1"/>
                </a:solidFill>
                <a:effectLst/>
                <a:latin typeface="Times New Roman" pitchFamily="18" charset="0"/>
                <a:cs typeface="Times New Roman" pitchFamily="18" charset="0"/>
              </a:rPr>
              <a:t>التاكد من تاثير</a:t>
            </a:r>
            <a:r>
              <a:rPr lang="ar-SA" sz="3200" dirty="0" smtClean="0">
                <a:solidFill>
                  <a:schemeClr val="tx1"/>
                </a:solidFill>
                <a:effectLst/>
                <a:latin typeface="Times New Roman" pitchFamily="18" charset="0"/>
                <a:cs typeface="Times New Roman" pitchFamily="18" charset="0"/>
              </a:rPr>
              <a:t> تناول مشتقات الثروة الحيوانية، من لحوم وألبان وبيض، على صحة الإنسان. </a:t>
            </a:r>
            <a:r>
              <a:rPr lang="ar-IQ" sz="3200" dirty="0" smtClean="0">
                <a:solidFill>
                  <a:srgbClr val="003399"/>
                </a:solidFill>
                <a:effectLst/>
                <a:latin typeface="Times New Roman" pitchFamily="18" charset="0"/>
                <a:cs typeface="Times New Roman" pitchFamily="18" charset="0"/>
              </a:rPr>
              <a:t>فضلا عن</a:t>
            </a:r>
            <a:r>
              <a:rPr lang="en-US" sz="3200" dirty="0" smtClean="0">
                <a:solidFill>
                  <a:srgbClr val="003399"/>
                </a:solidFill>
                <a:effectLst/>
                <a:latin typeface="Times New Roman" pitchFamily="18" charset="0"/>
                <a:cs typeface="Times New Roman" pitchFamily="18" charset="0"/>
              </a:rPr>
              <a:t> </a:t>
            </a:r>
            <a:r>
              <a:rPr lang="ar-SA" sz="3200" dirty="0" smtClean="0">
                <a:solidFill>
                  <a:srgbClr val="003399"/>
                </a:solidFill>
                <a:effectLst/>
                <a:latin typeface="Times New Roman" pitchFamily="18" charset="0"/>
                <a:cs typeface="Times New Roman" pitchFamily="18" charset="0"/>
              </a:rPr>
              <a:t>إن الأعلاف التي تُقدَّم لهذه الحيوانات، كالذرة وفول الصويا والقطن، هي محوَّرة وراثياً</a:t>
            </a:r>
            <a:r>
              <a:rPr lang="ar-IQ" sz="3200" dirty="0" smtClean="0">
                <a:solidFill>
                  <a:srgbClr val="003399"/>
                </a:solidFill>
                <a:effectLst/>
                <a:latin typeface="Times New Roman" pitchFamily="18" charset="0"/>
                <a:cs typeface="Times New Roman" pitchFamily="18" charset="0"/>
              </a:rPr>
              <a:t>.</a:t>
            </a:r>
            <a:r>
              <a:rPr lang="en-US" sz="3200" dirty="0" smtClean="0">
                <a:solidFill>
                  <a:schemeClr val="tx1"/>
                </a:solidFill>
                <a:effectLst/>
                <a:latin typeface="Times New Roman" pitchFamily="18" charset="0"/>
                <a:cs typeface="Times New Roman" pitchFamily="18" charset="0"/>
              </a:rPr>
              <a:t/>
            </a:r>
            <a:br>
              <a:rPr lang="en-US" sz="3200" dirty="0" smtClean="0">
                <a:solidFill>
                  <a:schemeClr val="tx1"/>
                </a:solidFill>
                <a:effectLst/>
                <a:latin typeface="Times New Roman" pitchFamily="18" charset="0"/>
                <a:cs typeface="Times New Roman" pitchFamily="18" charset="0"/>
              </a:rPr>
            </a:br>
            <a:r>
              <a:rPr lang="en-US" sz="3200" dirty="0" smtClean="0">
                <a:solidFill>
                  <a:schemeClr val="tx1"/>
                </a:solidFill>
                <a:effectLst/>
                <a:latin typeface="Times New Roman" pitchFamily="18" charset="0"/>
                <a:cs typeface="Times New Roman" pitchFamily="18" charset="0"/>
              </a:rPr>
              <a:t>- </a:t>
            </a:r>
            <a:r>
              <a:rPr lang="ar-SA" sz="3200" dirty="0" smtClean="0">
                <a:solidFill>
                  <a:schemeClr val="tx1"/>
                </a:solidFill>
                <a:effectLst/>
                <a:latin typeface="Times New Roman" pitchFamily="18" charset="0"/>
                <a:cs typeface="Times New Roman" pitchFamily="18" charset="0"/>
              </a:rPr>
              <a:t>تم في الولايات المتحدة الأمريكية إنتاج </a:t>
            </a:r>
            <a:r>
              <a:rPr lang="ar-SA" sz="3200" u="sng" dirty="0" smtClean="0">
                <a:solidFill>
                  <a:schemeClr val="tx1"/>
                </a:solidFill>
                <a:effectLst/>
                <a:latin typeface="Times New Roman" pitchFamily="18" charset="0"/>
                <a:cs typeface="Times New Roman" pitchFamily="18" charset="0"/>
              </a:rPr>
              <a:t>هرمون يسمى هرمون النمو البقري</a:t>
            </a:r>
            <a:r>
              <a:rPr lang="en-US" sz="3200" dirty="0" smtClean="0">
                <a:solidFill>
                  <a:schemeClr val="tx1"/>
                </a:solidFill>
                <a:effectLst/>
                <a:latin typeface="Times New Roman" pitchFamily="18" charset="0"/>
                <a:cs typeface="Times New Roman" pitchFamily="18" charset="0"/>
              </a:rPr>
              <a:t> BGH </a:t>
            </a:r>
            <a:r>
              <a:rPr lang="ar-SA" sz="3200" dirty="0" smtClean="0">
                <a:solidFill>
                  <a:schemeClr val="tx1"/>
                </a:solidFill>
                <a:effectLst/>
                <a:latin typeface="Times New Roman" pitchFamily="18" charset="0"/>
                <a:cs typeface="Times New Roman" pitchFamily="18" charset="0"/>
              </a:rPr>
              <a:t>عن طريق هندسة الجينات. ويزيد هذا الهرمون إنتاجية حليب الأبقار بنسبة تصل إلى 20 %. و</a:t>
            </a:r>
            <a:r>
              <a:rPr lang="ar-IQ" sz="3200" dirty="0" smtClean="0">
                <a:solidFill>
                  <a:schemeClr val="tx1"/>
                </a:solidFill>
                <a:effectLst/>
                <a:latin typeface="Times New Roman" pitchFamily="18" charset="0"/>
                <a:cs typeface="Times New Roman" pitchFamily="18" charset="0"/>
              </a:rPr>
              <a:t>ا</a:t>
            </a:r>
            <a:r>
              <a:rPr lang="ar-SA" sz="3200" dirty="0" smtClean="0">
                <a:solidFill>
                  <a:schemeClr val="tx1"/>
                </a:solidFill>
                <a:effectLst/>
                <a:latin typeface="Times New Roman" pitchFamily="18" charset="0"/>
                <a:cs typeface="Times New Roman" pitchFamily="18" charset="0"/>
              </a:rPr>
              <a:t>ثبت الدراسات العلمية بأن هرمون النمو هذا له علاقة بإصابة الإنسان بمرض السرطان، وبرفع نسبة إصابة الأبقار الحلوب</a:t>
            </a:r>
            <a:r>
              <a:rPr lang="ar-IQ" sz="3200" dirty="0" smtClean="0">
                <a:solidFill>
                  <a:schemeClr val="tx1"/>
                </a:solidFill>
                <a:effectLst/>
                <a:latin typeface="Times New Roman" pitchFamily="18" charset="0"/>
                <a:cs typeface="Times New Roman" pitchFamily="18" charset="0"/>
              </a:rPr>
              <a:t/>
            </a:r>
            <a:br>
              <a:rPr lang="ar-IQ" sz="3200" dirty="0" smtClean="0">
                <a:solidFill>
                  <a:schemeClr val="tx1"/>
                </a:solidFill>
                <a:effectLst/>
                <a:latin typeface="Times New Roman" pitchFamily="18" charset="0"/>
                <a:cs typeface="Times New Roman" pitchFamily="18" charset="0"/>
              </a:rPr>
            </a:br>
            <a:r>
              <a:rPr lang="ar-SA" sz="3200" dirty="0" smtClean="0">
                <a:solidFill>
                  <a:schemeClr val="tx1"/>
                </a:solidFill>
                <a:effectLst/>
                <a:latin typeface="Times New Roman" pitchFamily="18" charset="0"/>
                <a:cs typeface="Times New Roman" pitchFamily="18" charset="0"/>
              </a:rPr>
              <a:t>بمرض</a:t>
            </a:r>
            <a:r>
              <a:rPr lang="ar-IQ" sz="3200" dirty="0" smtClean="0">
                <a:solidFill>
                  <a:schemeClr val="tx1"/>
                </a:solidFill>
                <a:effectLst/>
                <a:latin typeface="Times New Roman" pitchFamily="18" charset="0"/>
                <a:cs typeface="Times New Roman" pitchFamily="18" charset="0"/>
              </a:rPr>
              <a:t> </a:t>
            </a:r>
            <a:r>
              <a:rPr lang="ar-SA" sz="3200" dirty="0" smtClean="0">
                <a:solidFill>
                  <a:schemeClr val="tx1"/>
                </a:solidFill>
                <a:effectLst/>
                <a:latin typeface="Times New Roman" pitchFamily="18" charset="0"/>
                <a:cs typeface="Times New Roman" pitchFamily="18" charset="0"/>
              </a:rPr>
              <a:t>التهاب الضرع </a:t>
            </a:r>
            <a:r>
              <a:rPr lang="en-US" sz="3200" dirty="0" smtClean="0">
                <a:solidFill>
                  <a:schemeClr val="tx1"/>
                </a:solidFill>
                <a:effectLst/>
                <a:latin typeface="Times New Roman" pitchFamily="18" charset="0"/>
                <a:cs typeface="Times New Roman" pitchFamily="18" charset="0"/>
              </a:rPr>
              <a:t>mastitis</a:t>
            </a:r>
            <a:r>
              <a:rPr lang="ar-IQ" sz="3200" dirty="0" smtClean="0">
                <a:solidFill>
                  <a:schemeClr val="tx1"/>
                </a:solidFill>
                <a:effectLst/>
                <a:latin typeface="Times New Roman" pitchFamily="18" charset="0"/>
                <a:cs typeface="Times New Roman" pitchFamily="18" charset="0"/>
              </a:rPr>
              <a:t>.</a:t>
            </a:r>
            <a:endParaRPr lang="ar-SA" sz="3200" dirty="0">
              <a:solidFill>
                <a:schemeClr val="tx1"/>
              </a:solidFill>
              <a:effectLst/>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5572140"/>
            <a:ext cx="2714612" cy="128586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4282" y="0"/>
            <a:ext cx="8715436" cy="4500570"/>
          </a:xfrm>
        </p:spPr>
        <p:txBody>
          <a:bodyPr>
            <a:noAutofit/>
          </a:bodyPr>
          <a:lstStyle/>
          <a:p>
            <a:pPr algn="r"/>
            <a:r>
              <a:rPr lang="en-US" sz="3200" dirty="0" smtClean="0">
                <a:solidFill>
                  <a:schemeClr val="tx1"/>
                </a:solidFill>
                <a:effectLst/>
                <a:latin typeface="Times New Roman" pitchFamily="18" charset="0"/>
                <a:cs typeface="Times New Roman" pitchFamily="18" charset="0"/>
              </a:rPr>
              <a:t>- </a:t>
            </a:r>
            <a:r>
              <a:rPr lang="ar-SA" sz="3200" dirty="0" smtClean="0">
                <a:solidFill>
                  <a:schemeClr val="tx1"/>
                </a:solidFill>
                <a:effectLst/>
                <a:latin typeface="Times New Roman" pitchFamily="18" charset="0"/>
                <a:cs typeface="Times New Roman" pitchFamily="18" charset="0"/>
              </a:rPr>
              <a:t>تستخدم في الوقت الحاضر في صناعة الأغذية إنزيمات (خمائر) معدَّلة وراثياً، منها إنزيم الرّينيت</a:t>
            </a:r>
            <a:r>
              <a:rPr lang="en-US" sz="3200" dirty="0" smtClean="0">
                <a:solidFill>
                  <a:schemeClr val="tx1"/>
                </a:solidFill>
                <a:effectLst/>
                <a:latin typeface="Times New Roman" pitchFamily="18" charset="0"/>
                <a:cs typeface="Times New Roman" pitchFamily="18" charset="0"/>
              </a:rPr>
              <a:t>) Rennet </a:t>
            </a:r>
            <a:r>
              <a:rPr lang="ar-SA" sz="3200" dirty="0" smtClean="0">
                <a:solidFill>
                  <a:schemeClr val="tx1"/>
                </a:solidFill>
                <a:effectLst/>
                <a:latin typeface="Times New Roman" pitchFamily="18" charset="0"/>
                <a:cs typeface="Times New Roman" pitchFamily="18" charset="0"/>
              </a:rPr>
              <a:t>وهو عبارة عن مادة مأخوذة من غشاء معدة الحيوانات تستعمل في صناعة اللبن </a:t>
            </a:r>
            <a:r>
              <a:rPr lang="ar-IQ" sz="3200" dirty="0" smtClean="0">
                <a:solidFill>
                  <a:schemeClr val="tx1"/>
                </a:solidFill>
                <a:effectLst/>
                <a:latin typeface="Times New Roman" pitchFamily="18" charset="0"/>
                <a:cs typeface="Times New Roman" pitchFamily="18" charset="0"/>
              </a:rPr>
              <a:t>و</a:t>
            </a:r>
            <a:r>
              <a:rPr lang="ar-SA" sz="3200" dirty="0" smtClean="0">
                <a:solidFill>
                  <a:schemeClr val="tx1"/>
                </a:solidFill>
                <a:effectLst/>
                <a:latin typeface="Times New Roman" pitchFamily="18" charset="0"/>
                <a:cs typeface="Times New Roman" pitchFamily="18" charset="0"/>
              </a:rPr>
              <a:t>الجبن بشكل واسع).</a:t>
            </a:r>
            <a:r>
              <a:rPr lang="ar-SA" sz="3200" dirty="0" smtClean="0">
                <a:effectLst/>
              </a:rPr>
              <a:t>  </a:t>
            </a:r>
            <a:r>
              <a:rPr lang="ar-IQ" sz="3200" dirty="0" smtClean="0">
                <a:effectLst/>
              </a:rPr>
              <a:t/>
            </a:r>
            <a:br>
              <a:rPr lang="ar-IQ" sz="3200" dirty="0" smtClean="0">
                <a:effectLst/>
              </a:rPr>
            </a:br>
            <a:r>
              <a:rPr lang="ar-IQ" sz="3200" dirty="0" smtClean="0">
                <a:solidFill>
                  <a:srgbClr val="003399"/>
                </a:solidFill>
                <a:effectLst/>
              </a:rPr>
              <a:t>-</a:t>
            </a:r>
            <a:r>
              <a:rPr lang="ar-SA" sz="3200" dirty="0" smtClean="0">
                <a:solidFill>
                  <a:srgbClr val="003399"/>
                </a:solidFill>
                <a:effectLst/>
              </a:rPr>
              <a:t> </a:t>
            </a:r>
            <a:r>
              <a:rPr lang="ar-IQ" sz="3200" dirty="0" smtClean="0">
                <a:solidFill>
                  <a:srgbClr val="003399"/>
                </a:solidFill>
                <a:effectLst/>
              </a:rPr>
              <a:t>يتم </a:t>
            </a:r>
            <a:r>
              <a:rPr lang="ar-SA" sz="3200" dirty="0" smtClean="0">
                <a:solidFill>
                  <a:srgbClr val="003399"/>
                </a:solidFill>
                <a:effectLst/>
              </a:rPr>
              <a:t>تطوير وتنمية الحيوانات المجترة من أجل الحصول على لحوم ذات دسم أقل وعلى أسماك تنمو بسرعة وتكون أضخم</a:t>
            </a:r>
            <a:r>
              <a:rPr lang="ar-IQ" sz="3200" dirty="0" smtClean="0">
                <a:solidFill>
                  <a:srgbClr val="003399"/>
                </a:solidFill>
                <a:effectLst/>
              </a:rPr>
              <a:t> الا ان الدراسات غير مؤكدة من عدم ضررها على صحة الانسان.</a:t>
            </a:r>
            <a:br>
              <a:rPr lang="ar-IQ" sz="3200" dirty="0" smtClean="0">
                <a:solidFill>
                  <a:srgbClr val="003399"/>
                </a:solidFill>
                <a:effectLst/>
              </a:rPr>
            </a:br>
            <a:r>
              <a:rPr lang="ar-IQ" sz="3200" dirty="0" smtClean="0">
                <a:solidFill>
                  <a:srgbClr val="C00000"/>
                </a:solidFill>
                <a:effectLst/>
              </a:rPr>
              <a:t>- يتم التحوير الوراثي على الحيوانات وخاصة الاسماك لغرض انتاجها وبيعها في الاسواق كحيوانات اليفة.</a:t>
            </a:r>
            <a:endParaRPr lang="ar-SA" sz="3200" dirty="0">
              <a:solidFill>
                <a:srgbClr val="C00000"/>
              </a:solidFill>
              <a:effectLst/>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0" y="4389126"/>
            <a:ext cx="3857620" cy="2468873"/>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5" name="Picture 5" descr="File:GloFish.jpg"/>
          <p:cNvPicPr>
            <a:picLocks noChangeAspect="1" noChangeArrowheads="1"/>
          </p:cNvPicPr>
          <p:nvPr/>
        </p:nvPicPr>
        <p:blipFill>
          <a:blip r:embed="rId2"/>
          <a:srcRect/>
          <a:stretch>
            <a:fillRect/>
          </a:stretch>
        </p:blipFill>
        <p:spPr bwMode="auto">
          <a:xfrm>
            <a:off x="0" y="-23814"/>
            <a:ext cx="9144000" cy="6881814"/>
          </a:xfrm>
          <a:prstGeom prst="rect">
            <a:avLst/>
          </a:prstGeom>
          <a:noFill/>
          <a:ln w="9525">
            <a:noFill/>
            <a:miter lim="800000"/>
            <a:headEnd/>
            <a:tailEnd/>
          </a:ln>
        </p:spPr>
      </p:pic>
      <p:pic>
        <p:nvPicPr>
          <p:cNvPr id="7" name="Picture 2" descr="http://image.slidesharecdn.com/gmopetra-150923220424-lva1-app6892/95/gmo-food-3-638.jpg?cb=1443045934"/>
          <p:cNvPicPr>
            <a:picLocks noChangeAspect="1" noChangeArrowheads="1"/>
          </p:cNvPicPr>
          <p:nvPr/>
        </p:nvPicPr>
        <p:blipFill>
          <a:blip r:embed="rId3"/>
          <a:srcRect l="5468" t="9375" r="52344" b="21875"/>
          <a:stretch>
            <a:fillRect/>
          </a:stretch>
        </p:blipFill>
        <p:spPr bwMode="auto">
          <a:xfrm>
            <a:off x="6572232" y="0"/>
            <a:ext cx="2571768" cy="2714644"/>
          </a:xfrm>
          <a:prstGeom prst="rect">
            <a:avLst/>
          </a:prstGeom>
          <a:noFill/>
        </p:spPr>
      </p:pic>
      <p:sp>
        <p:nvSpPr>
          <p:cNvPr id="8" name="Rectangle 7"/>
          <p:cNvSpPr>
            <a:spLocks noGrp="1"/>
          </p:cNvSpPr>
          <p:nvPr>
            <p:ph sz="half" idx="1"/>
          </p:nvPr>
        </p:nvSpPr>
        <p:spPr>
          <a:xfrm>
            <a:off x="714348" y="6286520"/>
            <a:ext cx="8215370" cy="571480"/>
          </a:xfrm>
          <a:noFill/>
        </p:spPr>
        <p:txBody>
          <a:bodyPr>
            <a:normAutofit fontScale="85000" lnSpcReduction="20000"/>
          </a:bodyPr>
          <a:lstStyle/>
          <a:p>
            <a:pPr marL="63500" indent="4763" algn="l" rtl="0" eaLnBrk="1" hangingPunct="1">
              <a:lnSpc>
                <a:spcPct val="90000"/>
              </a:lnSpc>
              <a:buFont typeface="Wingdings" pitchFamily="2" charset="2"/>
              <a:buNone/>
            </a:pPr>
            <a:r>
              <a:rPr lang="en-US" sz="2300" b="1" dirty="0" err="1" smtClean="0">
                <a:solidFill>
                  <a:schemeClr val="bg1"/>
                </a:solidFill>
                <a:latin typeface="Times New Roman" pitchFamily="18" charset="0"/>
                <a:cs typeface="Times New Roman" pitchFamily="18" charset="0"/>
              </a:rPr>
              <a:t>Glofish</a:t>
            </a:r>
            <a:r>
              <a:rPr lang="en-US" sz="2300" b="1" dirty="0" smtClean="0">
                <a:solidFill>
                  <a:schemeClr val="bg1"/>
                </a:solidFill>
                <a:latin typeface="Times New Roman" pitchFamily="18" charset="0"/>
                <a:cs typeface="Times New Roman" pitchFamily="18" charset="0"/>
              </a:rPr>
              <a:t>, the first genetically modified animal to be sold as a pet</a:t>
            </a:r>
          </a:p>
          <a:p>
            <a:pPr marL="63500" indent="4763" algn="l" rtl="0">
              <a:lnSpc>
                <a:spcPct val="90000"/>
              </a:lnSpc>
              <a:buNone/>
            </a:pPr>
            <a:r>
              <a:rPr lang="en-US" sz="2400" b="1" dirty="0" smtClean="0">
                <a:solidFill>
                  <a:schemeClr val="bg1"/>
                </a:solidFill>
                <a:latin typeface="Times New Roman" pitchFamily="18" charset="0"/>
                <a:cs typeface="Times New Roman" pitchFamily="18" charset="0"/>
              </a:rPr>
              <a:t>(introduced to the United States market in late 2003)</a:t>
            </a:r>
            <a:endParaRPr lang="en-US" sz="2100" b="1" dirty="0" smtClean="0">
              <a:solidFill>
                <a:schemeClr val="bg1"/>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285728"/>
            <a:ext cx="8643998" cy="6007291"/>
          </a:xfrm>
        </p:spPr>
        <p:txBody>
          <a:bodyPr>
            <a:noAutofit/>
          </a:bodyPr>
          <a:lstStyle/>
          <a:p>
            <a:pPr marL="176213" indent="-66675" algn="just"/>
            <a:r>
              <a:rPr lang="ar-SA" sz="3200" b="1" dirty="0" smtClean="0">
                <a:cs typeface="+mj-cs"/>
              </a:rPr>
              <a:t> </a:t>
            </a:r>
            <a:r>
              <a:rPr lang="ar-SA" sz="3600" b="1" dirty="0" smtClean="0">
                <a:latin typeface="Sakkal Majalla" pitchFamily="2" charset="-78"/>
                <a:cs typeface="Sakkal Majalla" pitchFamily="2" charset="-78"/>
              </a:rPr>
              <a:t>أختم بالقول أن الأغذية المعدلة وراثيا لم تخضع بعد لدراسات وتجارب تبين أثرها على صحة الإنسان وعلى البيئة على المدى البعيد!</a:t>
            </a:r>
            <a:r>
              <a:rPr lang="en-US" sz="3600" b="1" dirty="0" smtClean="0">
                <a:latin typeface="Sakkal Majalla" pitchFamily="2" charset="-78"/>
                <a:cs typeface="Sakkal Majalla" pitchFamily="2" charset="-78"/>
              </a:rPr>
              <a:t> </a:t>
            </a:r>
            <a:r>
              <a:rPr lang="ar-SA" sz="3600" b="1" dirty="0" smtClean="0">
                <a:solidFill>
                  <a:srgbClr val="C00000"/>
                </a:solidFill>
                <a:latin typeface="Sakkal Majalla" pitchFamily="2" charset="-78"/>
                <a:cs typeface="Sakkal Majalla" pitchFamily="2" charset="-78"/>
              </a:rPr>
              <a:t>وإن كانت تمثل جانبا من الحل لأزمة الغذاء في العالم فإن ذلك لا ينبغي أن يكون بغضّ النظر عن مخاطرها الصحية إن ثبتت. </a:t>
            </a:r>
            <a:r>
              <a:rPr lang="ar-SA" sz="3600" b="1" dirty="0" smtClean="0">
                <a:solidFill>
                  <a:srgbClr val="003399"/>
                </a:solidFill>
                <a:latin typeface="Sakkal Majalla" pitchFamily="2" charset="-78"/>
                <a:cs typeface="Sakkal Majalla" pitchFamily="2" charset="-78"/>
              </a:rPr>
              <a:t>فمعالجة مشكل</a:t>
            </a:r>
            <a:r>
              <a:rPr lang="ar-IQ" sz="3600" b="1" dirty="0" smtClean="0">
                <a:solidFill>
                  <a:srgbClr val="003399"/>
                </a:solidFill>
                <a:latin typeface="Sakkal Majalla" pitchFamily="2" charset="-78"/>
                <a:cs typeface="Sakkal Majalla" pitchFamily="2" charset="-78"/>
              </a:rPr>
              <a:t>ة</a:t>
            </a:r>
            <a:r>
              <a:rPr lang="ar-SA" sz="3600" b="1" dirty="0" smtClean="0">
                <a:solidFill>
                  <a:srgbClr val="003399"/>
                </a:solidFill>
                <a:latin typeface="Sakkal Majalla" pitchFamily="2" charset="-78"/>
                <a:cs typeface="Sakkal Majalla" pitchFamily="2" charset="-78"/>
              </a:rPr>
              <a:t> اقتصادي</a:t>
            </a:r>
            <a:r>
              <a:rPr lang="ar-IQ" sz="3600" b="1" dirty="0" smtClean="0">
                <a:solidFill>
                  <a:srgbClr val="003399"/>
                </a:solidFill>
                <a:latin typeface="Sakkal Majalla" pitchFamily="2" charset="-78"/>
                <a:cs typeface="Sakkal Majalla" pitchFamily="2" charset="-78"/>
              </a:rPr>
              <a:t>ة</a:t>
            </a:r>
            <a:r>
              <a:rPr lang="ar-SA" sz="3600" b="1" dirty="0" smtClean="0">
                <a:solidFill>
                  <a:srgbClr val="003399"/>
                </a:solidFill>
                <a:latin typeface="Sakkal Majalla" pitchFamily="2" charset="-78"/>
                <a:cs typeface="Sakkal Majalla" pitchFamily="2" charset="-78"/>
              </a:rPr>
              <a:t> لا يجب أن يكون على حساب صحة الانسان</a:t>
            </a:r>
            <a:r>
              <a:rPr lang="en-US" sz="3600" b="1" dirty="0" smtClean="0">
                <a:solidFill>
                  <a:srgbClr val="003399"/>
                </a:solidFill>
                <a:latin typeface="Sakkal Majalla" pitchFamily="2" charset="-78"/>
                <a:cs typeface="Sakkal Majalla" pitchFamily="2" charset="-78"/>
              </a:rPr>
              <a:t>. </a:t>
            </a:r>
            <a:endParaRPr lang="ar-IQ" sz="3600" b="1" dirty="0">
              <a:solidFill>
                <a:srgbClr val="003399"/>
              </a:solidFill>
              <a:latin typeface="Sakkal Majalla" pitchFamily="2" charset="-78"/>
              <a:cs typeface="Sakkal Majalla" pitchFamily="2" charset="-78"/>
            </a:endParaRPr>
          </a:p>
        </p:txBody>
      </p:sp>
      <p:pic>
        <p:nvPicPr>
          <p:cNvPr id="4" name="Picture 8" descr="https://encrypted-tbn2.gstatic.com/images?q=tbn:ANd9GcTNPH00oaCWDW7lhe7MjgQf1n3Fvf7a5x8Tj5Cz6Bj2Ll_gQPga"/>
          <p:cNvPicPr>
            <a:picLocks noChangeAspect="1" noChangeArrowheads="1"/>
          </p:cNvPicPr>
          <p:nvPr/>
        </p:nvPicPr>
        <p:blipFill>
          <a:blip r:embed="rId2"/>
          <a:srcRect/>
          <a:stretch>
            <a:fillRect/>
          </a:stretch>
        </p:blipFill>
        <p:spPr bwMode="auto">
          <a:xfrm>
            <a:off x="0" y="3714752"/>
            <a:ext cx="4367288" cy="3143248"/>
          </a:xfrm>
          <a:prstGeom prst="rect">
            <a:avLst/>
          </a:prstGeom>
          <a:ln>
            <a:noFill/>
          </a:ln>
          <a:effectLst>
            <a:softEdge rad="112500"/>
          </a:effectLst>
        </p:spPr>
      </p:pic>
      <p:sp>
        <p:nvSpPr>
          <p:cNvPr id="5" name="TextBox 4"/>
          <p:cNvSpPr txBox="1"/>
          <p:nvPr/>
        </p:nvSpPr>
        <p:spPr>
          <a:xfrm>
            <a:off x="4357686" y="5929330"/>
            <a:ext cx="3643338" cy="707886"/>
          </a:xfrm>
          <a:prstGeom prst="rect">
            <a:avLst/>
          </a:prstGeom>
          <a:solidFill>
            <a:schemeClr val="accent1">
              <a:lumMod val="40000"/>
              <a:lumOff val="60000"/>
            </a:schemeClr>
          </a:solidFill>
          <a:ln>
            <a:solidFill>
              <a:schemeClr val="accent1"/>
            </a:solidFill>
          </a:ln>
        </p:spPr>
        <p:txBody>
          <a:bodyPr wrap="square" rtlCol="1">
            <a:spAutoFit/>
          </a:bodyPr>
          <a:lstStyle/>
          <a:p>
            <a:r>
              <a:rPr lang="ar-IQ" sz="4000" b="1" dirty="0" smtClean="0">
                <a:latin typeface="Sakkal Majalla" pitchFamily="2" charset="-78"/>
                <a:cs typeface="Sakkal Majalla" pitchFamily="2" charset="-78"/>
              </a:rPr>
              <a:t>شكراً لحسن اصغائكم</a:t>
            </a:r>
            <a:endParaRPr lang="ar-IQ" sz="4000" b="1" dirty="0">
              <a:latin typeface="Sakkal Majalla" pitchFamily="2" charset="-78"/>
              <a:cs typeface="Sakkal Majalla" pitchFamily="2" charset="-78"/>
            </a:endParaRPr>
          </a:p>
        </p:txBody>
      </p:sp>
    </p:spTree>
  </p:cSld>
  <p:clrMapOvr>
    <a:masterClrMapping/>
  </p:clrMapOvr>
  <p:transition advClick="0">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ctr">
              <a:buNone/>
            </a:pPr>
            <a:r>
              <a:rPr lang="ar-EG" sz="4000" b="1" dirty="0" smtClean="0">
                <a:solidFill>
                  <a:srgbClr val="C00000"/>
                </a:solidFill>
              </a:rPr>
              <a:t>مقدمة</a:t>
            </a:r>
            <a:endParaRPr lang="ar-IQ" sz="4000" b="1" dirty="0" smtClean="0">
              <a:solidFill>
                <a:srgbClr val="C00000"/>
              </a:solidFill>
            </a:endParaRPr>
          </a:p>
          <a:p>
            <a:pPr marL="0" indent="0" algn="just">
              <a:buNone/>
            </a:pPr>
            <a:r>
              <a:rPr lang="ar-SA" sz="3200" b="1" dirty="0" smtClean="0"/>
              <a:t>إن تزايد سكان الكرة الأرضية وازدياد حاجياتهم للغذاء في ظل تقلص الموارد الطبيعية الأرضية والمائية والنباتية والحيوانية نتيجة </a:t>
            </a:r>
            <a:r>
              <a:rPr lang="ar-IQ" sz="3200" b="1" dirty="0" smtClean="0"/>
              <a:t>ا</a:t>
            </a:r>
            <a:r>
              <a:rPr lang="ar-SA" sz="3200" b="1" dirty="0" smtClean="0"/>
              <a:t>لتدهور</a:t>
            </a:r>
            <a:r>
              <a:rPr lang="ar-IQ" sz="3200" b="1" dirty="0" smtClean="0"/>
              <a:t> </a:t>
            </a:r>
            <a:r>
              <a:rPr lang="ar-SA" sz="3200" b="1" dirty="0" smtClean="0"/>
              <a:t>والتلوث الناجم عن الاستغلال المفرط لها، أدى إلى استخدام التكنولوجيا لسد الفجوة الغذائية.</a:t>
            </a:r>
            <a:r>
              <a:rPr lang="ar-IQ" sz="3200" b="1" dirty="0" smtClean="0"/>
              <a:t> </a:t>
            </a:r>
            <a:r>
              <a:rPr lang="ar-SA" sz="3200" b="1" dirty="0" smtClean="0"/>
              <a:t>برزت الهندسة الوراثية في نهاية القرن الماضي لتعتمد التعديل الوراثي (الجيني) كحل لعدد من المشكلات المتعلقة بمستويات إنتاج </a:t>
            </a:r>
            <a:r>
              <a:rPr lang="ar-IQ" sz="3200" b="1" dirty="0" smtClean="0"/>
              <a:t>النبات</a:t>
            </a:r>
            <a:r>
              <a:rPr lang="ar-SA" sz="3200" b="1" dirty="0" smtClean="0"/>
              <a:t> ومقاومة الآفات والتكيف مع </a:t>
            </a:r>
            <a:r>
              <a:rPr lang="ar-IQ" sz="3200" b="1" dirty="0" smtClean="0"/>
              <a:t>ال</a:t>
            </a:r>
            <a:r>
              <a:rPr lang="ar-SA" sz="3200" b="1" dirty="0" smtClean="0"/>
              <a:t>بيئات </a:t>
            </a:r>
            <a:r>
              <a:rPr lang="ar-IQ" sz="3200" b="1" dirty="0" smtClean="0"/>
              <a:t>ال</a:t>
            </a:r>
            <a:r>
              <a:rPr lang="ar-SA" sz="3200" b="1" dirty="0" smtClean="0"/>
              <a:t>مختلفة</a:t>
            </a:r>
            <a:r>
              <a:rPr lang="en-US" sz="3200" b="1" dirty="0" smtClean="0"/>
              <a:t>.</a:t>
            </a:r>
          </a:p>
          <a:p>
            <a:pPr marL="0" indent="0" algn="just">
              <a:buNone/>
            </a:pPr>
            <a:r>
              <a:rPr lang="ar-IQ" sz="3200" b="1" dirty="0" smtClean="0"/>
              <a:t> </a:t>
            </a:r>
            <a:r>
              <a:rPr lang="ar-QA" sz="3200" b="1" dirty="0" smtClean="0"/>
              <a:t>تعد الأغذية المعدلة وراثياً من المواضيع الساخنة التي </a:t>
            </a:r>
            <a:r>
              <a:rPr lang="ar-SA" sz="3200" b="1" dirty="0" smtClean="0"/>
              <a:t>تضاربت الآراء حولها ما بين </a:t>
            </a:r>
            <a:r>
              <a:rPr lang="ar-QA" sz="3200" b="1" dirty="0" smtClean="0"/>
              <a:t>مؤيد ومعارض</a:t>
            </a:r>
            <a:r>
              <a:rPr lang="ar-IQ" sz="3200" b="1" dirty="0" smtClean="0"/>
              <a:t>، نظرا</a:t>
            </a:r>
          </a:p>
          <a:p>
            <a:pPr marL="0" indent="0" algn="just">
              <a:buNone/>
            </a:pPr>
            <a:r>
              <a:rPr lang="ar-IQ" sz="3200" b="1" dirty="0" smtClean="0"/>
              <a:t>لقلة الابحاث المتعلقة بسلبياتها على صحة</a:t>
            </a:r>
          </a:p>
          <a:p>
            <a:pPr marL="0" indent="0" algn="just">
              <a:buNone/>
            </a:pPr>
            <a:r>
              <a:rPr lang="ar-IQ" sz="3200" b="1" dirty="0" smtClean="0"/>
              <a:t>المستهلك والبيئة</a:t>
            </a:r>
            <a:r>
              <a:rPr lang="ar-QA" sz="3200" b="1" dirty="0" smtClean="0"/>
              <a:t>. </a:t>
            </a:r>
            <a:endParaRPr lang="en-US" sz="3200" b="1" dirty="0"/>
          </a:p>
        </p:txBody>
      </p:sp>
      <p:pic>
        <p:nvPicPr>
          <p:cNvPr id="4" name="Picture 4" descr="https://encrypted-tbn2.gstatic.com/images?q=tbn:ANd9GcQ0n7nZLHcOEktfaFv3CV_E6j82Mt5Nh5ewnxekkIooFXYNKKiC"/>
          <p:cNvPicPr>
            <a:picLocks noChangeAspect="1" noChangeArrowheads="1"/>
          </p:cNvPicPr>
          <p:nvPr/>
        </p:nvPicPr>
        <p:blipFill>
          <a:blip r:embed="rId2"/>
          <a:srcRect/>
          <a:stretch>
            <a:fillRect/>
          </a:stretch>
        </p:blipFill>
        <p:spPr bwMode="auto">
          <a:xfrm>
            <a:off x="0" y="4643446"/>
            <a:ext cx="3428992" cy="2214553"/>
          </a:xfrm>
          <a:prstGeom prst="rect">
            <a:avLst/>
          </a:prstGeom>
          <a:noFill/>
        </p:spPr>
      </p:pic>
    </p:spTree>
    <p:extLst>
      <p:ext uri="{BB962C8B-B14F-4D97-AF65-F5344CB8AC3E}">
        <p14:creationId xmlns:p14="http://schemas.microsoft.com/office/powerpoint/2010/main" val="875941041"/>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852"/>
            <a:ext cx="9001156" cy="6500858"/>
          </a:xfrm>
        </p:spPr>
        <p:txBody>
          <a:bodyPr>
            <a:noAutofit/>
          </a:bodyPr>
          <a:lstStyle/>
          <a:p>
            <a:pPr marL="0" indent="0">
              <a:buNone/>
            </a:pPr>
            <a:r>
              <a:rPr lang="ar-SA" sz="3200" b="1" dirty="0" smtClean="0">
                <a:solidFill>
                  <a:srgbClr val="002060"/>
                </a:solidFill>
              </a:rPr>
              <a:t>الأغذيه المعدلة وراثيا هي الأطعمة التي تم انتاجها من الكائنات المعدلة وراثيا و</a:t>
            </a:r>
            <a:r>
              <a:rPr lang="ar-IQ" sz="3200" b="1" dirty="0" smtClean="0">
                <a:solidFill>
                  <a:srgbClr val="002060"/>
                </a:solidFill>
              </a:rPr>
              <a:t>التي تم ادخال</a:t>
            </a:r>
            <a:r>
              <a:rPr lang="ar-SA" sz="3200" b="1" dirty="0" smtClean="0">
                <a:solidFill>
                  <a:srgbClr val="002060"/>
                </a:solidFill>
              </a:rPr>
              <a:t> بعض التغييرات ال</a:t>
            </a:r>
            <a:r>
              <a:rPr lang="ar-IQ" sz="3200" b="1" dirty="0" smtClean="0">
                <a:solidFill>
                  <a:srgbClr val="002060"/>
                </a:solidFill>
              </a:rPr>
              <a:t>ى</a:t>
            </a:r>
            <a:r>
              <a:rPr lang="ar-SA" sz="3200" b="1" dirty="0" smtClean="0">
                <a:solidFill>
                  <a:srgbClr val="002060"/>
                </a:solidFill>
              </a:rPr>
              <a:t> الح</a:t>
            </a:r>
            <a:r>
              <a:rPr lang="ar-IQ" sz="3200" b="1" dirty="0" smtClean="0">
                <a:solidFill>
                  <a:srgbClr val="002060"/>
                </a:solidFill>
              </a:rPr>
              <a:t>ا</a:t>
            </a:r>
            <a:r>
              <a:rPr lang="ar-SA" sz="3200" b="1" dirty="0" smtClean="0">
                <a:solidFill>
                  <a:srgbClr val="002060"/>
                </a:solidFill>
              </a:rPr>
              <a:t>مض النووي </a:t>
            </a:r>
            <a:r>
              <a:rPr lang="en-US" sz="3200" b="1" dirty="0" smtClean="0">
                <a:solidFill>
                  <a:srgbClr val="002060"/>
                </a:solidFill>
              </a:rPr>
              <a:t>DNA</a:t>
            </a:r>
            <a:r>
              <a:rPr lang="ar-IQ" sz="3200" b="1" dirty="0" smtClean="0">
                <a:solidFill>
                  <a:srgbClr val="002060"/>
                </a:solidFill>
              </a:rPr>
              <a:t> </a:t>
            </a:r>
            <a:r>
              <a:rPr lang="ar-SA" sz="3200" b="1" dirty="0" smtClean="0">
                <a:solidFill>
                  <a:srgbClr val="002060"/>
                </a:solidFill>
              </a:rPr>
              <a:t>للكائنات المعدلة وراثيا عن طريق الهندسة الوراثية.</a:t>
            </a:r>
            <a:endParaRPr lang="ar-IQ" sz="3200" b="1" dirty="0" smtClean="0">
              <a:solidFill>
                <a:srgbClr val="002060"/>
              </a:solidFill>
            </a:endParaRPr>
          </a:p>
          <a:p>
            <a:pPr marL="0" indent="0">
              <a:buNone/>
            </a:pPr>
            <a:endParaRPr lang="en-US" sz="3200" b="1" dirty="0" smtClean="0">
              <a:solidFill>
                <a:srgbClr val="002060"/>
              </a:solidFill>
            </a:endParaRPr>
          </a:p>
          <a:p>
            <a:pPr marL="0" lvl="0" indent="0">
              <a:buNone/>
            </a:pPr>
            <a:r>
              <a:rPr lang="ar-IQ" sz="3200" b="1" dirty="0" smtClean="0"/>
              <a:t>يختلف الغذاء المعدل وراثياً عن الغذاء الطبيعي في إضافة جينات من أنواع أخرى من النباتات والحيوانات او البكتريا. هذه العملية غالبًا ما تتم عن طريق إقحام الجينات، مما يؤدي إلى تغيير في الخصائص الوراثية.</a:t>
            </a:r>
            <a:endParaRPr lang="en-US" sz="3200" b="1" dirty="0"/>
          </a:p>
        </p:txBody>
      </p:sp>
      <p:pic>
        <p:nvPicPr>
          <p:cNvPr id="4" name="Picture 8" descr="http://aawsat.com/sites/default/files/styles/article_img_top/public/daily-190815-4.jpg?itok=Mhv3GLiL"/>
          <p:cNvPicPr>
            <a:picLocks noChangeAspect="1" noChangeArrowheads="1"/>
          </p:cNvPicPr>
          <p:nvPr/>
        </p:nvPicPr>
        <p:blipFill>
          <a:blip r:embed="rId2"/>
          <a:srcRect/>
          <a:stretch>
            <a:fillRect/>
          </a:stretch>
        </p:blipFill>
        <p:spPr bwMode="auto">
          <a:xfrm>
            <a:off x="0" y="3754036"/>
            <a:ext cx="5214942" cy="3103963"/>
          </a:xfrm>
          <a:prstGeom prst="rect">
            <a:avLst/>
          </a:prstGeom>
          <a:noFill/>
        </p:spPr>
      </p:pic>
    </p:spTree>
    <p:extLst>
      <p:ext uri="{BB962C8B-B14F-4D97-AF65-F5344CB8AC3E}">
        <p14:creationId xmlns:p14="http://schemas.microsoft.com/office/powerpoint/2010/main" val="2107174692"/>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14290"/>
            <a:ext cx="9144000" cy="6643710"/>
          </a:xfrm>
        </p:spPr>
        <p:txBody>
          <a:bodyPr>
            <a:noAutofit/>
          </a:bodyPr>
          <a:lstStyle/>
          <a:p>
            <a:pPr>
              <a:buNone/>
            </a:pPr>
            <a:r>
              <a:rPr lang="ar-SA" sz="3000" b="1" dirty="0" smtClean="0">
                <a:solidFill>
                  <a:srgbClr val="FF0000"/>
                </a:solidFill>
                <a:latin typeface="Times New Roman" pitchFamily="18" charset="0"/>
                <a:cs typeface="Times New Roman" pitchFamily="18" charset="0"/>
              </a:rPr>
              <a:t>كيف يتم تعديل الأغذية؟</a:t>
            </a:r>
            <a:endParaRPr lang="en-US" sz="3000" b="1" dirty="0" smtClean="0">
              <a:solidFill>
                <a:srgbClr val="FF0000"/>
              </a:solidFill>
              <a:latin typeface="Times New Roman" pitchFamily="18" charset="0"/>
              <a:cs typeface="Times New Roman" pitchFamily="18" charset="0"/>
            </a:endParaRPr>
          </a:p>
          <a:p>
            <a:pPr marL="88900" indent="20638" defTabSz="3892550">
              <a:buNone/>
              <a:tabLst>
                <a:tab pos="8878888" algn="l"/>
              </a:tabLst>
            </a:pPr>
            <a:r>
              <a:rPr lang="ar-SA" sz="3000" b="1" dirty="0" smtClean="0">
                <a:latin typeface="Times New Roman" pitchFamily="18" charset="0"/>
                <a:cs typeface="Times New Roman" pitchFamily="18" charset="0"/>
              </a:rPr>
              <a:t>توصل العلماء إلى أساليب يستطيعون بواسطتها التصرف</a:t>
            </a:r>
            <a:r>
              <a:rPr lang="ar-IQ" sz="3000" b="1" dirty="0" smtClean="0">
                <a:latin typeface="Times New Roman" pitchFamily="18" charset="0"/>
                <a:cs typeface="Times New Roman" pitchFamily="18" charset="0"/>
              </a:rPr>
              <a:t> </a:t>
            </a:r>
            <a:r>
              <a:rPr lang="ar-SA" sz="3000" b="1" dirty="0" smtClean="0">
                <a:latin typeface="Times New Roman" pitchFamily="18" charset="0"/>
                <a:cs typeface="Times New Roman" pitchFamily="18" charset="0"/>
              </a:rPr>
              <a:t>بالجينات من حيث فصلها وتركيبها وإعادة بناء </a:t>
            </a:r>
            <a:r>
              <a:rPr lang="ar-IQ" sz="3000" b="1" dirty="0" smtClean="0">
                <a:latin typeface="Times New Roman" pitchFamily="18" charset="0"/>
                <a:cs typeface="Times New Roman" pitchFamily="18" charset="0"/>
              </a:rPr>
              <a:t>س</a:t>
            </a:r>
            <a:r>
              <a:rPr lang="ar-SA" sz="3000" b="1" dirty="0" smtClean="0">
                <a:latin typeface="Times New Roman" pitchFamily="18" charset="0"/>
                <a:cs typeface="Times New Roman" pitchFamily="18" charset="0"/>
              </a:rPr>
              <a:t>لسلة</a:t>
            </a:r>
            <a:r>
              <a:rPr lang="en-US" sz="3000" b="1" dirty="0" smtClean="0">
                <a:latin typeface="Times New Roman" pitchFamily="18" charset="0"/>
                <a:cs typeface="Times New Roman" pitchFamily="18" charset="0"/>
              </a:rPr>
              <a:t>DNA </a:t>
            </a:r>
            <a:r>
              <a:rPr lang="ar-SA" sz="3000" b="1" dirty="0" smtClean="0">
                <a:latin typeface="Times New Roman" pitchFamily="18" charset="0"/>
                <a:cs typeface="Times New Roman" pitchFamily="18" charset="0"/>
              </a:rPr>
              <a:t> كما يشاؤون ويصبح عندها الكائن الحي</a:t>
            </a:r>
            <a:r>
              <a:rPr lang="en-US" sz="3000" b="1" dirty="0" smtClean="0">
                <a:latin typeface="Times New Roman" pitchFamily="18" charset="0"/>
                <a:cs typeface="Times New Roman" pitchFamily="18" charset="0"/>
              </a:rPr>
              <a:t> </a:t>
            </a:r>
            <a:r>
              <a:rPr lang="ar-SA" sz="3000" b="1" dirty="0" smtClean="0">
                <a:latin typeface="Times New Roman" pitchFamily="18" charset="0"/>
                <a:cs typeface="Times New Roman" pitchFamily="18" charset="0"/>
              </a:rPr>
              <a:t>الذي تم تغيير سلسلته الوراثية</a:t>
            </a:r>
            <a:r>
              <a:rPr lang="en-US" sz="3000" b="1" dirty="0" smtClean="0">
                <a:latin typeface="Times New Roman" pitchFamily="18" charset="0"/>
                <a:cs typeface="Times New Roman" pitchFamily="18" charset="0"/>
              </a:rPr>
              <a:t> </a:t>
            </a:r>
            <a:r>
              <a:rPr lang="ar-SA" sz="3000" b="1" dirty="0" smtClean="0">
                <a:latin typeface="Times New Roman" pitchFamily="18" charset="0"/>
                <a:cs typeface="Times New Roman" pitchFamily="18" charset="0"/>
              </a:rPr>
              <a:t>كائناً </a:t>
            </a:r>
            <a:r>
              <a:rPr lang="ar-SA" sz="3000" b="1" dirty="0" smtClean="0">
                <a:solidFill>
                  <a:srgbClr val="FF0000"/>
                </a:solidFill>
                <a:latin typeface="Times New Roman" pitchFamily="18" charset="0"/>
                <a:cs typeface="Times New Roman" pitchFamily="18" charset="0"/>
              </a:rPr>
              <a:t>معدَّلاً</a:t>
            </a:r>
            <a:r>
              <a:rPr lang="ar-IQ" sz="3000" b="1" dirty="0" smtClean="0">
                <a:solidFill>
                  <a:srgbClr val="FF0000"/>
                </a:solidFill>
                <a:latin typeface="Times New Roman" pitchFamily="18" charset="0"/>
                <a:cs typeface="Times New Roman" pitchFamily="18" charset="0"/>
              </a:rPr>
              <a:t> وراثياً </a:t>
            </a:r>
            <a:r>
              <a:rPr lang="en-US" sz="3000" b="1" dirty="0" smtClean="0">
                <a:solidFill>
                  <a:srgbClr val="008000"/>
                </a:solidFill>
                <a:latin typeface="Times New Roman" pitchFamily="18" charset="0"/>
                <a:cs typeface="Times New Roman" pitchFamily="18" charset="0"/>
              </a:rPr>
              <a:t>Genetically modified (GM)</a:t>
            </a:r>
            <a:r>
              <a:rPr lang="ar-SA" sz="3000" b="1" dirty="0" smtClean="0">
                <a:latin typeface="Times New Roman" pitchFamily="18" charset="0"/>
                <a:cs typeface="Times New Roman" pitchFamily="18" charset="0"/>
              </a:rPr>
              <a:t>. </a:t>
            </a:r>
            <a:r>
              <a:rPr lang="ar-IQ" sz="3000" b="1" dirty="0" smtClean="0">
                <a:latin typeface="Times New Roman" pitchFamily="18" charset="0"/>
                <a:cs typeface="Times New Roman" pitchFamily="18" charset="0"/>
              </a:rPr>
              <a:t>اذ يتم </a:t>
            </a:r>
            <a:r>
              <a:rPr lang="ar-SA" sz="3000" b="1" dirty="0" smtClean="0">
                <a:latin typeface="Times New Roman" pitchFamily="18" charset="0"/>
                <a:cs typeface="Times New Roman" pitchFamily="18" charset="0"/>
              </a:rPr>
              <a:t>وبطرق معينة</a:t>
            </a:r>
            <a:r>
              <a:rPr lang="ar-IQ" sz="3000" b="1" dirty="0" smtClean="0">
                <a:latin typeface="Times New Roman" pitchFamily="18" charset="0"/>
                <a:cs typeface="Times New Roman" pitchFamily="18" charset="0"/>
              </a:rPr>
              <a:t> </a:t>
            </a:r>
            <a:r>
              <a:rPr lang="ar-SA" sz="3000" b="1" dirty="0" smtClean="0">
                <a:latin typeface="Times New Roman" pitchFamily="18" charset="0"/>
                <a:cs typeface="Times New Roman" pitchFamily="18" charset="0"/>
              </a:rPr>
              <a:t>قطع الجين الذي تم اختياره من أحد الكائنات (وهذا الجين يحمل صفة معينة يراد نقلها إلى كائن حي آخر) وغرسه في سلسلة </a:t>
            </a:r>
            <a:r>
              <a:rPr lang="en-US" sz="3000" b="1" dirty="0" smtClean="0">
                <a:latin typeface="Times New Roman" pitchFamily="18" charset="0"/>
                <a:cs typeface="Times New Roman" pitchFamily="18" charset="0"/>
              </a:rPr>
              <a:t>DNA</a:t>
            </a:r>
            <a:r>
              <a:rPr lang="ar-SA" sz="3000" b="1" dirty="0" smtClean="0">
                <a:latin typeface="Times New Roman" pitchFamily="18" charset="0"/>
                <a:cs typeface="Times New Roman" pitchFamily="18" charset="0"/>
              </a:rPr>
              <a:t> لكائن حي آخر (ليست لديه تلك الصفة)</a:t>
            </a:r>
            <a:r>
              <a:rPr lang="ar-IQ" sz="3000" b="1" dirty="0" smtClean="0">
                <a:latin typeface="Times New Roman" pitchFamily="18" charset="0"/>
                <a:cs typeface="Times New Roman" pitchFamily="18" charset="0"/>
              </a:rPr>
              <a:t> باستخدام عدة طرق</a:t>
            </a:r>
            <a:r>
              <a:rPr lang="ar-SA" sz="3000" b="1" dirty="0" smtClean="0">
                <a:latin typeface="Times New Roman" pitchFamily="18" charset="0"/>
                <a:cs typeface="Times New Roman" pitchFamily="18" charset="0"/>
              </a:rPr>
              <a:t>:</a:t>
            </a:r>
            <a:endParaRPr lang="ar-IQ" sz="3000" b="1" dirty="0" smtClean="0">
              <a:latin typeface="Times New Roman" pitchFamily="18" charset="0"/>
              <a:cs typeface="Times New Roman" pitchFamily="18" charset="0"/>
            </a:endParaRPr>
          </a:p>
          <a:p>
            <a:pPr marL="88900" indent="20638" defTabSz="3892550">
              <a:buNone/>
              <a:tabLst>
                <a:tab pos="8878888" algn="l"/>
              </a:tabLst>
            </a:pPr>
            <a:endParaRPr lang="ar-IQ" sz="3000" b="1" dirty="0" smtClean="0">
              <a:latin typeface="Times New Roman" pitchFamily="18" charset="0"/>
              <a:cs typeface="Times New Roman" pitchFamily="18" charset="0"/>
            </a:endParaRPr>
          </a:p>
          <a:p>
            <a:pPr>
              <a:buNone/>
            </a:pPr>
            <a:r>
              <a:rPr lang="ar-IQ" sz="3000" b="1" dirty="0" smtClean="0">
                <a:latin typeface="Times New Roman" pitchFamily="18" charset="0"/>
                <a:cs typeface="Times New Roman" pitchFamily="18" charset="0"/>
              </a:rPr>
              <a:t>1-</a:t>
            </a:r>
            <a:r>
              <a:rPr lang="ar-SA" sz="3000" b="1" dirty="0" smtClean="0">
                <a:latin typeface="Times New Roman" pitchFamily="18" charset="0"/>
                <a:cs typeface="Times New Roman" pitchFamily="18" charset="0"/>
              </a:rPr>
              <a:t> استخدام أنواع معينة </a:t>
            </a:r>
            <a:r>
              <a:rPr lang="ar-IQ" sz="3000" b="1" dirty="0" smtClean="0">
                <a:latin typeface="Times New Roman" pitchFamily="18" charset="0"/>
                <a:cs typeface="Times New Roman" pitchFamily="18" charset="0"/>
              </a:rPr>
              <a:t>بكتريا التربة او </a:t>
            </a:r>
            <a:r>
              <a:rPr lang="ar-SA" sz="3000" b="1" dirty="0" smtClean="0">
                <a:latin typeface="Times New Roman" pitchFamily="18" charset="0"/>
                <a:cs typeface="Times New Roman" pitchFamily="18" charset="0"/>
              </a:rPr>
              <a:t>من الفيروسات</a:t>
            </a:r>
            <a:r>
              <a:rPr lang="ar-IQ" sz="3000" b="1" dirty="0" smtClean="0">
                <a:latin typeface="Times New Roman" pitchFamily="18" charset="0"/>
                <a:cs typeface="Times New Roman" pitchFamily="18" charset="0"/>
              </a:rPr>
              <a:t>.</a:t>
            </a:r>
            <a:endParaRPr lang="en-US" sz="3000" b="1" dirty="0" smtClean="0">
              <a:latin typeface="Times New Roman" pitchFamily="18" charset="0"/>
              <a:cs typeface="Times New Roman" pitchFamily="18" charset="0"/>
            </a:endParaRPr>
          </a:p>
          <a:p>
            <a:pPr>
              <a:buNone/>
            </a:pPr>
            <a:r>
              <a:rPr lang="ar-IQ" sz="3000" b="1" dirty="0" smtClean="0">
                <a:latin typeface="Times New Roman" pitchFamily="18" charset="0"/>
                <a:cs typeface="Times New Roman" pitchFamily="18" charset="0"/>
              </a:rPr>
              <a:t>2-</a:t>
            </a:r>
            <a:r>
              <a:rPr lang="ar-SA" sz="3000" b="1" dirty="0" smtClean="0">
                <a:latin typeface="Times New Roman" pitchFamily="18" charset="0"/>
                <a:cs typeface="Times New Roman" pitchFamily="18" charset="0"/>
              </a:rPr>
              <a:t> إطلاق الجينات بمسدس خاص يحتوي على غاز الهليوم عن طريق رصاصة من الذهب تحمل الجين المطلوب نقله، وتسمى هذه الطريقة بـ الباليستية </a:t>
            </a:r>
            <a:r>
              <a:rPr lang="en-US" sz="3000" b="1" dirty="0" err="1" smtClean="0">
                <a:latin typeface="Times New Roman" pitchFamily="18" charset="0"/>
                <a:cs typeface="Times New Roman" pitchFamily="18" charset="0"/>
              </a:rPr>
              <a:t>balistics</a:t>
            </a:r>
            <a:r>
              <a:rPr lang="ar-SA" sz="3000" b="1" dirty="0" smtClean="0">
                <a:latin typeface="Times New Roman" pitchFamily="18" charset="0"/>
                <a:cs typeface="Times New Roman" pitchFamily="18" charset="0"/>
              </a:rPr>
              <a:t> خاص</a:t>
            </a:r>
            <a:r>
              <a:rPr lang="ar-IQ" sz="3000" b="1" dirty="0" smtClean="0">
                <a:latin typeface="Times New Roman" pitchFamily="18" charset="0"/>
                <a:cs typeface="Times New Roman" pitchFamily="18" charset="0"/>
              </a:rPr>
              <a:t>ة</a:t>
            </a:r>
            <a:r>
              <a:rPr lang="ar-SA" sz="3000" b="1" dirty="0" smtClean="0">
                <a:latin typeface="Times New Roman" pitchFamily="18" charset="0"/>
                <a:cs typeface="Times New Roman" pitchFamily="18" charset="0"/>
              </a:rPr>
              <a:t> على القمح والأرز.</a:t>
            </a:r>
            <a:endParaRPr lang="en-US" sz="3000" b="1" dirty="0" smtClean="0">
              <a:latin typeface="Times New Roman" pitchFamily="18" charset="0"/>
              <a:cs typeface="Times New Roman" pitchFamily="18" charset="0"/>
            </a:endParaRPr>
          </a:p>
          <a:p>
            <a:pPr marL="88900" indent="20638" defTabSz="2316163">
              <a:buNone/>
            </a:pPr>
            <a:endParaRPr lang="en-US" sz="3000" b="1" dirty="0" smtClean="0">
              <a:latin typeface="Times New Roman" pitchFamily="18" charset="0"/>
              <a:cs typeface="Times New Roman" pitchFamily="18" charset="0"/>
            </a:endParaRPr>
          </a:p>
          <a:p>
            <a:endParaRPr lang="ar-IQ" sz="3000" b="1"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85728"/>
            <a:ext cx="8929718" cy="5786478"/>
          </a:xfrm>
        </p:spPr>
        <p:txBody>
          <a:bodyPr>
            <a:normAutofit/>
          </a:bodyPr>
          <a:lstStyle/>
          <a:p>
            <a:pPr algn="r"/>
            <a:r>
              <a:rPr lang="ar-IQ" sz="3200" dirty="0" smtClean="0">
                <a:solidFill>
                  <a:schemeClr val="tx1"/>
                </a:solidFill>
                <a:effectLst/>
                <a:latin typeface="Times New Roman" pitchFamily="18" charset="0"/>
                <a:cs typeface="Times New Roman" pitchFamily="18" charset="0"/>
              </a:rPr>
              <a:t>3-</a:t>
            </a:r>
            <a:r>
              <a:rPr lang="ar-SA" sz="3200" dirty="0" smtClean="0">
                <a:solidFill>
                  <a:schemeClr val="tx1"/>
                </a:solidFill>
                <a:effectLst/>
                <a:latin typeface="Times New Roman" pitchFamily="18" charset="0"/>
                <a:cs typeface="Times New Roman" pitchFamily="18" charset="0"/>
              </a:rPr>
              <a:t> استخدام الليبوسومات </a:t>
            </a:r>
            <a:r>
              <a:rPr lang="en-US" sz="3200" dirty="0" err="1" smtClean="0">
                <a:solidFill>
                  <a:schemeClr val="tx1"/>
                </a:solidFill>
                <a:effectLst/>
                <a:latin typeface="Times New Roman" pitchFamily="18" charset="0"/>
                <a:cs typeface="Times New Roman" pitchFamily="18" charset="0"/>
              </a:rPr>
              <a:t>Liposomes</a:t>
            </a:r>
            <a:r>
              <a:rPr lang="en-US" sz="3200" dirty="0" smtClean="0">
                <a:solidFill>
                  <a:schemeClr val="tx1"/>
                </a:solidFill>
                <a:effectLst/>
                <a:latin typeface="Times New Roman" pitchFamily="18" charset="0"/>
                <a:cs typeface="Times New Roman" pitchFamily="18" charset="0"/>
              </a:rPr>
              <a:t/>
            </a:r>
            <a:br>
              <a:rPr lang="en-US" sz="3200" dirty="0" smtClean="0">
                <a:solidFill>
                  <a:schemeClr val="tx1"/>
                </a:solidFill>
                <a:effectLst/>
                <a:latin typeface="Times New Roman" pitchFamily="18" charset="0"/>
                <a:cs typeface="Times New Roman" pitchFamily="18" charset="0"/>
              </a:rPr>
            </a:br>
            <a:r>
              <a:rPr lang="ar-IQ" sz="3200" dirty="0" smtClean="0">
                <a:solidFill>
                  <a:schemeClr val="tx1"/>
                </a:solidFill>
                <a:effectLst/>
                <a:latin typeface="Times New Roman" pitchFamily="18" charset="0"/>
                <a:cs typeface="Times New Roman" pitchFamily="18" charset="0"/>
              </a:rPr>
              <a:t>4-</a:t>
            </a:r>
            <a:r>
              <a:rPr lang="ar-SA" sz="3200" dirty="0" smtClean="0">
                <a:solidFill>
                  <a:schemeClr val="tx1"/>
                </a:solidFill>
                <a:effectLst/>
                <a:latin typeface="Times New Roman" pitchFamily="18" charset="0"/>
                <a:cs typeface="Times New Roman" pitchFamily="18" charset="0"/>
              </a:rPr>
              <a:t> استخدام خلايا نباتية تسمى البروتوبلاست </a:t>
            </a:r>
            <a:r>
              <a:rPr lang="en-US" sz="3200" dirty="0" smtClean="0">
                <a:solidFill>
                  <a:schemeClr val="tx1"/>
                </a:solidFill>
                <a:effectLst/>
                <a:latin typeface="Times New Roman" pitchFamily="18" charset="0"/>
                <a:cs typeface="Times New Roman" pitchFamily="18" charset="0"/>
              </a:rPr>
              <a:t>Protoplasts</a:t>
            </a:r>
            <a:r>
              <a:rPr lang="ar-SA" sz="3200" dirty="0" smtClean="0">
                <a:solidFill>
                  <a:schemeClr val="tx1"/>
                </a:solidFill>
                <a:effectLst/>
                <a:latin typeface="Times New Roman" pitchFamily="18" charset="0"/>
                <a:cs typeface="Times New Roman" pitchFamily="18" charset="0"/>
              </a:rPr>
              <a:t>.</a:t>
            </a:r>
            <a:r>
              <a:rPr lang="ar-IQ" sz="3200" dirty="0" smtClean="0">
                <a:solidFill>
                  <a:schemeClr val="tx1"/>
                </a:solidFill>
                <a:effectLst/>
                <a:latin typeface="Times New Roman" pitchFamily="18" charset="0"/>
                <a:cs typeface="Times New Roman" pitchFamily="18" charset="0"/>
              </a:rPr>
              <a:t> </a:t>
            </a:r>
            <a:br>
              <a:rPr lang="ar-IQ" sz="3200" dirty="0" smtClean="0">
                <a:solidFill>
                  <a:schemeClr val="tx1"/>
                </a:solidFill>
                <a:effectLst/>
                <a:latin typeface="Times New Roman" pitchFamily="18" charset="0"/>
                <a:cs typeface="Times New Roman" pitchFamily="18" charset="0"/>
              </a:rPr>
            </a:br>
            <a:r>
              <a:rPr lang="ar-IQ" sz="3200" dirty="0" smtClean="0">
                <a:solidFill>
                  <a:schemeClr val="tx1"/>
                </a:solidFill>
                <a:effectLst/>
                <a:latin typeface="Times New Roman" pitchFamily="18" charset="0"/>
                <a:cs typeface="Times New Roman" pitchFamily="18" charset="0"/>
              </a:rPr>
              <a:t/>
            </a:r>
            <a:br>
              <a:rPr lang="ar-IQ" sz="3200" dirty="0" smtClean="0">
                <a:solidFill>
                  <a:schemeClr val="tx1"/>
                </a:solidFill>
                <a:effectLst/>
                <a:latin typeface="Times New Roman" pitchFamily="18" charset="0"/>
                <a:cs typeface="Times New Roman" pitchFamily="18" charset="0"/>
              </a:rPr>
            </a:br>
            <a:r>
              <a:rPr lang="ar-IQ" sz="3200" dirty="0" smtClean="0">
                <a:solidFill>
                  <a:srgbClr val="C00000"/>
                </a:solidFill>
                <a:effectLst/>
                <a:latin typeface="Times New Roman" pitchFamily="18" charset="0"/>
                <a:cs typeface="Times New Roman" pitchFamily="18" charset="0"/>
              </a:rPr>
              <a:t>بدأ انتاج الاغذية المعدلة وراثيا فعليا في عام 1983من قبل عدد من الشركات الامريكية والاوربية. </a:t>
            </a:r>
            <a:br>
              <a:rPr lang="ar-IQ" sz="3200" dirty="0" smtClean="0">
                <a:solidFill>
                  <a:srgbClr val="C00000"/>
                </a:solidFill>
                <a:effectLst/>
                <a:latin typeface="Times New Roman" pitchFamily="18" charset="0"/>
                <a:cs typeface="Times New Roman" pitchFamily="18" charset="0"/>
              </a:rPr>
            </a:br>
            <a:r>
              <a:rPr lang="ar-IQ" sz="3200" dirty="0" smtClean="0">
                <a:solidFill>
                  <a:srgbClr val="C00000"/>
                </a:solidFill>
                <a:effectLst/>
                <a:latin typeface="Times New Roman" pitchFamily="18" charset="0"/>
                <a:cs typeface="Times New Roman" pitchFamily="18" charset="0"/>
              </a:rPr>
              <a:t>أغلب التعديلات الوراثية تركز على المحاصيل النقدية ذات الطلب</a:t>
            </a:r>
            <a:br>
              <a:rPr lang="ar-IQ" sz="3200" dirty="0" smtClean="0">
                <a:solidFill>
                  <a:srgbClr val="C00000"/>
                </a:solidFill>
                <a:effectLst/>
                <a:latin typeface="Times New Roman" pitchFamily="18" charset="0"/>
                <a:cs typeface="Times New Roman" pitchFamily="18" charset="0"/>
              </a:rPr>
            </a:br>
            <a:r>
              <a:rPr lang="ar-IQ" sz="3200" dirty="0" smtClean="0">
                <a:solidFill>
                  <a:srgbClr val="C00000"/>
                </a:solidFill>
                <a:effectLst/>
                <a:latin typeface="Times New Roman" pitchFamily="18" charset="0"/>
                <a:cs typeface="Times New Roman" pitchFamily="18" charset="0"/>
              </a:rPr>
              <a:t>العالي من المزارعين مثل:</a:t>
            </a:r>
            <a:br>
              <a:rPr lang="ar-IQ" sz="3200" dirty="0" smtClean="0">
                <a:solidFill>
                  <a:srgbClr val="C00000"/>
                </a:solidFill>
                <a:effectLst/>
                <a:latin typeface="Times New Roman" pitchFamily="18" charset="0"/>
                <a:cs typeface="Times New Roman" pitchFamily="18" charset="0"/>
              </a:rPr>
            </a:br>
            <a:r>
              <a:rPr lang="ar-IQ" sz="3200" dirty="0" smtClean="0">
                <a:solidFill>
                  <a:srgbClr val="C00000"/>
                </a:solidFill>
                <a:effectLst/>
                <a:latin typeface="Times New Roman" pitchFamily="18" charset="0"/>
                <a:cs typeface="Times New Roman" pitchFamily="18" charset="0"/>
              </a:rPr>
              <a:t>فول الصويا، والذرة، والارز،</a:t>
            </a:r>
            <a:br>
              <a:rPr lang="ar-IQ" sz="3200" dirty="0" smtClean="0">
                <a:solidFill>
                  <a:srgbClr val="C00000"/>
                </a:solidFill>
                <a:effectLst/>
                <a:latin typeface="Times New Roman" pitchFamily="18" charset="0"/>
                <a:cs typeface="Times New Roman" pitchFamily="18" charset="0"/>
              </a:rPr>
            </a:br>
            <a:r>
              <a:rPr lang="ar-IQ" sz="3200" dirty="0" smtClean="0">
                <a:solidFill>
                  <a:srgbClr val="C00000"/>
                </a:solidFill>
                <a:effectLst/>
                <a:latin typeface="Times New Roman" pitchFamily="18" charset="0"/>
                <a:cs typeface="Times New Roman" pitchFamily="18" charset="0"/>
              </a:rPr>
              <a:t>والبطاطا وزيت بذور القطن.</a:t>
            </a:r>
            <a:r>
              <a:rPr lang="en-US" sz="3200" dirty="0" smtClean="0">
                <a:solidFill>
                  <a:schemeClr val="tx1"/>
                </a:solidFill>
                <a:effectLst/>
                <a:latin typeface="Times New Roman" pitchFamily="18" charset="0"/>
                <a:cs typeface="Times New Roman" pitchFamily="18" charset="0"/>
              </a:rPr>
              <a:t/>
            </a:r>
            <a:br>
              <a:rPr lang="en-US" sz="3200" dirty="0" smtClean="0">
                <a:solidFill>
                  <a:schemeClr val="tx1"/>
                </a:solidFill>
                <a:effectLst/>
                <a:latin typeface="Times New Roman" pitchFamily="18" charset="0"/>
                <a:cs typeface="Times New Roman" pitchFamily="18" charset="0"/>
              </a:rPr>
            </a:br>
            <a:endParaRPr lang="ar-IQ" sz="3200" dirty="0">
              <a:solidFill>
                <a:schemeClr val="tx1"/>
              </a:solidFill>
              <a:effectLst/>
              <a:latin typeface="Times New Roman" pitchFamily="18" charset="0"/>
              <a:cs typeface="Times New Roman" pitchFamily="18" charset="0"/>
            </a:endParaRPr>
          </a:p>
        </p:txBody>
      </p:sp>
      <p:pic>
        <p:nvPicPr>
          <p:cNvPr id="2050" name="Picture 2" descr="http://www.consumerslebanon.org/images/55c7aa2058a13.jpg"/>
          <p:cNvPicPr>
            <a:picLocks noChangeAspect="1" noChangeArrowheads="1"/>
          </p:cNvPicPr>
          <p:nvPr/>
        </p:nvPicPr>
        <p:blipFill>
          <a:blip r:embed="rId2"/>
          <a:srcRect/>
          <a:stretch>
            <a:fillRect/>
          </a:stretch>
        </p:blipFill>
        <p:spPr bwMode="auto">
          <a:xfrm>
            <a:off x="0" y="4052888"/>
            <a:ext cx="4429124" cy="2805112"/>
          </a:xfrm>
          <a:prstGeom prst="rect">
            <a:avLst/>
          </a:prstGeom>
          <a:no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01156" cy="6643710"/>
          </a:xfrm>
        </p:spPr>
        <p:txBody>
          <a:bodyPr>
            <a:noAutofit/>
          </a:bodyPr>
          <a:lstStyle/>
          <a:p>
            <a:pPr>
              <a:buNone/>
            </a:pPr>
            <a:r>
              <a:rPr lang="ar-IQ" sz="3200" b="1" dirty="0" smtClean="0">
                <a:solidFill>
                  <a:srgbClr val="00B050"/>
                </a:solidFill>
              </a:rPr>
              <a:t>لماذا يتم تعديل النباتات </a:t>
            </a:r>
            <a:r>
              <a:rPr lang="ar-EG" sz="3200" b="1" dirty="0" smtClean="0">
                <a:solidFill>
                  <a:srgbClr val="00B050"/>
                </a:solidFill>
              </a:rPr>
              <a:t>وراثياً؟</a:t>
            </a:r>
          </a:p>
          <a:p>
            <a:pPr marL="88900" indent="20638">
              <a:buNone/>
            </a:pPr>
            <a:r>
              <a:rPr lang="ar-SA" sz="3200" b="1" dirty="0" smtClean="0">
                <a:cs typeface="+mj-cs"/>
              </a:rPr>
              <a:t>يرى الكثير من الخبراء أن تطبيق الهندسة الوراثية على الزراعة قد يؤدي إلى توجيه الطاقات التكنولوجية نحو مواجهة العديد من مشاكل العالم النامي ليست الزراعية فقط، بل أيضا المشكلات المرتبطة بالأمراض</a:t>
            </a:r>
            <a:r>
              <a:rPr lang="en-US" sz="3200" b="1" dirty="0" smtClean="0">
                <a:cs typeface="+mj-cs"/>
              </a:rPr>
              <a:t>. </a:t>
            </a:r>
            <a:r>
              <a:rPr lang="ar-SA" sz="3200" b="1" dirty="0" smtClean="0">
                <a:cs typeface="+mj-cs"/>
              </a:rPr>
              <a:t>ويمكن تلخيص </a:t>
            </a:r>
            <a:r>
              <a:rPr lang="ar-IQ" sz="3200" b="1" dirty="0" smtClean="0">
                <a:cs typeface="+mj-cs"/>
              </a:rPr>
              <a:t>اسباب</a:t>
            </a:r>
            <a:r>
              <a:rPr lang="ar-SA" sz="3200" b="1" dirty="0" smtClean="0">
                <a:cs typeface="+mj-cs"/>
              </a:rPr>
              <a:t> التعديل الوراثي في </a:t>
            </a:r>
            <a:r>
              <a:rPr lang="ar-IQ" sz="3200" b="1" dirty="0" smtClean="0">
                <a:cs typeface="+mj-cs"/>
              </a:rPr>
              <a:t>ما ياتي</a:t>
            </a:r>
            <a:r>
              <a:rPr lang="en-US" sz="3200" b="1" dirty="0" smtClean="0">
                <a:cs typeface="+mj-cs"/>
              </a:rPr>
              <a:t>:</a:t>
            </a:r>
          </a:p>
          <a:p>
            <a:pPr marL="88900" lvl="0" indent="20638">
              <a:buNone/>
            </a:pPr>
            <a:r>
              <a:rPr lang="ar-IQ" sz="3200" b="1" dirty="0" smtClean="0">
                <a:cs typeface="+mj-cs"/>
              </a:rPr>
              <a:t>-</a:t>
            </a:r>
            <a:r>
              <a:rPr lang="ar-SA" sz="3200" b="1" dirty="0" smtClean="0">
                <a:cs typeface="+mj-cs"/>
              </a:rPr>
              <a:t>جعل المحاصيل مقاومة للأمراض </a:t>
            </a:r>
            <a:r>
              <a:rPr lang="ar-IQ" sz="3200" b="1" dirty="0" smtClean="0">
                <a:cs typeface="+mj-cs"/>
              </a:rPr>
              <a:t>و</a:t>
            </a:r>
            <a:r>
              <a:rPr lang="ar-SA" sz="3200" b="1" dirty="0" smtClean="0">
                <a:cs typeface="+mj-cs"/>
              </a:rPr>
              <a:t>الحشرات وبالتالي الحد من استخدام المبيدات وزيادة الإنتاجية</a:t>
            </a:r>
            <a:r>
              <a:rPr lang="en-US" sz="3200" b="1" dirty="0" smtClean="0">
                <a:cs typeface="+mj-cs"/>
              </a:rPr>
              <a:t>.</a:t>
            </a:r>
            <a:endParaRPr lang="ar-IQ" sz="3200" b="1" dirty="0" smtClean="0">
              <a:cs typeface="+mj-cs"/>
            </a:endParaRPr>
          </a:p>
          <a:p>
            <a:pPr marL="88900" lvl="0" indent="20638">
              <a:buNone/>
            </a:pPr>
            <a:r>
              <a:rPr lang="ar-IQ" sz="3200" b="1" dirty="0" smtClean="0">
                <a:cs typeface="+mj-cs"/>
              </a:rPr>
              <a:t>- </a:t>
            </a:r>
            <a:r>
              <a:rPr lang="ar-SA" sz="3200" b="1" dirty="0" smtClean="0">
                <a:solidFill>
                  <a:srgbClr val="002060"/>
                </a:solidFill>
              </a:rPr>
              <a:t>تعديل صفات الثمار بحيث تصبح أكثر</a:t>
            </a:r>
            <a:r>
              <a:rPr lang="ar-IQ" sz="3200" b="1" dirty="0" smtClean="0">
                <a:solidFill>
                  <a:srgbClr val="002060"/>
                </a:solidFill>
              </a:rPr>
              <a:t> </a:t>
            </a:r>
            <a:r>
              <a:rPr lang="ar-SA" sz="3200" b="1" dirty="0" smtClean="0">
                <a:solidFill>
                  <a:srgbClr val="002060"/>
                </a:solidFill>
              </a:rPr>
              <a:t>قدرة على تحمل عمليات النقل والتخزين</a:t>
            </a:r>
            <a:r>
              <a:rPr lang="en-US" sz="3200" b="1" dirty="0" smtClean="0">
                <a:solidFill>
                  <a:srgbClr val="002060"/>
                </a:solidFill>
              </a:rPr>
              <a:t>.</a:t>
            </a:r>
            <a:endParaRPr lang="en-US" sz="3200" b="1" dirty="0" smtClean="0">
              <a:cs typeface="+mj-cs"/>
            </a:endParaRPr>
          </a:p>
          <a:p>
            <a:pPr marL="88900" lvl="0" indent="20638">
              <a:buNone/>
            </a:pPr>
            <a:endParaRPr lang="en-US" sz="3200" b="1" dirty="0" smtClean="0">
              <a:cs typeface="+mj-cs"/>
            </a:endParaRPr>
          </a:p>
          <a:p>
            <a:pPr>
              <a:buNone/>
            </a:pPr>
            <a:endParaRPr lang="ar-EG" sz="3200" b="1" dirty="0">
              <a:cs typeface="+mj-cs"/>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286512" y="4980105"/>
            <a:ext cx="2500298" cy="18778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7554" y="4957769"/>
            <a:ext cx="2531837" cy="190023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7572397"/>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2844" y="-214338"/>
            <a:ext cx="9001156" cy="7358090"/>
          </a:xfrm>
        </p:spPr>
        <p:txBody>
          <a:bodyPr>
            <a:normAutofit fontScale="90000"/>
          </a:bodyPr>
          <a:lstStyle/>
          <a:p>
            <a:pPr algn="r">
              <a:lnSpc>
                <a:spcPct val="150000"/>
              </a:lnSpc>
            </a:pPr>
            <a:r>
              <a:rPr lang="ar-IQ" sz="3200" dirty="0" smtClean="0">
                <a:solidFill>
                  <a:srgbClr val="008000"/>
                </a:solidFill>
                <a:latin typeface="Times New Roman" pitchFamily="18" charset="0"/>
                <a:cs typeface="Times New Roman" pitchFamily="18" charset="0"/>
              </a:rPr>
              <a:t>- </a:t>
            </a:r>
            <a:r>
              <a:rPr lang="ar-SA" sz="3200" dirty="0" smtClean="0">
                <a:solidFill>
                  <a:srgbClr val="008000"/>
                </a:solidFill>
                <a:effectLst/>
                <a:latin typeface="Times New Roman" pitchFamily="18" charset="0"/>
                <a:cs typeface="Times New Roman" pitchFamily="18" charset="0"/>
              </a:rPr>
              <a:t>تعديل صفات النبات ليناسب الأساليب الزراعية الحديثة أو جعله أكثر تحملا للظروف البيئية الصعبة مثل </a:t>
            </a:r>
            <a:r>
              <a:rPr lang="ar-SA" sz="3200" dirty="0" smtClean="0">
                <a:solidFill>
                  <a:schemeClr val="tx1"/>
                </a:solidFill>
                <a:effectLst/>
                <a:latin typeface="Times New Roman" pitchFamily="18" charset="0"/>
                <a:cs typeface="Times New Roman" pitchFamily="18" charset="0"/>
              </a:rPr>
              <a:t>الملوحة</a:t>
            </a:r>
            <a:r>
              <a:rPr lang="ar-SA" sz="3200" dirty="0" smtClean="0">
                <a:solidFill>
                  <a:srgbClr val="008000"/>
                </a:solidFill>
                <a:effectLst/>
                <a:latin typeface="Times New Roman" pitchFamily="18" charset="0"/>
                <a:cs typeface="Times New Roman" pitchFamily="18" charset="0"/>
              </a:rPr>
              <a:t> والجفاف</a:t>
            </a:r>
            <a:r>
              <a:rPr lang="ar-IQ" sz="3200" dirty="0" smtClean="0">
                <a:solidFill>
                  <a:srgbClr val="008000"/>
                </a:solidFill>
                <a:effectLst/>
                <a:latin typeface="Times New Roman" pitchFamily="18" charset="0"/>
                <a:cs typeface="Times New Roman" pitchFamily="18" charset="0"/>
              </a:rPr>
              <a:t> </a:t>
            </a:r>
            <a:r>
              <a:rPr lang="ar-SA" sz="3200" dirty="0" smtClean="0">
                <a:solidFill>
                  <a:schemeClr val="tx1"/>
                </a:solidFill>
                <a:effectLst/>
                <a:latin typeface="Times New Roman" pitchFamily="18" charset="0"/>
                <a:cs typeface="Times New Roman" pitchFamily="18" charset="0"/>
              </a:rPr>
              <a:t>والصقيع</a:t>
            </a:r>
            <a:r>
              <a:rPr lang="en-US" sz="3200" dirty="0" smtClean="0">
                <a:solidFill>
                  <a:srgbClr val="008000"/>
                </a:solidFill>
                <a:effectLst/>
                <a:latin typeface="Times New Roman" pitchFamily="18" charset="0"/>
                <a:cs typeface="Times New Roman" pitchFamily="18" charset="0"/>
              </a:rPr>
              <a:t>.</a:t>
            </a:r>
            <a:r>
              <a:rPr lang="en-US" sz="3200" dirty="0" smtClean="0">
                <a:solidFill>
                  <a:srgbClr val="002060"/>
                </a:solidFill>
                <a:effectLst/>
                <a:latin typeface="Times New Roman" pitchFamily="18" charset="0"/>
                <a:cs typeface="Times New Roman" pitchFamily="18" charset="0"/>
              </a:rPr>
              <a:t/>
            </a:r>
            <a:br>
              <a:rPr lang="en-US" sz="3200" dirty="0" smtClean="0">
                <a:solidFill>
                  <a:srgbClr val="002060"/>
                </a:solidFill>
                <a:effectLst/>
                <a:latin typeface="Times New Roman" pitchFamily="18" charset="0"/>
                <a:cs typeface="Times New Roman" pitchFamily="18" charset="0"/>
              </a:rPr>
            </a:br>
            <a:r>
              <a:rPr lang="ar-IQ" sz="3200" dirty="0" smtClean="0">
                <a:solidFill>
                  <a:srgbClr val="002060"/>
                </a:solidFill>
                <a:effectLst/>
                <a:latin typeface="Times New Roman" pitchFamily="18" charset="0"/>
                <a:cs typeface="Times New Roman" pitchFamily="18" charset="0"/>
              </a:rPr>
              <a:t>- </a:t>
            </a:r>
            <a:r>
              <a:rPr lang="ar-SA" sz="3200" dirty="0" smtClean="0">
                <a:solidFill>
                  <a:srgbClr val="C00000"/>
                </a:solidFill>
                <a:effectLst/>
                <a:latin typeface="Times New Roman" pitchFamily="18" charset="0"/>
                <a:cs typeface="Times New Roman" pitchFamily="18" charset="0"/>
              </a:rPr>
              <a:t>إزالة بعض الصفات </a:t>
            </a:r>
            <a:r>
              <a:rPr lang="ar-IQ" sz="3200" dirty="0" smtClean="0">
                <a:solidFill>
                  <a:srgbClr val="C00000"/>
                </a:solidFill>
                <a:effectLst/>
                <a:latin typeface="Times New Roman" pitchFamily="18" charset="0"/>
                <a:cs typeface="Times New Roman" pitchFamily="18" charset="0"/>
              </a:rPr>
              <a:t>غ</a:t>
            </a:r>
            <a:r>
              <a:rPr lang="ar-SA" sz="3200" dirty="0" smtClean="0">
                <a:solidFill>
                  <a:srgbClr val="C00000"/>
                </a:solidFill>
                <a:effectLst/>
                <a:latin typeface="Times New Roman" pitchFamily="18" charset="0"/>
                <a:cs typeface="Times New Roman" pitchFamily="18" charset="0"/>
              </a:rPr>
              <a:t>ير المرغوب فيها من بعض المحاصيل.</a:t>
            </a:r>
            <a:r>
              <a:rPr lang="en-US" sz="3200" dirty="0" smtClean="0">
                <a:solidFill>
                  <a:srgbClr val="C00000"/>
                </a:solidFill>
                <a:effectLst/>
                <a:latin typeface="Times New Roman" pitchFamily="18" charset="0"/>
                <a:cs typeface="Times New Roman" pitchFamily="18" charset="0"/>
              </a:rPr>
              <a:t/>
            </a:r>
            <a:br>
              <a:rPr lang="en-US" sz="3200" dirty="0" smtClean="0">
                <a:solidFill>
                  <a:srgbClr val="C00000"/>
                </a:solidFill>
                <a:effectLst/>
                <a:latin typeface="Times New Roman" pitchFamily="18" charset="0"/>
                <a:cs typeface="Times New Roman" pitchFamily="18" charset="0"/>
              </a:rPr>
            </a:br>
            <a:r>
              <a:rPr lang="ar-IQ" sz="3200" dirty="0" smtClean="0">
                <a:solidFill>
                  <a:srgbClr val="C00000"/>
                </a:solidFill>
                <a:effectLst/>
                <a:latin typeface="Times New Roman" pitchFamily="18" charset="0"/>
                <a:cs typeface="Times New Roman" pitchFamily="18" charset="0"/>
              </a:rPr>
              <a:t>- </a:t>
            </a:r>
            <a:r>
              <a:rPr lang="ar-SA" sz="3200" dirty="0" smtClean="0">
                <a:solidFill>
                  <a:srgbClr val="C00000"/>
                </a:solidFill>
                <a:effectLst/>
                <a:latin typeface="Times New Roman" pitchFamily="18" charset="0"/>
                <a:cs typeface="Times New Roman" pitchFamily="18" charset="0"/>
              </a:rPr>
              <a:t>تحسين القيمة الغذائية للمحاصيل والثمار</a:t>
            </a:r>
            <a:r>
              <a:rPr lang="en-US" sz="3200" dirty="0" smtClean="0">
                <a:solidFill>
                  <a:srgbClr val="C00000"/>
                </a:solidFill>
                <a:effectLst/>
                <a:latin typeface="Times New Roman" pitchFamily="18" charset="0"/>
                <a:cs typeface="Times New Roman" pitchFamily="18" charset="0"/>
              </a:rPr>
              <a:t>. </a:t>
            </a:r>
            <a:br>
              <a:rPr lang="en-US" sz="3200" dirty="0" smtClean="0">
                <a:solidFill>
                  <a:srgbClr val="C00000"/>
                </a:solidFill>
                <a:effectLst/>
                <a:latin typeface="Times New Roman" pitchFamily="18" charset="0"/>
                <a:cs typeface="Times New Roman" pitchFamily="18" charset="0"/>
              </a:rPr>
            </a:br>
            <a:r>
              <a:rPr lang="ar-IQ" sz="3200" dirty="0" smtClean="0">
                <a:solidFill>
                  <a:srgbClr val="C00000"/>
                </a:solidFill>
                <a:effectLst/>
                <a:latin typeface="Times New Roman" pitchFamily="18" charset="0"/>
                <a:cs typeface="Times New Roman" pitchFamily="18" charset="0"/>
              </a:rPr>
              <a:t>- </a:t>
            </a:r>
            <a:r>
              <a:rPr lang="ar-SA" sz="3200" dirty="0" smtClean="0">
                <a:solidFill>
                  <a:schemeClr val="tx1"/>
                </a:solidFill>
                <a:effectLst/>
                <a:latin typeface="Times New Roman" pitchFamily="18" charset="0"/>
                <a:cs typeface="Times New Roman" pitchFamily="18" charset="0"/>
              </a:rPr>
              <a:t>جعل المحاصيل مقاومة لمبيدات الأعشاب</a:t>
            </a:r>
            <a:r>
              <a:rPr lang="en-US" sz="3200" dirty="0" smtClean="0">
                <a:solidFill>
                  <a:schemeClr val="tx1"/>
                </a:solidFill>
                <a:effectLst/>
                <a:latin typeface="Times New Roman" pitchFamily="18" charset="0"/>
                <a:cs typeface="Times New Roman" pitchFamily="18" charset="0"/>
              </a:rPr>
              <a:t>. </a:t>
            </a:r>
            <a:r>
              <a:rPr lang="en-US" sz="3200" dirty="0" smtClean="0">
                <a:solidFill>
                  <a:srgbClr val="C00000"/>
                </a:solidFill>
                <a:effectLst/>
                <a:latin typeface="Times New Roman" pitchFamily="18" charset="0"/>
                <a:cs typeface="Times New Roman" pitchFamily="18" charset="0"/>
              </a:rPr>
              <a:t/>
            </a:r>
            <a:br>
              <a:rPr lang="en-US" sz="3200" dirty="0" smtClean="0">
                <a:solidFill>
                  <a:srgbClr val="C00000"/>
                </a:solidFill>
                <a:effectLst/>
                <a:latin typeface="Times New Roman" pitchFamily="18" charset="0"/>
                <a:cs typeface="Times New Roman" pitchFamily="18" charset="0"/>
              </a:rPr>
            </a:br>
            <a:r>
              <a:rPr lang="ar-IQ" sz="3200" dirty="0" smtClean="0">
                <a:solidFill>
                  <a:srgbClr val="C00000"/>
                </a:solidFill>
                <a:effectLst/>
                <a:latin typeface="Times New Roman" pitchFamily="18" charset="0"/>
                <a:cs typeface="Times New Roman" pitchFamily="18" charset="0"/>
              </a:rPr>
              <a:t>- </a:t>
            </a:r>
            <a:r>
              <a:rPr lang="ar-SA" sz="3200" dirty="0" smtClean="0">
                <a:solidFill>
                  <a:srgbClr val="C00000"/>
                </a:solidFill>
                <a:effectLst/>
                <a:latin typeface="Times New Roman" pitchFamily="18" charset="0"/>
                <a:cs typeface="Times New Roman" pitchFamily="18" charset="0"/>
              </a:rPr>
              <a:t>الأغذية المعدلة وراثيا يمكن أن تستخدم في المستقبل لنقل الأدوية إلى الإنسان</a:t>
            </a:r>
            <a:r>
              <a:rPr lang="en-US" sz="3200" dirty="0" smtClean="0">
                <a:solidFill>
                  <a:srgbClr val="C00000"/>
                </a:solidFill>
                <a:effectLst/>
                <a:latin typeface="Times New Roman" pitchFamily="18" charset="0"/>
                <a:cs typeface="Times New Roman" pitchFamily="18" charset="0"/>
              </a:rPr>
              <a:t>.</a:t>
            </a:r>
            <a:r>
              <a:rPr lang="ar-IQ" sz="3200" dirty="0" smtClean="0">
                <a:solidFill>
                  <a:schemeClr val="bg1"/>
                </a:solidFill>
              </a:rPr>
              <a:t> </a:t>
            </a:r>
            <a:br>
              <a:rPr lang="ar-IQ" sz="3200" dirty="0" smtClean="0">
                <a:solidFill>
                  <a:schemeClr val="bg1"/>
                </a:solidFill>
              </a:rPr>
            </a:br>
            <a:r>
              <a:rPr lang="ar-IQ" sz="3200" dirty="0" smtClean="0">
                <a:solidFill>
                  <a:schemeClr val="tx1"/>
                </a:solidFill>
              </a:rPr>
              <a:t>( تعد الولايات المتحدة، البرازيل، الأرجنتين، </a:t>
            </a:r>
            <a:br>
              <a:rPr lang="ar-IQ" sz="3200" dirty="0" smtClean="0">
                <a:solidFill>
                  <a:schemeClr val="tx1"/>
                </a:solidFill>
              </a:rPr>
            </a:br>
            <a:r>
              <a:rPr lang="ar-IQ" sz="3200" dirty="0" smtClean="0">
                <a:solidFill>
                  <a:schemeClr val="tx1"/>
                </a:solidFill>
              </a:rPr>
              <a:t>الهند، كندا والصين من الدول الرائدة في</a:t>
            </a:r>
            <a:br>
              <a:rPr lang="ar-IQ" sz="3200" dirty="0" smtClean="0">
                <a:solidFill>
                  <a:schemeClr val="tx1"/>
                </a:solidFill>
              </a:rPr>
            </a:br>
            <a:r>
              <a:rPr lang="ar-IQ" sz="3200" dirty="0" smtClean="0">
                <a:solidFill>
                  <a:schemeClr val="tx1"/>
                </a:solidFill>
              </a:rPr>
              <a:t>زراعة المحاصيل المعدلة وراثياً )</a:t>
            </a:r>
            <a:endParaRPr lang="ar-IQ" sz="3200" dirty="0">
              <a:solidFill>
                <a:srgbClr val="002060"/>
              </a:solidFill>
              <a:latin typeface="Times New Roman" pitchFamily="18" charset="0"/>
              <a:cs typeface="Times New Roman" pitchFamily="18" charset="0"/>
            </a:endParaRPr>
          </a:p>
        </p:txBody>
      </p:sp>
      <p:pic>
        <p:nvPicPr>
          <p:cNvPr id="9218" name="Picture 2" descr="https://upload.wikimedia.org/wikipedia/commons/thumb/4/47/Papaya_sunset.jpg/260px-Papaya_sunset.jpg"/>
          <p:cNvPicPr>
            <a:picLocks noChangeAspect="1" noChangeArrowheads="1"/>
          </p:cNvPicPr>
          <p:nvPr/>
        </p:nvPicPr>
        <p:blipFill>
          <a:blip r:embed="rId2"/>
          <a:srcRect/>
          <a:stretch>
            <a:fillRect/>
          </a:stretch>
        </p:blipFill>
        <p:spPr bwMode="auto">
          <a:xfrm>
            <a:off x="1" y="4572008"/>
            <a:ext cx="3500430" cy="2285992"/>
          </a:xfrm>
          <a:prstGeom prst="rect">
            <a:avLst/>
          </a:prstGeom>
          <a:noFill/>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858000"/>
          </a:xfrm>
        </p:spPr>
        <p:txBody>
          <a:bodyPr>
            <a:normAutofit/>
          </a:bodyPr>
          <a:lstStyle/>
          <a:p>
            <a:pPr algn="r"/>
            <a:r>
              <a:rPr lang="ar-IQ" sz="3200" dirty="0" smtClean="0">
                <a:solidFill>
                  <a:srgbClr val="FF0000"/>
                </a:solidFill>
                <a:effectLst/>
                <a:latin typeface="Times New Roman" pitchFamily="18" charset="0"/>
                <a:cs typeface="Times New Roman" pitchFamily="18" charset="0"/>
              </a:rPr>
              <a:t> </a:t>
            </a:r>
            <a:r>
              <a:rPr lang="ar-SA" sz="3200" u="sng" dirty="0" smtClean="0">
                <a:solidFill>
                  <a:srgbClr val="FF0000"/>
                </a:solidFill>
                <a:effectLst/>
                <a:latin typeface="Times New Roman" pitchFamily="18" charset="0"/>
                <a:cs typeface="Times New Roman" pitchFamily="18" charset="0"/>
              </a:rPr>
              <a:t>أخطار ال</a:t>
            </a:r>
            <a:r>
              <a:rPr lang="ar-IQ" sz="3200" u="sng" dirty="0" smtClean="0">
                <a:solidFill>
                  <a:srgbClr val="FF0000"/>
                </a:solidFill>
                <a:effectLst/>
                <a:latin typeface="Times New Roman" pitchFamily="18" charset="0"/>
                <a:cs typeface="Times New Roman" pitchFamily="18" charset="0"/>
              </a:rPr>
              <a:t>اغذية</a:t>
            </a:r>
            <a:r>
              <a:rPr lang="ar-SA" sz="3200" u="sng" dirty="0" smtClean="0">
                <a:solidFill>
                  <a:srgbClr val="FF0000"/>
                </a:solidFill>
                <a:effectLst/>
                <a:latin typeface="Times New Roman" pitchFamily="18" charset="0"/>
                <a:cs typeface="Times New Roman" pitchFamily="18" charset="0"/>
              </a:rPr>
              <a:t> المعدلة وراثيا على البيئة</a:t>
            </a:r>
            <a:r>
              <a:rPr lang="ar-IQ" sz="3200" u="sng" dirty="0" smtClean="0">
                <a:solidFill>
                  <a:srgbClr val="FF0000"/>
                </a:solidFill>
                <a:effectLst/>
                <a:latin typeface="Times New Roman" pitchFamily="18" charset="0"/>
                <a:cs typeface="Times New Roman" pitchFamily="18" charset="0"/>
              </a:rPr>
              <a:t/>
            </a:r>
            <a:br>
              <a:rPr lang="ar-IQ" sz="3200" u="sng" dirty="0" smtClean="0">
                <a:solidFill>
                  <a:srgbClr val="FF0000"/>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ar-SA" sz="3000" dirty="0" smtClean="0">
                <a:solidFill>
                  <a:schemeClr val="tx1"/>
                </a:solidFill>
                <a:effectLst/>
                <a:latin typeface="Times New Roman" pitchFamily="18" charset="0"/>
                <a:cs typeface="Times New Roman" pitchFamily="18" charset="0"/>
              </a:rPr>
              <a:t>عادة ما تنصب الاهتمامات التي يفرضها الجدل المحتد</a:t>
            </a:r>
            <a:r>
              <a:rPr lang="ar-IQ" sz="3000" dirty="0" smtClean="0">
                <a:solidFill>
                  <a:schemeClr val="tx1"/>
                </a:solidFill>
                <a:effectLst/>
                <a:latin typeface="Times New Roman" pitchFamily="18" charset="0"/>
                <a:cs typeface="Times New Roman" pitchFamily="18" charset="0"/>
              </a:rPr>
              <a:t>م على </a:t>
            </a:r>
            <a:r>
              <a:rPr lang="ar-SA" sz="3000" dirty="0" smtClean="0">
                <a:solidFill>
                  <a:schemeClr val="tx1"/>
                </a:solidFill>
                <a:effectLst/>
                <a:latin typeface="Times New Roman" pitchFamily="18" charset="0"/>
                <a:cs typeface="Times New Roman" pitchFamily="18" charset="0"/>
              </a:rPr>
              <a:t>المخاطر التي تهدد صحة الإنسان، إلا أن هناك مجموعة من المخاطر البيئية الكامنة تهدد النظام البيئي</a:t>
            </a:r>
            <a:r>
              <a:rPr lang="ar-IQ" sz="3000" dirty="0" smtClean="0">
                <a:solidFill>
                  <a:schemeClr val="tx1"/>
                </a:solidFill>
                <a:effectLst/>
                <a:latin typeface="Times New Roman" pitchFamily="18" charset="0"/>
                <a:cs typeface="Times New Roman" pitchFamily="18" charset="0"/>
              </a:rPr>
              <a:t> ا</a:t>
            </a:r>
            <a:r>
              <a:rPr lang="ar-SA" sz="3000" dirty="0" smtClean="0">
                <a:solidFill>
                  <a:schemeClr val="tx1"/>
                </a:solidFill>
                <a:effectLst/>
                <a:latin typeface="Times New Roman" pitchFamily="18" charset="0"/>
                <a:cs typeface="Times New Roman" pitchFamily="18" charset="0"/>
              </a:rPr>
              <a:t>لتي يرتبط بها وجود الحياة على </a:t>
            </a:r>
            <a:r>
              <a:rPr lang="ar-IQ" sz="3000" dirty="0" smtClean="0">
                <a:solidFill>
                  <a:schemeClr val="tx1"/>
                </a:solidFill>
                <a:effectLst/>
                <a:latin typeface="Times New Roman" pitchFamily="18" charset="0"/>
                <a:cs typeface="Times New Roman" pitchFamily="18" charset="0"/>
              </a:rPr>
              <a:t>الارض</a:t>
            </a:r>
            <a:r>
              <a:rPr lang="en-US" sz="3000" dirty="0" smtClean="0">
                <a:solidFill>
                  <a:schemeClr val="tx1"/>
                </a:solidFill>
                <a:effectLst/>
                <a:latin typeface="Times New Roman" pitchFamily="18" charset="0"/>
                <a:cs typeface="Times New Roman" pitchFamily="18" charset="0"/>
              </a:rPr>
              <a:t>.</a:t>
            </a:r>
            <a:br>
              <a:rPr lang="en-US" sz="3000" dirty="0" smtClean="0">
                <a:solidFill>
                  <a:schemeClr val="tx1"/>
                </a:solidFill>
                <a:effectLst/>
                <a:latin typeface="Times New Roman" pitchFamily="18" charset="0"/>
                <a:cs typeface="Times New Roman" pitchFamily="18" charset="0"/>
              </a:rPr>
            </a:br>
            <a:r>
              <a:rPr lang="ar-SA" sz="3000" dirty="0" smtClean="0">
                <a:solidFill>
                  <a:srgbClr val="003399"/>
                </a:solidFill>
                <a:effectLst/>
                <a:latin typeface="Times New Roman" pitchFamily="18" charset="0"/>
                <a:cs typeface="Times New Roman" pitchFamily="18" charset="0"/>
              </a:rPr>
              <a:t>ما هي ال</a:t>
            </a:r>
            <a:r>
              <a:rPr lang="ar-IQ" sz="3000" dirty="0" smtClean="0">
                <a:solidFill>
                  <a:srgbClr val="003399"/>
                </a:solidFill>
                <a:effectLst/>
                <a:latin typeface="Times New Roman" pitchFamily="18" charset="0"/>
                <a:cs typeface="Times New Roman" pitchFamily="18" charset="0"/>
              </a:rPr>
              <a:t>أثار</a:t>
            </a:r>
            <a:r>
              <a:rPr lang="ar-SA" sz="3000" dirty="0" smtClean="0">
                <a:solidFill>
                  <a:srgbClr val="003399"/>
                </a:solidFill>
                <a:effectLst/>
                <a:latin typeface="Times New Roman" pitchFamily="18" charset="0"/>
                <a:cs typeface="Times New Roman" pitchFamily="18" charset="0"/>
              </a:rPr>
              <a:t> البيئية لنمو آلاف النباتات المحورة جينيا حول العالم؟ ماذا يحدث للطيور والحشرات والعضويات الدقيقة والحيوانات المعدلة جينيا أيضا عندما يحدث اتصال مع هذه المنتجات وتتناولها؟ إنها التجربة الأكثر خروجا عن السيطرة والتحكم التي تواجه العالم الطبيعي</a:t>
            </a:r>
            <a:r>
              <a:rPr lang="ar-IQ" sz="3000" dirty="0" smtClean="0">
                <a:solidFill>
                  <a:srgbClr val="003399"/>
                </a:solidFill>
                <a:effectLst/>
                <a:latin typeface="Times New Roman" pitchFamily="18" charset="0"/>
                <a:cs typeface="Times New Roman" pitchFamily="18" charset="0"/>
              </a:rPr>
              <a:t>.</a:t>
            </a:r>
            <a:r>
              <a:rPr lang="en-US" sz="3000" dirty="0" smtClean="0">
                <a:solidFill>
                  <a:srgbClr val="003399"/>
                </a:solidFill>
                <a:effectLst/>
                <a:latin typeface="Times New Roman" pitchFamily="18" charset="0"/>
                <a:cs typeface="Times New Roman" pitchFamily="18" charset="0"/>
              </a:rPr>
              <a:t> </a:t>
            </a:r>
            <a:br>
              <a:rPr lang="en-US" sz="3000" dirty="0" smtClean="0">
                <a:solidFill>
                  <a:srgbClr val="003399"/>
                </a:solidFill>
                <a:effectLst/>
                <a:latin typeface="Times New Roman" pitchFamily="18" charset="0"/>
                <a:cs typeface="Times New Roman" pitchFamily="18" charset="0"/>
              </a:rPr>
            </a:br>
            <a:r>
              <a:rPr lang="ar-IQ" sz="3000" dirty="0" smtClean="0">
                <a:solidFill>
                  <a:srgbClr val="003399"/>
                </a:solidFill>
                <a:effectLst/>
                <a:latin typeface="Times New Roman" pitchFamily="18" charset="0"/>
                <a:cs typeface="Times New Roman" pitchFamily="18" charset="0"/>
              </a:rPr>
              <a:t>يمكن تلخيص مضار ا</a:t>
            </a:r>
            <a:r>
              <a:rPr lang="ar-SA" sz="3000" dirty="0" smtClean="0">
                <a:solidFill>
                  <a:srgbClr val="003399"/>
                </a:solidFill>
                <a:effectLst/>
                <a:latin typeface="Times New Roman" pitchFamily="18" charset="0"/>
                <a:cs typeface="Times New Roman" pitchFamily="18" charset="0"/>
              </a:rPr>
              <a:t>لمحاصيل المعدلة وراثيا </a:t>
            </a:r>
            <a:r>
              <a:rPr lang="ar-IQ" sz="3000" dirty="0" smtClean="0">
                <a:solidFill>
                  <a:srgbClr val="003399"/>
                </a:solidFill>
                <a:effectLst/>
                <a:latin typeface="Times New Roman" pitchFamily="18" charset="0"/>
                <a:cs typeface="Times New Roman" pitchFamily="18" charset="0"/>
              </a:rPr>
              <a:t>ب</a:t>
            </a:r>
            <a:r>
              <a:rPr lang="ar-SA" sz="3000" dirty="0" smtClean="0">
                <a:solidFill>
                  <a:srgbClr val="003399"/>
                </a:solidFill>
                <a:effectLst/>
                <a:latin typeface="Times New Roman" pitchFamily="18" charset="0"/>
                <a:cs typeface="Times New Roman" pitchFamily="18" charset="0"/>
              </a:rPr>
              <a:t>ما يلي</a:t>
            </a:r>
            <a:r>
              <a:rPr lang="en-US" sz="3000" dirty="0" smtClean="0">
                <a:solidFill>
                  <a:srgbClr val="003399"/>
                </a:solidFill>
                <a:effectLst/>
                <a:latin typeface="Times New Roman" pitchFamily="18" charset="0"/>
                <a:cs typeface="Times New Roman" pitchFamily="18" charset="0"/>
              </a:rPr>
              <a:t>:</a:t>
            </a:r>
            <a:r>
              <a:rPr lang="en-US" sz="3000" dirty="0" smtClean="0">
                <a:solidFill>
                  <a:srgbClr val="004D86"/>
                </a:solidFill>
                <a:effectLst/>
                <a:latin typeface="Times New Roman" pitchFamily="18" charset="0"/>
                <a:cs typeface="Times New Roman" pitchFamily="18" charset="0"/>
              </a:rPr>
              <a:t/>
            </a:r>
            <a:br>
              <a:rPr lang="en-US" sz="3000" dirty="0" smtClean="0">
                <a:solidFill>
                  <a:srgbClr val="004D86"/>
                </a:solidFill>
                <a:effectLst/>
                <a:latin typeface="Times New Roman" pitchFamily="18" charset="0"/>
                <a:cs typeface="Times New Roman" pitchFamily="18" charset="0"/>
              </a:rPr>
            </a:br>
            <a:r>
              <a:rPr lang="ar-IQ" sz="3000" dirty="0" smtClean="0">
                <a:solidFill>
                  <a:schemeClr val="tx1"/>
                </a:solidFill>
                <a:effectLst/>
                <a:latin typeface="Times New Roman" pitchFamily="18" charset="0"/>
                <a:cs typeface="Times New Roman" pitchFamily="18" charset="0"/>
              </a:rPr>
              <a:t>- يمكن ان يتسبب الجين المسؤول عن مقاومة الحشرات في النباتات المعدلة وراثيا الى قتل الحشرات المفيدة </a:t>
            </a:r>
            <a:r>
              <a:rPr lang="ar-IQ" sz="3000" dirty="0" smtClean="0">
                <a:solidFill>
                  <a:srgbClr val="003399"/>
                </a:solidFill>
                <a:effectLst/>
                <a:latin typeface="Times New Roman" pitchFamily="18" charset="0"/>
                <a:cs typeface="Times New Roman" pitchFamily="18" charset="0"/>
              </a:rPr>
              <a:t>كنحل العسل</a:t>
            </a:r>
            <a:r>
              <a:rPr lang="ar-IQ" sz="3000" dirty="0" smtClean="0">
                <a:solidFill>
                  <a:schemeClr val="tx1"/>
                </a:solidFill>
                <a:effectLst/>
                <a:latin typeface="Times New Roman" pitchFamily="18" charset="0"/>
                <a:cs typeface="Times New Roman" pitchFamily="18" charset="0"/>
              </a:rPr>
              <a:t>، اما حشرات الضارة فتتمكن مع الزمن من تطوير قدراتها على مقاومة السموم ومع تكاثرها فان الاجيال اللاحقة تتمتع بقدرة على مقاومة المبيدات. </a:t>
            </a:r>
            <a:endParaRPr lang="ar-IQ" sz="3000" dirty="0">
              <a:solidFill>
                <a:schemeClr val="tx1"/>
              </a:solidFill>
              <a:effectLst/>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01156" cy="6572272"/>
          </a:xfrm>
        </p:spPr>
        <p:txBody>
          <a:bodyPr>
            <a:noAutofit/>
          </a:bodyPr>
          <a:lstStyle/>
          <a:p>
            <a:pPr lvl="0" algn="r"/>
            <a:r>
              <a:rPr lang="ar-IQ" sz="3200" dirty="0" smtClean="0">
                <a:solidFill>
                  <a:srgbClr val="C00000"/>
                </a:solidFill>
                <a:effectLst/>
                <a:cs typeface="+mn-cs"/>
              </a:rPr>
              <a:t>- يمكن</a:t>
            </a:r>
            <a:r>
              <a:rPr lang="ar-SA" sz="3200" dirty="0" smtClean="0">
                <a:solidFill>
                  <a:srgbClr val="C00000"/>
                </a:solidFill>
                <a:effectLst/>
                <a:cs typeface="+mn-cs"/>
              </a:rPr>
              <a:t> تنقل الطيور والحشرات والرياح البذور</a:t>
            </a:r>
            <a:r>
              <a:rPr lang="ar-IQ" sz="3200" dirty="0" smtClean="0">
                <a:solidFill>
                  <a:srgbClr val="C00000"/>
                </a:solidFill>
                <a:effectLst/>
                <a:cs typeface="+mn-cs"/>
              </a:rPr>
              <a:t> او</a:t>
            </a:r>
            <a:r>
              <a:rPr lang="ar-SA" sz="3200" dirty="0" smtClean="0">
                <a:solidFill>
                  <a:srgbClr val="C00000"/>
                </a:solidFill>
                <a:effectLst/>
                <a:cs typeface="+mn-cs"/>
              </a:rPr>
              <a:t> غبار الطلع </a:t>
            </a:r>
            <a:r>
              <a:rPr lang="ar-IQ" sz="3200" dirty="0" smtClean="0">
                <a:solidFill>
                  <a:srgbClr val="C00000"/>
                </a:solidFill>
                <a:effectLst/>
                <a:cs typeface="+mn-cs"/>
              </a:rPr>
              <a:t>للنباتات ا</a:t>
            </a:r>
            <a:r>
              <a:rPr lang="ar-SA" sz="3200" dirty="0" smtClean="0">
                <a:solidFill>
                  <a:srgbClr val="C00000"/>
                </a:solidFill>
                <a:effectLst/>
                <a:cs typeface="+mn-cs"/>
              </a:rPr>
              <a:t>لمعدلة وراثيا الى الحقول المجاورة مما قد </a:t>
            </a:r>
            <a:r>
              <a:rPr lang="ar-IQ" sz="3200" dirty="0" smtClean="0">
                <a:solidFill>
                  <a:srgbClr val="C00000"/>
                </a:solidFill>
                <a:effectLst/>
                <a:cs typeface="+mn-cs"/>
              </a:rPr>
              <a:t>يسبب</a:t>
            </a:r>
            <a:r>
              <a:rPr lang="ar-SA" sz="3200" dirty="0" smtClean="0">
                <a:solidFill>
                  <a:srgbClr val="C00000"/>
                </a:solidFill>
                <a:effectLst/>
                <a:cs typeface="+mn-cs"/>
              </a:rPr>
              <a:t> </a:t>
            </a:r>
            <a:r>
              <a:rPr lang="ar-SA" sz="3200" u="sng" dirty="0" smtClean="0">
                <a:solidFill>
                  <a:srgbClr val="003399"/>
                </a:solidFill>
                <a:effectLst/>
                <a:cs typeface="+mn-cs"/>
              </a:rPr>
              <a:t>حدوث تلوث جين</a:t>
            </a:r>
            <a:r>
              <a:rPr lang="ar-IQ" sz="3200" u="sng" dirty="0" smtClean="0">
                <a:solidFill>
                  <a:srgbClr val="003399"/>
                </a:solidFill>
                <a:effectLst/>
                <a:cs typeface="+mn-cs"/>
              </a:rPr>
              <a:t>ي</a:t>
            </a:r>
            <a:r>
              <a:rPr lang="en-US" sz="3200" u="sng" dirty="0" smtClean="0">
                <a:solidFill>
                  <a:srgbClr val="003399"/>
                </a:solidFill>
                <a:effectLst/>
                <a:cs typeface="+mn-cs"/>
              </a:rPr>
              <a:t>.</a:t>
            </a:r>
            <a:r>
              <a:rPr lang="en-US" sz="3200" dirty="0" smtClean="0">
                <a:solidFill>
                  <a:schemeClr val="tx1"/>
                </a:solidFill>
                <a:effectLst/>
                <a:cs typeface="+mn-cs"/>
              </a:rPr>
              <a:t/>
            </a:r>
            <a:br>
              <a:rPr lang="en-US" sz="3200" dirty="0" smtClean="0">
                <a:solidFill>
                  <a:schemeClr val="tx1"/>
                </a:solidFill>
                <a:effectLst/>
                <a:cs typeface="+mn-cs"/>
              </a:rPr>
            </a:br>
            <a:r>
              <a:rPr lang="ar-IQ" sz="3200" dirty="0" smtClean="0">
                <a:solidFill>
                  <a:schemeClr val="tx1"/>
                </a:solidFill>
                <a:effectLst/>
                <a:cs typeface="+mn-cs"/>
              </a:rPr>
              <a:t>- </a:t>
            </a:r>
            <a:r>
              <a:rPr lang="ar-SA" sz="3200" dirty="0" smtClean="0">
                <a:solidFill>
                  <a:schemeClr val="tx1"/>
                </a:solidFill>
                <a:effectLst/>
                <a:cs typeface="+mn-cs"/>
              </a:rPr>
              <a:t>يقدر العلماء أن المزروعات المعدلة وراثيا ستكون أكثر مقاومة لمبيدات الاعشاب، وسيؤدى بالتالي إلى مضاعفة استخدام هذه المبيدات العشبية، </a:t>
            </a:r>
            <a:r>
              <a:rPr lang="ar-IQ" sz="3200" dirty="0" smtClean="0">
                <a:solidFill>
                  <a:schemeClr val="tx1"/>
                </a:solidFill>
                <a:effectLst/>
                <a:cs typeface="+mn-cs"/>
              </a:rPr>
              <a:t>مم</a:t>
            </a:r>
            <a:r>
              <a:rPr lang="ar-SA" sz="3200" dirty="0" smtClean="0">
                <a:solidFill>
                  <a:schemeClr val="tx1"/>
                </a:solidFill>
                <a:effectLst/>
                <a:cs typeface="+mn-cs"/>
              </a:rPr>
              <a:t>ا يؤثر </a:t>
            </a:r>
            <a:r>
              <a:rPr lang="ar-IQ" sz="3200" dirty="0" smtClean="0">
                <a:solidFill>
                  <a:schemeClr val="tx1"/>
                </a:solidFill>
                <a:effectLst/>
                <a:cs typeface="+mn-cs"/>
              </a:rPr>
              <a:t>سلبيا </a:t>
            </a:r>
            <a:r>
              <a:rPr lang="ar-SA" sz="3200" dirty="0" smtClean="0">
                <a:solidFill>
                  <a:schemeClr val="tx1"/>
                </a:solidFill>
                <a:effectLst/>
                <a:cs typeface="+mn-cs"/>
              </a:rPr>
              <a:t>على</a:t>
            </a:r>
            <a:r>
              <a:rPr lang="ar-IQ" sz="3200" dirty="0" smtClean="0">
                <a:solidFill>
                  <a:schemeClr val="tx1"/>
                </a:solidFill>
                <a:effectLst/>
                <a:cs typeface="+mn-cs"/>
              </a:rPr>
              <a:t> </a:t>
            </a:r>
            <a:r>
              <a:rPr lang="ar-SA" sz="3200" dirty="0" smtClean="0">
                <a:solidFill>
                  <a:schemeClr val="tx1"/>
                </a:solidFill>
                <a:effectLst/>
                <a:cs typeface="+mn-cs"/>
              </a:rPr>
              <a:t>البيئة</a:t>
            </a:r>
            <a:r>
              <a:rPr lang="ar-IQ" sz="3200" dirty="0" smtClean="0">
                <a:solidFill>
                  <a:schemeClr val="tx1"/>
                </a:solidFill>
                <a:effectLst/>
                <a:cs typeface="+mn-cs"/>
              </a:rPr>
              <a:t> و</a:t>
            </a:r>
            <a:r>
              <a:rPr lang="ar-SA" sz="3200" dirty="0" smtClean="0">
                <a:solidFill>
                  <a:schemeClr val="tx1"/>
                </a:solidFill>
                <a:effectLst/>
                <a:cs typeface="+mn-cs"/>
              </a:rPr>
              <a:t>صحة الانسان </a:t>
            </a:r>
            <a:r>
              <a:rPr lang="ar-IQ" sz="3200" dirty="0" smtClean="0">
                <a:solidFill>
                  <a:schemeClr val="tx1"/>
                </a:solidFill>
                <a:effectLst/>
                <a:cs typeface="+mn-cs"/>
              </a:rPr>
              <a:t>.</a:t>
            </a:r>
            <a:r>
              <a:rPr lang="en-US" sz="3200" dirty="0" smtClean="0">
                <a:solidFill>
                  <a:schemeClr val="tx1"/>
                </a:solidFill>
                <a:effectLst/>
                <a:cs typeface="+mn-cs"/>
              </a:rPr>
              <a:t/>
            </a:r>
            <a:br>
              <a:rPr lang="en-US" sz="3200" dirty="0" smtClean="0">
                <a:solidFill>
                  <a:schemeClr val="tx1"/>
                </a:solidFill>
                <a:effectLst/>
                <a:cs typeface="+mn-cs"/>
              </a:rPr>
            </a:br>
            <a:r>
              <a:rPr lang="ar-IQ" sz="3200" dirty="0" smtClean="0">
                <a:solidFill>
                  <a:srgbClr val="003399"/>
                </a:solidFill>
              </a:rPr>
              <a:t>- </a:t>
            </a:r>
            <a:r>
              <a:rPr lang="ar-SA" sz="3200" dirty="0" smtClean="0">
                <a:solidFill>
                  <a:srgbClr val="003399"/>
                </a:solidFill>
              </a:rPr>
              <a:t>من الممكن ان تؤدى تقنيات التحوير الوراثى </a:t>
            </a:r>
            <a:r>
              <a:rPr lang="ar-IQ" sz="3200" dirty="0" smtClean="0">
                <a:solidFill>
                  <a:srgbClr val="003399"/>
                </a:solidFill>
              </a:rPr>
              <a:t>الى </a:t>
            </a:r>
            <a:r>
              <a:rPr lang="ar-SA" sz="3200" dirty="0" smtClean="0">
                <a:solidFill>
                  <a:srgbClr val="003399"/>
                </a:solidFill>
              </a:rPr>
              <a:t>حدوث طفرات غير متوقعة فى الكائن المحور وراثيا قد </a:t>
            </a:r>
            <a:r>
              <a:rPr lang="ar-IQ" sz="3200" dirty="0" smtClean="0">
                <a:solidFill>
                  <a:srgbClr val="003399"/>
                </a:solidFill>
              </a:rPr>
              <a:t>تؤدي الى:</a:t>
            </a:r>
            <a:br>
              <a:rPr lang="ar-IQ" sz="3200" dirty="0" smtClean="0">
                <a:solidFill>
                  <a:srgbClr val="003399"/>
                </a:solidFill>
              </a:rPr>
            </a:br>
            <a:r>
              <a:rPr lang="ar-IQ" sz="3200" dirty="0" smtClean="0">
                <a:solidFill>
                  <a:srgbClr val="003399"/>
                </a:solidFill>
              </a:rPr>
              <a:t>- </a:t>
            </a:r>
            <a:r>
              <a:rPr lang="ar-IQ" sz="3200" dirty="0" smtClean="0">
                <a:solidFill>
                  <a:srgbClr val="333300"/>
                </a:solidFill>
              </a:rPr>
              <a:t>استحداث </a:t>
            </a:r>
            <a:r>
              <a:rPr lang="ar-SA" sz="3200" dirty="0" smtClean="0">
                <a:solidFill>
                  <a:srgbClr val="333300"/>
                </a:solidFill>
              </a:rPr>
              <a:t>مستويات جديدة وعالية من السموم فى الغذاء</a:t>
            </a:r>
            <a:r>
              <a:rPr lang="ar-IQ" sz="3200" dirty="0" smtClean="0">
                <a:solidFill>
                  <a:srgbClr val="333300"/>
                </a:solidFill>
              </a:rPr>
              <a:t/>
            </a:r>
            <a:br>
              <a:rPr lang="ar-IQ" sz="3200" dirty="0" smtClean="0">
                <a:solidFill>
                  <a:srgbClr val="333300"/>
                </a:solidFill>
              </a:rPr>
            </a:br>
            <a:r>
              <a:rPr lang="ar-IQ" sz="3200" dirty="0" smtClean="0">
                <a:solidFill>
                  <a:srgbClr val="333300"/>
                </a:solidFill>
              </a:rPr>
              <a:t>- </a:t>
            </a:r>
            <a:r>
              <a:rPr lang="ar-SA" sz="3200" dirty="0" smtClean="0">
                <a:solidFill>
                  <a:srgbClr val="333300"/>
                </a:solidFill>
              </a:rPr>
              <a:t>استحداث حالات من الحساسية </a:t>
            </a:r>
            <a:r>
              <a:rPr lang="ar-IQ" sz="3200" dirty="0" smtClean="0">
                <a:solidFill>
                  <a:srgbClr val="333300"/>
                </a:solidFill>
              </a:rPr>
              <a:t/>
            </a:r>
            <a:br>
              <a:rPr lang="ar-IQ" sz="3200" dirty="0" smtClean="0">
                <a:solidFill>
                  <a:srgbClr val="333300"/>
                </a:solidFill>
              </a:rPr>
            </a:br>
            <a:r>
              <a:rPr lang="ar-SA" sz="3200" dirty="0" smtClean="0">
                <a:solidFill>
                  <a:srgbClr val="333300"/>
                </a:solidFill>
              </a:rPr>
              <a:t>غير المعروفة</a:t>
            </a:r>
            <a:r>
              <a:rPr lang="ar-IQ" sz="3200" dirty="0" smtClean="0">
                <a:solidFill>
                  <a:srgbClr val="333300"/>
                </a:solidFill>
              </a:rPr>
              <a:t> </a:t>
            </a:r>
            <a:r>
              <a:rPr lang="ar-SA" sz="3200" dirty="0" smtClean="0">
                <a:solidFill>
                  <a:srgbClr val="333300"/>
                </a:solidFill>
              </a:rPr>
              <a:t>ولا يمكن التنبؤ بها</a:t>
            </a:r>
            <a:r>
              <a:rPr lang="ar-IQ" sz="3200" dirty="0" smtClean="0">
                <a:solidFill>
                  <a:srgbClr val="333300"/>
                </a:solidFill>
              </a:rPr>
              <a:t/>
            </a:r>
            <a:br>
              <a:rPr lang="ar-IQ" sz="3200" dirty="0" smtClean="0">
                <a:solidFill>
                  <a:srgbClr val="333300"/>
                </a:solidFill>
              </a:rPr>
            </a:br>
            <a:r>
              <a:rPr lang="ar-SA" sz="3200" dirty="0" smtClean="0">
                <a:solidFill>
                  <a:srgbClr val="333300"/>
                </a:solidFill>
              </a:rPr>
              <a:t>عند تناول مثل هذه الأغذية</a:t>
            </a:r>
            <a:r>
              <a:rPr lang="en-US" sz="3200" dirty="0" smtClean="0">
                <a:solidFill>
                  <a:srgbClr val="333300"/>
                </a:solidFill>
              </a:rPr>
              <a:t>. </a:t>
            </a:r>
            <a:endParaRPr lang="ar-IQ" sz="3200" dirty="0">
              <a:solidFill>
                <a:srgbClr val="333300"/>
              </a:solidFill>
              <a:effectLst/>
              <a:cs typeface="+mn-cs"/>
            </a:endParaRPr>
          </a:p>
        </p:txBody>
      </p:sp>
      <p:pic>
        <p:nvPicPr>
          <p:cNvPr id="4" name="Picture 3"/>
          <p:cNvPicPr>
            <a:picLocks noChangeAspect="1" noChangeArrowheads="1"/>
          </p:cNvPicPr>
          <p:nvPr/>
        </p:nvPicPr>
        <p:blipFill>
          <a:blip r:embed="rId2"/>
          <a:srcRect/>
          <a:stretch>
            <a:fillRect/>
          </a:stretch>
        </p:blipFill>
        <p:spPr bwMode="auto">
          <a:xfrm>
            <a:off x="0" y="5000636"/>
            <a:ext cx="4000496" cy="1857364"/>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1532</TotalTime>
  <Words>470</Words>
  <Application>Microsoft Office PowerPoint</Application>
  <PresentationFormat>عرض على الشاشة (3:4)‏</PresentationFormat>
  <Paragraphs>34</Paragraphs>
  <Slides>16</Slides>
  <Notes>0</Notes>
  <HiddenSlides>0</HiddenSlides>
  <MMClips>0</MMClips>
  <ScaleCrop>false</ScaleCrop>
  <HeadingPairs>
    <vt:vector size="4" baseType="variant">
      <vt:variant>
        <vt:lpstr>نسق</vt:lpstr>
      </vt:variant>
      <vt:variant>
        <vt:i4>1</vt:i4>
      </vt:variant>
      <vt:variant>
        <vt:lpstr>عناوين الشرائح</vt:lpstr>
      </vt:variant>
      <vt:variant>
        <vt:i4>16</vt:i4>
      </vt:variant>
    </vt:vector>
  </HeadingPairs>
  <TitlesOfParts>
    <vt:vector size="17" baseType="lpstr">
      <vt:lpstr>Concourse</vt:lpstr>
      <vt:lpstr>عرض تقديمي في PowerPoint</vt:lpstr>
      <vt:lpstr>عرض تقديمي في PowerPoint</vt:lpstr>
      <vt:lpstr>عرض تقديمي في PowerPoint</vt:lpstr>
      <vt:lpstr>عرض تقديمي في PowerPoint</vt:lpstr>
      <vt:lpstr>3- استخدام الليبوسومات Liposomes 4- استخدام خلايا نباتية تسمى البروتوبلاست Protoplasts.   بدأ انتاج الاغذية المعدلة وراثيا فعليا في عام 1983من قبل عدد من الشركات الامريكية والاوربية.  أغلب التعديلات الوراثية تركز على المحاصيل النقدية ذات الطلب العالي من المزارعين مثل: فول الصويا، والذرة، والارز، والبطاطا وزيت بذور القطن. </vt:lpstr>
      <vt:lpstr>عرض تقديمي في PowerPoint</vt:lpstr>
      <vt:lpstr>- تعديل صفات النبات ليناسب الأساليب الزراعية الحديثة أو جعله أكثر تحملا للظروف البيئية الصعبة مثل الملوحة والجفاف والصقيع. - إزالة بعض الصفات غير المرغوب فيها من بعض المحاصيل. - تحسين القيمة الغذائية للمحاصيل والثمار.  - جعل المحاصيل مقاومة لمبيدات الأعشاب.  - الأغذية المعدلة وراثيا يمكن أن تستخدم في المستقبل لنقل الأدوية إلى الإنسان.  ( تعد الولايات المتحدة، البرازيل، الأرجنتين،  الهند، كندا والصين من الدول الرائدة في زراعة المحاصيل المعدلة وراثياً )</vt:lpstr>
      <vt:lpstr> أخطار الاغذية المعدلة وراثيا على البيئة  عادة ما تنصب الاهتمامات التي يفرضها الجدل المحتدم على المخاطر التي تهدد صحة الإنسان، إلا أن هناك مجموعة من المخاطر البيئية الكامنة تهدد النظام البيئي التي يرتبط بها وجود الحياة على الارض. ما هي الأثار البيئية لنمو آلاف النباتات المحورة جينيا حول العالم؟ ماذا يحدث للطيور والحشرات والعضويات الدقيقة والحيوانات المعدلة جينيا أيضا عندما يحدث اتصال مع هذه المنتجات وتتناولها؟ إنها التجربة الأكثر خروجا عن السيطرة والتحكم التي تواجه العالم الطبيعي.  يمكن تلخيص مضار المحاصيل المعدلة وراثيا بما يلي: - يمكن ان يتسبب الجين المسؤول عن مقاومة الحشرات في النباتات المعدلة وراثيا الى قتل الحشرات المفيدة كنحل العسل، اما حشرات الضارة فتتمكن مع الزمن من تطوير قدراتها على مقاومة السموم ومع تكاثرها فان الاجيال اللاحقة تتمتع بقدرة على مقاومة المبيدات. </vt:lpstr>
      <vt:lpstr>- يمكن تنقل الطيور والحشرات والرياح البذور او غبار الطلع للنباتات المعدلة وراثيا الى الحقول المجاورة مما قد يسبب حدوث تلوث جيني. - يقدر العلماء أن المزروعات المعدلة وراثيا ستكون أكثر مقاومة لمبيدات الاعشاب، وسيؤدى بالتالي إلى مضاعفة استخدام هذه المبيدات العشبية، مما يؤثر سلبيا على البيئة وصحة الانسان . - من الممكن ان تؤدى تقنيات التحوير الوراثى الى حدوث طفرات غير متوقعة فى الكائن المحور وراثيا قد تؤدي الى: - استحداث مستويات جديدة وعالية من السموم فى الغذاء - استحداث حالات من الحساسية  غير المعروفة ولا يمكن التنبؤ بها عند تناول مثل هذه الأغذية. </vt:lpstr>
      <vt:lpstr>- امكانية انتقال الجينات افقياً، اي انتقالها بين انواع حية مختلفة، او اندماجها مع مورثات اخرى. ويعتقد ان ظهور سلالة Ecoli 0157 في اسكتلندا والتي راح ضحيتها العديد من الافراد يعود لانتقال المورثات، كما توجد في المستشفيات سلالات من البكتريا المقاومة للمضادات الحيوية والتي تشكل مشكلة كبيرة للاطباء.  -اذا تم الاعتماد على الاصناف المعدلة وراثيا فان هذا يعني الاستغناء عن السلالات البرية او المحلية مما يؤدي الى حدوث فقد لا يمكن تعويضه في الجينات وهو ما بعرف بالتعرية الوراثية Genetic erosion مما يسبب اضعاف قاعدة الامن الغذائي. وبالرغم من طمأنة الشركات المنتجة للاغذية المعدلة وراثياً في كونها لا تختلف عن الاغذية المنتجة التقليدية، الا ان الخوف لا زال يراود الكثير من المعارضين وخاصة في الدول الاوربية وقد اتخذت بعض التدابير ومنها كتابة البيانات الايضاحية للاغذية المعدلة وراثياً. </vt:lpstr>
      <vt:lpstr>عرض تقديمي في PowerPoint</vt:lpstr>
      <vt:lpstr>عرض تقديمي في PowerPoint</vt:lpstr>
      <vt:lpstr>في مجال الإنتاج الحيواني والأسماك: - إن الثروة الحيوانية (أبقار، ماعز، دواجن) والأسماك هي في تغيير مستمر عن طريق الاستنساخ cloning  أو عن طريق الهندسة الوراثية، على الرغم من عدم التاكد من تاثير تناول مشتقات الثروة الحيوانية، من لحوم وألبان وبيض، على صحة الإنسان. فضلا عن إن الأعلاف التي تُقدَّم لهذه الحيوانات، كالذرة وفول الصويا والقطن، هي محوَّرة وراثياً. - تم في الولايات المتحدة الأمريكية إنتاج هرمون يسمى هرمون النمو البقري BGH عن طريق هندسة الجينات. ويزيد هذا الهرمون إنتاجية حليب الأبقار بنسبة تصل إلى 20 %. واثبت الدراسات العلمية بأن هرمون النمو هذا له علاقة بإصابة الإنسان بمرض السرطان، وبرفع نسبة إصابة الأبقار الحلوب بمرض التهاب الضرع mastitis.</vt:lpstr>
      <vt:lpstr>- تستخدم في الوقت الحاضر في صناعة الأغذية إنزيمات (خمائر) معدَّلة وراثياً، منها إنزيم الرّينيت) Rennet وهو عبارة عن مادة مأخوذة من غشاء معدة الحيوانات تستعمل في صناعة اللبن والجبن بشكل واسع).   - يتم تطوير وتنمية الحيوانات المجترة من أجل الحصول على لحوم ذات دسم أقل وعلى أسماك تنمو بسرعة وتكون أضخم الا ان الدراسات غير مؤكدة من عدم ضررها على صحة الانسان. - يتم التحوير الوراثي على الحيوانات وخاصة الاسماك لغرض انتاجها وبيعها في الاسواق كحيوانات اليفة.</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Ibrahim</dc:creator>
  <cp:lastModifiedBy>وسام نت</cp:lastModifiedBy>
  <cp:revision>209</cp:revision>
  <dcterms:created xsi:type="dcterms:W3CDTF">2012-05-31T08:31:09Z</dcterms:created>
  <dcterms:modified xsi:type="dcterms:W3CDTF">2018-12-11T18:41:55Z</dcterms:modified>
</cp:coreProperties>
</file>