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9" r:id="rId3"/>
    <p:sldId id="260" r:id="rId4"/>
    <p:sldId id="264" r:id="rId5"/>
    <p:sldId id="265" r:id="rId6"/>
    <p:sldId id="266" r:id="rId7"/>
    <p:sldId id="267" r:id="rId8"/>
    <p:sldId id="271" r:id="rId9"/>
    <p:sldId id="268" r:id="rId10"/>
    <p:sldId id="269" r:id="rId11"/>
    <p:sldId id="272" r:id="rId12"/>
    <p:sldId id="274" r:id="rId13"/>
    <p:sldId id="275" r:id="rId14"/>
    <p:sldId id="276" r:id="rId15"/>
    <p:sldId id="277" r:id="rId16"/>
    <p:sldId id="278" r:id="rId17"/>
    <p:sldId id="280" r:id="rId18"/>
    <p:sldId id="281" r:id="rId19"/>
    <p:sldId id="282" r:id="rId20"/>
    <p:sldId id="283" r:id="rId21"/>
    <p:sldId id="284" r:id="rId22"/>
    <p:sldId id="285" r:id="rId23"/>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052" autoAdjust="0"/>
    <p:restoredTop sz="94660"/>
  </p:normalViewPr>
  <p:slideViewPr>
    <p:cSldViewPr snapToGrid="0">
      <p:cViewPr varScale="1">
        <p:scale>
          <a:sx n="82" d="100"/>
          <a:sy n="82" d="100"/>
        </p:scale>
        <p:origin x="9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2341237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328726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15245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1261141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60198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34124495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1461678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281883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4008097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5A8B7-2568-4161-AB3C-21CE405628DE}" type="datetimeFigureOut">
              <a:rPr lang="ar-IQ" smtClean="0"/>
              <a:t>12/05/1440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3204960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15A8B7-2568-4161-AB3C-21CE405628DE}" type="datetimeFigureOut">
              <a:rPr lang="ar-IQ" smtClean="0"/>
              <a:t>12/05/1440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158483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15A8B7-2568-4161-AB3C-21CE405628DE}" type="datetimeFigureOut">
              <a:rPr lang="ar-IQ" smtClean="0"/>
              <a:t>12/05/1440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1611163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15A8B7-2568-4161-AB3C-21CE405628DE}" type="datetimeFigureOut">
              <a:rPr lang="ar-IQ" smtClean="0"/>
              <a:t>12/05/1440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3313433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15A8B7-2568-4161-AB3C-21CE405628DE}" type="datetimeFigureOut">
              <a:rPr lang="ar-IQ" smtClean="0"/>
              <a:t>12/05/1440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258199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15A8B7-2568-4161-AB3C-21CE405628DE}" type="datetimeFigureOut">
              <a:rPr lang="ar-IQ" smtClean="0"/>
              <a:t>12/05/1440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36636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15A8B7-2568-4161-AB3C-21CE405628DE}" type="datetimeFigureOut">
              <a:rPr lang="ar-IQ" smtClean="0"/>
              <a:t>12/05/1440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4589246-EF7C-49DA-859E-CACF03AF1FA3}" type="slidenum">
              <a:rPr lang="ar-IQ" smtClean="0"/>
              <a:t>‹#›</a:t>
            </a:fld>
            <a:endParaRPr lang="ar-IQ"/>
          </a:p>
        </p:txBody>
      </p:sp>
    </p:spTree>
    <p:extLst>
      <p:ext uri="{BB962C8B-B14F-4D97-AF65-F5344CB8AC3E}">
        <p14:creationId xmlns:p14="http://schemas.microsoft.com/office/powerpoint/2010/main" val="423620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515A8B7-2568-4161-AB3C-21CE405628DE}" type="datetimeFigureOut">
              <a:rPr lang="ar-IQ" smtClean="0"/>
              <a:t>12/05/1440</a:t>
            </a:fld>
            <a:endParaRPr lang="ar-IQ"/>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4589246-EF7C-49DA-859E-CACF03AF1FA3}" type="slidenum">
              <a:rPr lang="ar-IQ" smtClean="0"/>
              <a:t>‹#›</a:t>
            </a:fld>
            <a:endParaRPr lang="ar-IQ"/>
          </a:p>
        </p:txBody>
      </p:sp>
    </p:spTree>
    <p:extLst>
      <p:ext uri="{BB962C8B-B14F-4D97-AF65-F5344CB8AC3E}">
        <p14:creationId xmlns:p14="http://schemas.microsoft.com/office/powerpoint/2010/main" val="174392484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sz="4400" dirty="0"/>
          </a:p>
        </p:txBody>
      </p:sp>
      <p:sp>
        <p:nvSpPr>
          <p:cNvPr id="3" name="Subtitle 2"/>
          <p:cNvSpPr>
            <a:spLocks noGrp="1"/>
          </p:cNvSpPr>
          <p:nvPr>
            <p:ph type="subTitle" idx="1"/>
          </p:nvPr>
        </p:nvSpPr>
        <p:spPr>
          <a:xfrm>
            <a:off x="1636021" y="4179786"/>
            <a:ext cx="7766936" cy="1096899"/>
          </a:xfrm>
        </p:spPr>
        <p:txBody>
          <a:bodyPr>
            <a:normAutofit fontScale="25000" lnSpcReduction="20000"/>
          </a:bodyPr>
          <a:lstStyle/>
          <a:p>
            <a:r>
              <a:rPr lang="ar-IQ" b="1" dirty="0"/>
              <a:t> </a:t>
            </a:r>
            <a:endParaRPr lang="en-US" dirty="0"/>
          </a:p>
          <a:p>
            <a:r>
              <a:rPr lang="ar-IQ" b="1" dirty="0"/>
              <a:t>الجامعة المستنصرية </a:t>
            </a:r>
            <a:endParaRPr lang="en-US" sz="8000" dirty="0"/>
          </a:p>
          <a:p>
            <a:r>
              <a:rPr lang="ar-IQ" sz="8000" b="1" dirty="0"/>
              <a:t>كلية التربية الاساسية </a:t>
            </a:r>
            <a:endParaRPr lang="en-US" sz="8000" dirty="0"/>
          </a:p>
          <a:p>
            <a:r>
              <a:rPr lang="ar-IQ" sz="8000" b="1" dirty="0"/>
              <a:t> </a:t>
            </a:r>
            <a:endParaRPr lang="en-US" sz="8000" dirty="0"/>
          </a:p>
          <a:p>
            <a:r>
              <a:rPr lang="ar-IQ" sz="8000" b="1" dirty="0"/>
              <a:t> </a:t>
            </a:r>
            <a:endParaRPr lang="en-US" sz="8000" dirty="0"/>
          </a:p>
          <a:p>
            <a:r>
              <a:rPr lang="ar-IQ" sz="8000" b="1" dirty="0"/>
              <a:t>مادة التربية الصحية للمرحلة الثانية قسم العلوم للدراستين الصباحي والمسائي ولكافة الافرع </a:t>
            </a:r>
            <a:endParaRPr lang="en-US" sz="8000" dirty="0"/>
          </a:p>
          <a:p>
            <a:endParaRPr lang="ar-IQ" dirty="0"/>
          </a:p>
        </p:txBody>
      </p:sp>
    </p:spTree>
    <p:extLst>
      <p:ext uri="{BB962C8B-B14F-4D97-AF65-F5344CB8AC3E}">
        <p14:creationId xmlns:p14="http://schemas.microsoft.com/office/powerpoint/2010/main" val="418001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77500" lnSpcReduction="20000"/>
          </a:bodyPr>
          <a:lstStyle/>
          <a:p>
            <a:r>
              <a:rPr lang="ar-IQ" b="1" dirty="0"/>
              <a:t>_ مميزات كريات الدم الحمراء :- </a:t>
            </a:r>
            <a:endParaRPr lang="en-US" b="1" dirty="0"/>
          </a:p>
          <a:p>
            <a:pPr lvl="0"/>
            <a:r>
              <a:rPr lang="ar-IQ" b="1" dirty="0"/>
              <a:t>التنفس :- حيث يقوم الدم (</a:t>
            </a:r>
            <a:r>
              <a:rPr lang="en-US" b="1" dirty="0"/>
              <a:t>Blood</a:t>
            </a:r>
            <a:r>
              <a:rPr lang="ar-IQ" b="1" dirty="0"/>
              <a:t>) بنقل (</a:t>
            </a:r>
            <a:r>
              <a:rPr lang="en-US" b="1" dirty="0"/>
              <a:t>O</a:t>
            </a:r>
            <a:r>
              <a:rPr lang="en-US" b="1" baseline="-25000" dirty="0"/>
              <a:t>2 </a:t>
            </a:r>
            <a:r>
              <a:rPr lang="ar-IQ" b="1" dirty="0"/>
              <a:t>) وطرح (</a:t>
            </a:r>
            <a:r>
              <a:rPr lang="en-US" b="1" dirty="0"/>
              <a:t>CO</a:t>
            </a:r>
            <a:r>
              <a:rPr lang="en-US" b="1" baseline="-25000" dirty="0"/>
              <a:t>2 </a:t>
            </a:r>
            <a:r>
              <a:rPr lang="ar-IQ" b="1" dirty="0"/>
              <a:t>) من أعضاء التنفس (</a:t>
            </a:r>
            <a:r>
              <a:rPr lang="en-US" b="1" dirty="0"/>
              <a:t>Lunges</a:t>
            </a:r>
            <a:r>
              <a:rPr lang="ar-IQ" b="1" dirty="0"/>
              <a:t> ) الرئتين الى الانسجة (</a:t>
            </a:r>
            <a:r>
              <a:rPr lang="en-US" b="1" dirty="0"/>
              <a:t>Tissues</a:t>
            </a:r>
            <a:r>
              <a:rPr lang="ar-IQ" b="1" dirty="0"/>
              <a:t>)  بواسطة هيموكلوبين كريات الدم الحمراء ونقل (</a:t>
            </a:r>
            <a:r>
              <a:rPr lang="en-US" b="1" dirty="0"/>
              <a:t>Co</a:t>
            </a:r>
            <a:r>
              <a:rPr lang="en-US" b="1" baseline="-25000" dirty="0"/>
              <a:t>2</a:t>
            </a:r>
            <a:r>
              <a:rPr lang="ar-IQ" b="1" dirty="0"/>
              <a:t>) من الانسجة الى الرئتين لطرحها خارج جسم الانسان .</a:t>
            </a:r>
            <a:endParaRPr lang="en-US" b="1" dirty="0"/>
          </a:p>
          <a:p>
            <a:pPr lvl="0"/>
            <a:r>
              <a:rPr lang="ar-IQ" b="1" dirty="0"/>
              <a:t>الوظيفة او الميزة الغذائية :- يقوم الدم بنقل وتوزيع الغذاء من الجهاز الهضمي الى جميع انحاء الجسم .</a:t>
            </a:r>
            <a:endParaRPr lang="en-US" b="1" dirty="0"/>
          </a:p>
          <a:p>
            <a:pPr lvl="0"/>
            <a:r>
              <a:rPr lang="ar-IQ" b="1" dirty="0"/>
              <a:t>الوظيفة الاخراجية او الطرح :- يقوم الدم بطرح المواد الاخراجية خارج الجسم مثل نقل (</a:t>
            </a:r>
            <a:r>
              <a:rPr lang="en-US" b="1" dirty="0"/>
              <a:t>Co</a:t>
            </a:r>
            <a:r>
              <a:rPr lang="en-US" b="1" baseline="-25000" dirty="0"/>
              <a:t>2</a:t>
            </a:r>
            <a:r>
              <a:rPr lang="ar-IQ" b="1" dirty="0"/>
              <a:t>) الى الرئتين (</a:t>
            </a:r>
            <a:r>
              <a:rPr lang="en-US" b="1" dirty="0"/>
              <a:t>Lunges</a:t>
            </a:r>
            <a:r>
              <a:rPr lang="ar-IQ" b="1" dirty="0"/>
              <a:t>) ونقل يوريا (</a:t>
            </a:r>
            <a:r>
              <a:rPr lang="en-US" b="1" dirty="0"/>
              <a:t>Urea</a:t>
            </a:r>
            <a:r>
              <a:rPr lang="ar-IQ" b="1" dirty="0"/>
              <a:t>) يوريا الى الكلى (</a:t>
            </a:r>
            <a:r>
              <a:rPr lang="en-US" b="1" dirty="0"/>
              <a:t>kidney</a:t>
            </a:r>
            <a:r>
              <a:rPr lang="ar-IQ" b="1" dirty="0"/>
              <a:t>)</a:t>
            </a:r>
            <a:endParaRPr lang="en-US" b="1" dirty="0"/>
          </a:p>
          <a:p>
            <a:pPr lvl="0"/>
            <a:r>
              <a:rPr lang="ar-IQ" b="1" dirty="0"/>
              <a:t>وظيفة النقل حيث يقوم الدم بحمل الانزيمات من اماكن تصنيعها الى بقية اعضاء الجسم من اجل عمليات البناء والهدم (الاستقلاب).</a:t>
            </a:r>
            <a:endParaRPr lang="en-US" b="1" dirty="0"/>
          </a:p>
          <a:p>
            <a:pPr lvl="0"/>
            <a:r>
              <a:rPr lang="ar-IQ" b="1" dirty="0"/>
              <a:t>يساعد الدم على نقل الهرمونات من الغدد الخاصة بها.</a:t>
            </a:r>
            <a:endParaRPr lang="en-US" b="1" dirty="0"/>
          </a:p>
          <a:p>
            <a:pPr lvl="0"/>
            <a:r>
              <a:rPr lang="ar-IQ" b="1" dirty="0"/>
              <a:t>يساعد الدم على المحافظة على كمية الماء الموجودة في جسم الانسان وذلك عن طريق اخراج الماء الزائد عبر (</a:t>
            </a:r>
            <a:r>
              <a:rPr lang="en-US" b="1" dirty="0" err="1"/>
              <a:t>Skin,Kidny</a:t>
            </a:r>
            <a:r>
              <a:rPr lang="ar-IQ" b="1" dirty="0"/>
              <a:t>) الكلى والجلد .</a:t>
            </a:r>
            <a:endParaRPr lang="en-US" b="1" dirty="0"/>
          </a:p>
          <a:p>
            <a:pPr lvl="0"/>
            <a:r>
              <a:rPr lang="ar-IQ" b="1" dirty="0"/>
              <a:t>يساعد على حدوث تجلط الدم حيث يتم وقف النزيف الناتج عن اصابة الاوعية الدموية عن طريق التجلط بواسطة (الفايبرونوجين) الموجودة في البلازما.</a:t>
            </a:r>
            <a:endParaRPr lang="en-US" b="1" dirty="0"/>
          </a:p>
          <a:p>
            <a:pPr lvl="0"/>
            <a:r>
              <a:rPr lang="ar-IQ" b="1" dirty="0"/>
              <a:t>تساعد على المحافظة على </a:t>
            </a:r>
            <a:r>
              <a:rPr lang="en-US" b="1" dirty="0"/>
              <a:t>PH</a:t>
            </a:r>
            <a:r>
              <a:rPr lang="ar-IQ" b="1" dirty="0"/>
              <a:t> الدم </a:t>
            </a:r>
            <a:endParaRPr lang="en-US" b="1" dirty="0"/>
          </a:p>
        </p:txBody>
      </p:sp>
    </p:spTree>
    <p:extLst>
      <p:ext uri="{BB962C8B-B14F-4D97-AF65-F5344CB8AC3E}">
        <p14:creationId xmlns:p14="http://schemas.microsoft.com/office/powerpoint/2010/main" val="481312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r>
              <a:rPr lang="ar-IQ" dirty="0"/>
              <a:t>وتنقسم كريات الدم البيضاء الى نوعين رئيسيين هما:-</a:t>
            </a:r>
            <a:endParaRPr lang="en-US" dirty="0"/>
          </a:p>
          <a:p>
            <a:pPr lvl="0"/>
            <a:r>
              <a:rPr lang="ar-IQ" b="1" dirty="0"/>
              <a:t>خلايا محببة (</a:t>
            </a:r>
            <a:r>
              <a:rPr lang="en-US" b="1" dirty="0"/>
              <a:t>Granulocytes</a:t>
            </a:r>
            <a:r>
              <a:rPr lang="ar-IQ" b="1" dirty="0"/>
              <a:t>):-</a:t>
            </a:r>
            <a:r>
              <a:rPr lang="ar-IQ" dirty="0"/>
              <a:t> يحتوي السايتوبلازم على الحبيبات ولها وظيفة التهامية (بلعمية) أي تلتهم الجزيئات الغريبة التي تدخل الجسم ومن ضمنها البكتريا ذلك لان الحبيبات التي تحتوي على خمائر هاضمة ولها حركة اميبية .</a:t>
            </a:r>
            <a:endParaRPr lang="en-US" dirty="0"/>
          </a:p>
          <a:p>
            <a:r>
              <a:rPr lang="ar-IQ" dirty="0"/>
              <a:t> </a:t>
            </a:r>
            <a:r>
              <a:rPr lang="ar-IQ" dirty="0" smtClean="0"/>
              <a:t>وتشمل الخلايا الحامضية والقاعديه والمتعادله </a:t>
            </a:r>
            <a:endParaRPr lang="en-US" dirty="0"/>
          </a:p>
          <a:p>
            <a:endParaRPr lang="ar-IQ" dirty="0"/>
          </a:p>
        </p:txBody>
      </p:sp>
      <p:sp>
        <p:nvSpPr>
          <p:cNvPr id="4" name="Rectangle 3"/>
          <p:cNvSpPr/>
          <p:nvPr/>
        </p:nvSpPr>
        <p:spPr>
          <a:xfrm>
            <a:off x="2965938" y="3942528"/>
            <a:ext cx="6096000" cy="1200329"/>
          </a:xfrm>
          <a:prstGeom prst="rect">
            <a:avLst/>
          </a:prstGeom>
        </p:spPr>
        <p:txBody>
          <a:bodyPr>
            <a:spAutoFit/>
          </a:bodyPr>
          <a:lstStyle/>
          <a:p>
            <a:pPr lvl="0"/>
            <a:r>
              <a:rPr lang="ar-SA" dirty="0"/>
              <a:t>وتشمل :-</a:t>
            </a:r>
            <a:endParaRPr lang="en-US" dirty="0"/>
          </a:p>
          <a:p>
            <a:pPr lvl="0"/>
            <a:r>
              <a:rPr lang="en-US" dirty="0"/>
              <a:t>Neutrophil</a:t>
            </a:r>
            <a:r>
              <a:rPr lang="ar-IQ" dirty="0"/>
              <a:t> (تكتسب صبغة حمراء) ب-  </a:t>
            </a:r>
            <a:r>
              <a:rPr lang="en-US" dirty="0" err="1"/>
              <a:t>Isophil</a:t>
            </a:r>
            <a:r>
              <a:rPr lang="ar-IQ" dirty="0"/>
              <a:t> (تكتسب صبغة زرقاء) ج- </a:t>
            </a:r>
            <a:r>
              <a:rPr lang="en-US" dirty="0"/>
              <a:t>Basophil</a:t>
            </a:r>
            <a:r>
              <a:rPr lang="ar-SA" dirty="0"/>
              <a:t>.</a:t>
            </a:r>
            <a:endParaRPr lang="en-US" dirty="0"/>
          </a:p>
          <a:p>
            <a:pPr lvl="0"/>
            <a:endParaRPr lang="en-US" dirty="0"/>
          </a:p>
        </p:txBody>
      </p:sp>
    </p:spTree>
    <p:extLst>
      <p:ext uri="{BB962C8B-B14F-4D97-AF65-F5344CB8AC3E}">
        <p14:creationId xmlns:p14="http://schemas.microsoft.com/office/powerpoint/2010/main" val="2657683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endParaRPr lang="ar-IQ" dirty="0"/>
          </a:p>
        </p:txBody>
      </p:sp>
      <p:sp>
        <p:nvSpPr>
          <p:cNvPr id="3" name="Content Placeholder 2"/>
          <p:cNvSpPr>
            <a:spLocks noGrp="1"/>
          </p:cNvSpPr>
          <p:nvPr>
            <p:ph idx="1"/>
          </p:nvPr>
        </p:nvSpPr>
        <p:spPr/>
        <p:txBody>
          <a:bodyPr/>
          <a:lstStyle/>
          <a:p>
            <a:pPr lvl="0"/>
            <a:r>
              <a:rPr lang="ar-IQ" dirty="0" smtClean="0"/>
              <a:t>كريات الدم البيضاء غير المحببة :وتشمل </a:t>
            </a:r>
            <a:endParaRPr lang="ar-IQ" dirty="0" smtClean="0"/>
          </a:p>
          <a:p>
            <a:pPr marL="0" lvl="0" indent="0">
              <a:buNone/>
            </a:pPr>
            <a:endParaRPr lang="ar-IQ" dirty="0" smtClean="0"/>
          </a:p>
          <a:p>
            <a:pPr lvl="0"/>
            <a:r>
              <a:rPr lang="ar-IQ" dirty="0" smtClean="0"/>
              <a:t>الخلايا اللمفيه </a:t>
            </a:r>
            <a:r>
              <a:rPr lang="ar-SA" dirty="0" smtClean="0"/>
              <a:t> </a:t>
            </a:r>
            <a:r>
              <a:rPr lang="ar-SA" dirty="0"/>
              <a:t>( </a:t>
            </a:r>
            <a:r>
              <a:rPr lang="en-US" dirty="0" err="1"/>
              <a:t>Lymphatiecyte</a:t>
            </a:r>
            <a:r>
              <a:rPr lang="ar-IQ" dirty="0"/>
              <a:t>) :- </a:t>
            </a:r>
            <a:r>
              <a:rPr lang="ar-SA" dirty="0"/>
              <a:t>والتي وظيفتها إنتاج الاجسام المضادة وتتكون من الطحال والكبد ونخاع العظم.</a:t>
            </a:r>
            <a:endParaRPr lang="en-US" dirty="0"/>
          </a:p>
          <a:p>
            <a:pPr lvl="0"/>
            <a:r>
              <a:rPr lang="ar-SA" dirty="0"/>
              <a:t>خلايا وحيدة النواة (</a:t>
            </a:r>
            <a:r>
              <a:rPr lang="en-US" dirty="0"/>
              <a:t>Monocytes</a:t>
            </a:r>
            <a:r>
              <a:rPr lang="ar-IQ" dirty="0"/>
              <a:t>):- والتي لها وظيفة التهامية (بلعمية).</a:t>
            </a:r>
            <a:endParaRPr lang="en-US" dirty="0"/>
          </a:p>
          <a:p>
            <a:endParaRPr lang="ar-IQ" dirty="0"/>
          </a:p>
        </p:txBody>
      </p:sp>
    </p:spTree>
    <p:extLst>
      <p:ext uri="{BB962C8B-B14F-4D97-AF65-F5344CB8AC3E}">
        <p14:creationId xmlns:p14="http://schemas.microsoft.com/office/powerpoint/2010/main" val="684960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graphicFrame>
        <p:nvGraphicFramePr>
          <p:cNvPr id="4" name="Content Placeholder 3"/>
          <p:cNvGraphicFramePr>
            <a:graphicFrameLocks noGrp="1"/>
          </p:cNvGraphicFramePr>
          <p:nvPr>
            <p:ph idx="1"/>
          </p:nvPr>
        </p:nvGraphicFramePr>
        <p:xfrm>
          <a:off x="3040063" y="1915700"/>
          <a:ext cx="6111875" cy="4416552"/>
        </p:xfrm>
        <a:graphic>
          <a:graphicData uri="http://schemas.openxmlformats.org/drawingml/2006/table">
            <a:tbl>
              <a:tblPr rtl="1" firstRow="1" firstCol="1" bandRow="1">
                <a:tableStyleId>{5C22544A-7EE6-4342-B048-85BDC9FD1C3A}</a:tableStyleId>
              </a:tblPr>
              <a:tblGrid>
                <a:gridCol w="3056255"/>
                <a:gridCol w="3055620"/>
              </a:tblGrid>
              <a:tr h="0">
                <a:tc>
                  <a:txBody>
                    <a:bodyPr/>
                    <a:lstStyle/>
                    <a:p>
                      <a:pPr algn="ctr" rtl="1">
                        <a:lnSpc>
                          <a:spcPct val="115000"/>
                        </a:lnSpc>
                        <a:spcAft>
                          <a:spcPts val="0"/>
                        </a:spcAft>
                      </a:pPr>
                      <a:r>
                        <a:rPr lang="en-US" sz="1400">
                          <a:effectLst/>
                        </a:rPr>
                        <a:t>W.B.C</a:t>
                      </a:r>
                      <a:endParaRPr lang="en-US" sz="1100">
                        <a:effectLst/>
                      </a:endParaRPr>
                    </a:p>
                    <a:p>
                      <a:pPr algn="ctr" rtl="1">
                        <a:lnSpc>
                          <a:spcPct val="115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en-US" sz="1400">
                          <a:effectLst/>
                        </a:rPr>
                        <a:t>R.B.C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342900" lvl="0" indent="-342900" algn="r" rtl="1">
                        <a:lnSpc>
                          <a:spcPct val="115000"/>
                        </a:lnSpc>
                        <a:spcAft>
                          <a:spcPts val="0"/>
                        </a:spcAft>
                        <a:buFont typeface="+mj-lt"/>
                        <a:buAutoNum type="arabicPeriod"/>
                      </a:pPr>
                      <a:r>
                        <a:rPr lang="ar-IQ" sz="1400">
                          <a:effectLst/>
                        </a:rPr>
                        <a:t>تتخذ اشكال مختلفة</a:t>
                      </a:r>
                      <a:endParaRPr lang="en-US" sz="1100">
                        <a:effectLst/>
                      </a:endParaRPr>
                    </a:p>
                    <a:p>
                      <a:pPr algn="r" rtl="1">
                        <a:lnSpc>
                          <a:spcPct val="115000"/>
                        </a:lnSpc>
                        <a:spcAft>
                          <a:spcPts val="0"/>
                        </a:spcAft>
                      </a:pPr>
                      <a:r>
                        <a:rPr lang="ar-IQ" sz="1400">
                          <a:effectLst/>
                        </a:rPr>
                        <a:t> </a:t>
                      </a:r>
                      <a:endParaRPr lang="en-US" sz="1100">
                        <a:effectLst/>
                      </a:endParaRPr>
                    </a:p>
                    <a:p>
                      <a:pPr marL="342900" lvl="0" indent="-342900" algn="r" rtl="1">
                        <a:lnSpc>
                          <a:spcPct val="115000"/>
                        </a:lnSpc>
                        <a:spcAft>
                          <a:spcPts val="0"/>
                        </a:spcAft>
                        <a:buFont typeface="+mj-lt"/>
                        <a:buAutoNum type="arabicPeriod"/>
                      </a:pPr>
                      <a:r>
                        <a:rPr lang="ar-IQ" sz="1400">
                          <a:effectLst/>
                        </a:rPr>
                        <a:t>تتحرك عكس جريان الدم ولها نواة </a:t>
                      </a:r>
                      <a:endParaRPr lang="en-US" sz="1100">
                        <a:effectLst/>
                      </a:endParaRPr>
                    </a:p>
                    <a:p>
                      <a:pPr marL="457200" algn="r" rtl="1">
                        <a:lnSpc>
                          <a:spcPct val="115000"/>
                        </a:lnSpc>
                        <a:spcAft>
                          <a:spcPts val="0"/>
                        </a:spcAft>
                      </a:pPr>
                      <a:r>
                        <a:rPr lang="ar-IQ" sz="1400">
                          <a:effectLst/>
                        </a:rPr>
                        <a:t> </a:t>
                      </a:r>
                      <a:endParaRPr lang="en-US" sz="1100">
                        <a:effectLst/>
                      </a:endParaRPr>
                    </a:p>
                    <a:p>
                      <a:pPr marL="342900" lvl="0" indent="-342900" algn="r" rtl="1">
                        <a:lnSpc>
                          <a:spcPct val="115000"/>
                        </a:lnSpc>
                        <a:spcAft>
                          <a:spcPts val="0"/>
                        </a:spcAft>
                        <a:buFont typeface="+mj-lt"/>
                        <a:buAutoNum type="arabicPeriod"/>
                      </a:pPr>
                      <a:r>
                        <a:rPr lang="ar-IQ" sz="1400">
                          <a:effectLst/>
                        </a:rPr>
                        <a:t>لا تحتوي على الهيموكلوبين</a:t>
                      </a:r>
                      <a:endParaRPr lang="en-US" sz="1100">
                        <a:effectLst/>
                      </a:endParaRPr>
                    </a:p>
                    <a:p>
                      <a:pPr marL="457200" algn="r" rtl="1">
                        <a:lnSpc>
                          <a:spcPct val="115000"/>
                        </a:lnSpc>
                        <a:spcAft>
                          <a:spcPts val="0"/>
                        </a:spcAft>
                      </a:pPr>
                      <a:r>
                        <a:rPr lang="ar-IQ" sz="1400">
                          <a:effectLst/>
                        </a:rPr>
                        <a:t> </a:t>
                      </a:r>
                      <a:endParaRPr lang="en-US" sz="1100">
                        <a:effectLst/>
                      </a:endParaRPr>
                    </a:p>
                    <a:p>
                      <a:pPr marL="342900" lvl="0" indent="-342900" algn="r" rtl="1">
                        <a:lnSpc>
                          <a:spcPct val="115000"/>
                        </a:lnSpc>
                        <a:spcAft>
                          <a:spcPts val="0"/>
                        </a:spcAft>
                        <a:buFont typeface="+mj-lt"/>
                        <a:buAutoNum type="arabicPeriod"/>
                      </a:pPr>
                      <a:r>
                        <a:rPr lang="ar-IQ" sz="1400">
                          <a:effectLst/>
                        </a:rPr>
                        <a:t>خلايا عديمة اللون </a:t>
                      </a:r>
                      <a:endParaRPr lang="en-US" sz="1100">
                        <a:effectLst/>
                      </a:endParaRPr>
                    </a:p>
                    <a:p>
                      <a:pPr marL="457200" algn="r" rtl="1">
                        <a:lnSpc>
                          <a:spcPct val="115000"/>
                        </a:lnSpc>
                        <a:spcAft>
                          <a:spcPts val="0"/>
                        </a:spcAft>
                      </a:pPr>
                      <a:r>
                        <a:rPr lang="ar-IQ" sz="1400">
                          <a:effectLst/>
                        </a:rPr>
                        <a:t> </a:t>
                      </a:r>
                      <a:endParaRPr lang="en-US" sz="1100">
                        <a:effectLst/>
                      </a:endParaRPr>
                    </a:p>
                    <a:p>
                      <a:pPr marL="342900" lvl="0" indent="-342900" algn="r" rtl="1">
                        <a:lnSpc>
                          <a:spcPct val="115000"/>
                        </a:lnSpc>
                        <a:spcAft>
                          <a:spcPts val="0"/>
                        </a:spcAft>
                        <a:buFont typeface="+mj-lt"/>
                        <a:buAutoNum type="arabicPeriod"/>
                      </a:pPr>
                      <a:r>
                        <a:rPr lang="ar-IQ" sz="1400">
                          <a:effectLst/>
                        </a:rPr>
                        <a:t>وظيفتها دفاعية </a:t>
                      </a:r>
                      <a:endParaRPr lang="en-US" sz="1100">
                        <a:effectLst/>
                      </a:endParaRPr>
                    </a:p>
                    <a:p>
                      <a:pPr algn="r" rtl="1">
                        <a:lnSpc>
                          <a:spcPct val="115000"/>
                        </a:lnSpc>
                        <a:spcAft>
                          <a:spcPts val="0"/>
                        </a:spcAft>
                      </a:pPr>
                      <a:r>
                        <a:rPr lang="en-US" sz="1400">
                          <a:effectLst/>
                        </a:rPr>
                        <a:t> </a:t>
                      </a:r>
                      <a:endParaRPr lang="en-US" sz="1100">
                        <a:effectLst/>
                      </a:endParaRPr>
                    </a:p>
                    <a:p>
                      <a:pPr marL="457200" algn="r" rtl="1">
                        <a:lnSpc>
                          <a:spcPct val="115000"/>
                        </a:lnSpc>
                        <a:spcAft>
                          <a:spcPts val="0"/>
                        </a:spcAft>
                      </a:pPr>
                      <a:r>
                        <a:rPr lang="ar-IQ" sz="1400">
                          <a:effectLst/>
                        </a:rPr>
                        <a:t> </a:t>
                      </a:r>
                      <a:endParaRPr lang="en-US" sz="1100">
                        <a:effectLst/>
                      </a:endParaRPr>
                    </a:p>
                    <a:p>
                      <a:pPr marL="342900" lvl="0" indent="-342900" algn="r" rtl="1">
                        <a:lnSpc>
                          <a:spcPct val="115000"/>
                        </a:lnSpc>
                        <a:spcAft>
                          <a:spcPts val="0"/>
                        </a:spcAft>
                        <a:buFont typeface="+mj-lt"/>
                        <a:buAutoNum type="arabicPeriod"/>
                      </a:pPr>
                      <a:r>
                        <a:rPr lang="ar-IQ" sz="1400">
                          <a:effectLst/>
                        </a:rPr>
                        <a:t>تعيش 14 يوم فقط</a:t>
                      </a:r>
                      <a:endParaRPr lang="en-US" sz="1100">
                        <a:effectLst/>
                      </a:endParaRPr>
                    </a:p>
                    <a:p>
                      <a:pPr algn="r" rtl="1">
                        <a:lnSpc>
                          <a:spcPct val="115000"/>
                        </a:lnSpc>
                        <a:spcAft>
                          <a:spcPts val="0"/>
                        </a:spcAft>
                      </a:pPr>
                      <a:r>
                        <a:rPr lang="ar-IQ" sz="1400">
                          <a:effectLst/>
                        </a:rPr>
                        <a:t> </a:t>
                      </a:r>
                      <a:endParaRPr lang="en-US" sz="1100">
                        <a:effectLst/>
                      </a:endParaRPr>
                    </a:p>
                    <a:p>
                      <a:pPr marL="342900" lvl="0" indent="-342900" algn="r" rtl="1">
                        <a:lnSpc>
                          <a:spcPct val="115000"/>
                        </a:lnSpc>
                        <a:spcAft>
                          <a:spcPts val="0"/>
                        </a:spcAft>
                        <a:buFont typeface="+mj-lt"/>
                        <a:buAutoNum type="arabicPeriod"/>
                      </a:pPr>
                      <a:r>
                        <a:rPr lang="ar-IQ" sz="1400">
                          <a:effectLst/>
                        </a:rPr>
                        <a:t>اقل عدد من الخلايا الحمراء لكنها اكبر منها حجما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r" rtl="1">
                        <a:lnSpc>
                          <a:spcPct val="115000"/>
                        </a:lnSpc>
                        <a:spcAft>
                          <a:spcPts val="0"/>
                        </a:spcAft>
                        <a:buClr>
                          <a:srgbClr val="FF0000"/>
                        </a:buClr>
                        <a:buFont typeface="Arial" panose="020B0604020202020204" pitchFamily="34" charset="0"/>
                        <a:buChar char="-"/>
                      </a:pPr>
                      <a:r>
                        <a:rPr lang="ar-IQ" sz="1400" dirty="0">
                          <a:effectLst/>
                        </a:rPr>
                        <a:t>تتخذ شكل واحد بيضوي او مضغوطة الطرفين</a:t>
                      </a:r>
                      <a:endParaRPr lang="en-US" sz="1100" dirty="0">
                        <a:effectLst/>
                      </a:endParaRPr>
                    </a:p>
                    <a:p>
                      <a:pPr marL="342900" lvl="0" indent="-342900" algn="r" rtl="1">
                        <a:lnSpc>
                          <a:spcPct val="115000"/>
                        </a:lnSpc>
                        <a:spcAft>
                          <a:spcPts val="0"/>
                        </a:spcAft>
                        <a:buClr>
                          <a:srgbClr val="FF0000"/>
                        </a:buClr>
                        <a:buFont typeface="Arial" panose="020B0604020202020204" pitchFamily="34" charset="0"/>
                        <a:buChar char="-"/>
                      </a:pPr>
                      <a:r>
                        <a:rPr lang="ar-IQ" sz="1400" dirty="0">
                          <a:effectLst/>
                        </a:rPr>
                        <a:t>تتحرك باتجاه الدم وليس لها نواة</a:t>
                      </a:r>
                      <a:endParaRPr lang="en-US" sz="1100" dirty="0">
                        <a:effectLst/>
                      </a:endParaRPr>
                    </a:p>
                    <a:p>
                      <a:pPr marL="285750" algn="r" rtl="1">
                        <a:lnSpc>
                          <a:spcPct val="115000"/>
                        </a:lnSpc>
                        <a:spcAft>
                          <a:spcPts val="0"/>
                        </a:spcAft>
                      </a:pPr>
                      <a:r>
                        <a:rPr lang="ar-IQ" sz="1400" dirty="0">
                          <a:effectLst/>
                        </a:rPr>
                        <a:t> </a:t>
                      </a:r>
                      <a:endParaRPr lang="en-US" sz="1100" dirty="0">
                        <a:effectLst/>
                      </a:endParaRPr>
                    </a:p>
                    <a:p>
                      <a:pPr marL="342900" lvl="0" indent="-342900" algn="r" rtl="1">
                        <a:lnSpc>
                          <a:spcPct val="115000"/>
                        </a:lnSpc>
                        <a:spcAft>
                          <a:spcPts val="0"/>
                        </a:spcAft>
                        <a:buClr>
                          <a:srgbClr val="FF0000"/>
                        </a:buClr>
                        <a:buFont typeface="Arial" panose="020B0604020202020204" pitchFamily="34" charset="0"/>
                        <a:buChar char="-"/>
                      </a:pPr>
                      <a:r>
                        <a:rPr lang="ar-IQ" sz="1400" dirty="0">
                          <a:effectLst/>
                        </a:rPr>
                        <a:t>تحتوي على الهيموكلوبين</a:t>
                      </a:r>
                      <a:endParaRPr lang="en-US" sz="1100" dirty="0">
                        <a:effectLst/>
                      </a:endParaRPr>
                    </a:p>
                    <a:p>
                      <a:pPr marL="457200" algn="r" rtl="1">
                        <a:lnSpc>
                          <a:spcPct val="115000"/>
                        </a:lnSpc>
                        <a:spcAft>
                          <a:spcPts val="0"/>
                        </a:spcAft>
                      </a:pPr>
                      <a:r>
                        <a:rPr lang="ar-IQ" sz="1400" dirty="0">
                          <a:effectLst/>
                        </a:rPr>
                        <a:t> </a:t>
                      </a:r>
                      <a:endParaRPr lang="en-US" sz="1100" dirty="0">
                        <a:effectLst/>
                      </a:endParaRPr>
                    </a:p>
                    <a:p>
                      <a:pPr marL="342900" lvl="0" indent="-342900" algn="r" rtl="1">
                        <a:lnSpc>
                          <a:spcPct val="115000"/>
                        </a:lnSpc>
                        <a:spcAft>
                          <a:spcPts val="0"/>
                        </a:spcAft>
                        <a:buClr>
                          <a:srgbClr val="FF0000"/>
                        </a:buClr>
                        <a:buFont typeface="Arial" panose="020B0604020202020204" pitchFamily="34" charset="0"/>
                        <a:buChar char="-"/>
                      </a:pPr>
                      <a:r>
                        <a:rPr lang="ar-IQ" sz="1400" dirty="0">
                          <a:effectLst/>
                        </a:rPr>
                        <a:t>خلايا حمراء اللون </a:t>
                      </a:r>
                      <a:endParaRPr lang="en-US" sz="1100" dirty="0">
                        <a:effectLst/>
                      </a:endParaRPr>
                    </a:p>
                    <a:p>
                      <a:pPr marL="457200" algn="r" rtl="1">
                        <a:lnSpc>
                          <a:spcPct val="115000"/>
                        </a:lnSpc>
                        <a:spcAft>
                          <a:spcPts val="0"/>
                        </a:spcAft>
                      </a:pPr>
                      <a:r>
                        <a:rPr lang="ar-IQ" sz="1400" dirty="0">
                          <a:effectLst/>
                        </a:rPr>
                        <a:t> </a:t>
                      </a:r>
                      <a:endParaRPr lang="en-US" sz="1100" dirty="0">
                        <a:effectLst/>
                      </a:endParaRPr>
                    </a:p>
                    <a:p>
                      <a:pPr marL="342900" lvl="0" indent="-342900" algn="r" rtl="1">
                        <a:lnSpc>
                          <a:spcPct val="115000"/>
                        </a:lnSpc>
                        <a:spcAft>
                          <a:spcPts val="0"/>
                        </a:spcAft>
                        <a:buClr>
                          <a:srgbClr val="FF0000"/>
                        </a:buClr>
                        <a:buFont typeface="Arial" panose="020B0604020202020204" pitchFamily="34" charset="0"/>
                        <a:buChar char="-"/>
                      </a:pPr>
                      <a:r>
                        <a:rPr lang="ar-IQ" sz="1400" dirty="0">
                          <a:effectLst/>
                        </a:rPr>
                        <a:t>وظيفتها نقل (غذاء-هرمون- انزيم) وطرح (</a:t>
                      </a:r>
                      <a:r>
                        <a:rPr lang="en-US" sz="1400" dirty="0">
                          <a:effectLst/>
                        </a:rPr>
                        <a:t>CO</a:t>
                      </a:r>
                      <a:r>
                        <a:rPr lang="en-US" sz="1400" baseline="-25000" dirty="0">
                          <a:effectLst/>
                        </a:rPr>
                        <a:t>2</a:t>
                      </a:r>
                      <a:r>
                        <a:rPr lang="en-US" sz="1400" dirty="0">
                          <a:effectLst/>
                        </a:rPr>
                        <a:t>-Urea</a:t>
                      </a:r>
                      <a:r>
                        <a:rPr lang="ar-IQ" sz="1400" dirty="0">
                          <a:effectLst/>
                        </a:rPr>
                        <a:t>).</a:t>
                      </a:r>
                      <a:endParaRPr lang="en-US" sz="1100" dirty="0">
                        <a:effectLst/>
                      </a:endParaRPr>
                    </a:p>
                    <a:p>
                      <a:pPr marL="457200" algn="r" rtl="1">
                        <a:lnSpc>
                          <a:spcPct val="115000"/>
                        </a:lnSpc>
                        <a:spcAft>
                          <a:spcPts val="0"/>
                        </a:spcAft>
                      </a:pPr>
                      <a:r>
                        <a:rPr lang="ar-IQ" sz="1400" dirty="0">
                          <a:effectLst/>
                        </a:rPr>
                        <a:t> </a:t>
                      </a:r>
                      <a:endParaRPr lang="en-US" sz="1100" dirty="0">
                        <a:effectLst/>
                      </a:endParaRPr>
                    </a:p>
                    <a:p>
                      <a:pPr marL="342900" lvl="0" indent="-342900" algn="r" rtl="1">
                        <a:lnSpc>
                          <a:spcPct val="115000"/>
                        </a:lnSpc>
                        <a:spcAft>
                          <a:spcPts val="0"/>
                        </a:spcAft>
                        <a:buClr>
                          <a:srgbClr val="FF0000"/>
                        </a:buClr>
                        <a:buFont typeface="Arial" panose="020B0604020202020204" pitchFamily="34" charset="0"/>
                        <a:buChar char="-"/>
                      </a:pPr>
                      <a:r>
                        <a:rPr lang="ar-IQ" sz="1400" dirty="0">
                          <a:effectLst/>
                        </a:rPr>
                        <a:t>تعيش 120 يوم </a:t>
                      </a:r>
                      <a:endParaRPr lang="en-US" sz="1100" dirty="0">
                        <a:effectLst/>
                      </a:endParaRPr>
                    </a:p>
                    <a:p>
                      <a:pPr algn="r" rtl="1">
                        <a:lnSpc>
                          <a:spcPct val="115000"/>
                        </a:lnSpc>
                        <a:spcAft>
                          <a:spcPts val="0"/>
                        </a:spcAft>
                      </a:pPr>
                      <a:r>
                        <a:rPr lang="ar-IQ" sz="1400" dirty="0">
                          <a:effectLst/>
                        </a:rPr>
                        <a:t> </a:t>
                      </a:r>
                      <a:endParaRPr lang="en-US" sz="1100" dirty="0">
                        <a:effectLst/>
                      </a:endParaRPr>
                    </a:p>
                    <a:p>
                      <a:pPr marL="342900" lvl="0" indent="-342900" algn="r" rtl="1">
                        <a:lnSpc>
                          <a:spcPct val="115000"/>
                        </a:lnSpc>
                        <a:spcAft>
                          <a:spcPts val="0"/>
                        </a:spcAft>
                        <a:buClr>
                          <a:srgbClr val="FF0000"/>
                        </a:buClr>
                        <a:buFont typeface="Arial" panose="020B0604020202020204" pitchFamily="34" charset="0"/>
                        <a:buChar char="-"/>
                      </a:pPr>
                      <a:r>
                        <a:rPr lang="ar-IQ" sz="1400" dirty="0">
                          <a:effectLst/>
                        </a:rPr>
                        <a:t>اكثر عددا لكنها اصغر حجما من الخلايا البيضاء</a:t>
                      </a:r>
                      <a:endParaRPr lang="en-US" sz="1100" dirty="0">
                        <a:effectLst/>
                      </a:endParaRPr>
                    </a:p>
                    <a:p>
                      <a:pPr algn="r" rtl="1">
                        <a:lnSpc>
                          <a:spcPct val="115000"/>
                        </a:lnSpc>
                        <a:spcAft>
                          <a:spcPts val="0"/>
                        </a:spcAft>
                      </a:pPr>
                      <a:r>
                        <a:rPr lang="ar-IQ"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ar-IQ" sz="1400" b="1" i="0" u="none" strike="noStrike" cap="none" normalizeH="0" baseline="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الصفيحات الدموية</a:t>
            </a:r>
            <a:r>
              <a:rPr kumimoji="0" lang="en-US" altLang="ar-IQ" sz="1400" b="1" i="0" u="none" strike="noStrike" cap="none" normalizeH="0" baseline="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 platlets:-</a:t>
            </a:r>
            <a:r>
              <a:rPr kumimoji="0" lang="en-US" altLang="ar-IQ" sz="1400" b="0" i="0" u="none" strike="noStrike" cap="none" normalizeH="0" baseline="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 </a:t>
            </a:r>
            <a:r>
              <a:rPr kumimoji="0" lang="ar-IQ" altLang="ar-IQ" sz="1400" b="0" i="0" u="none" strike="noStrike" cap="none" normalizeH="0" baseline="0" smtClean="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وهي عبارة عن اجسام صلبة</a:t>
            </a:r>
            <a:r>
              <a:rPr kumimoji="0" lang="en-US" altLang="ar-IQ" sz="1400" b="0" i="0" u="none" strike="noStrike" cap="none" normalizeH="0" baseline="0" smtClean="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 </a:t>
            </a:r>
            <a:endParaRPr kumimoji="0" lang="en-US" altLang="ar-IQ"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54832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صورة 5" descr="E:\صفيحات.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71975" y="2143125"/>
            <a:ext cx="3700463" cy="3300413"/>
          </a:xfrm>
          <a:prstGeom prst="rect">
            <a:avLst/>
          </a:prstGeom>
          <a:noFill/>
          <a:ln>
            <a:noFill/>
          </a:ln>
        </p:spPr>
      </p:pic>
    </p:spTree>
    <p:extLst>
      <p:ext uri="{BB962C8B-B14F-4D97-AF65-F5344CB8AC3E}">
        <p14:creationId xmlns:p14="http://schemas.microsoft.com/office/powerpoint/2010/main" val="246666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r>
              <a:rPr lang="ar-IQ" b="1" dirty="0"/>
              <a:t>الصفيحات الدموية </a:t>
            </a:r>
            <a:r>
              <a:rPr lang="en-US" b="1" dirty="0" err="1"/>
              <a:t>platlets</a:t>
            </a:r>
            <a:r>
              <a:rPr lang="ar-IQ" b="1" dirty="0"/>
              <a:t>:-</a:t>
            </a:r>
            <a:r>
              <a:rPr lang="ar-IQ" dirty="0"/>
              <a:t> وهي عبارة عن اجسام صلبة صغيرة جدا وبيضوية وليس لها نواة تتكون الصفيحات الدموية في نخاع العظم الاحمر وفترة حياتها 5 أيام بعد ذلك تتكون في الطحال (</a:t>
            </a:r>
            <a:r>
              <a:rPr lang="en-US" dirty="0"/>
              <a:t>Spleen</a:t>
            </a:r>
            <a:r>
              <a:rPr lang="ar-IQ" dirty="0"/>
              <a:t>) يفتتها ويحللها. وظيفتها الرئيسية هي تجلط الدم عند حدوث اصابة حيث تساعد على ايقاف النزيف والتئام الجروح .</a:t>
            </a:r>
            <a:endParaRPr lang="en-US" dirty="0"/>
          </a:p>
          <a:p>
            <a:endParaRPr lang="ar-IQ" dirty="0"/>
          </a:p>
        </p:txBody>
      </p:sp>
    </p:spTree>
    <p:extLst>
      <p:ext uri="{BB962C8B-B14F-4D97-AF65-F5344CB8AC3E}">
        <p14:creationId xmlns:p14="http://schemas.microsoft.com/office/powerpoint/2010/main" val="3660879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r>
              <a:rPr lang="ar-IQ" b="1" dirty="0"/>
              <a:t>بلازما الدم </a:t>
            </a:r>
            <a:r>
              <a:rPr lang="en-US" b="1" dirty="0"/>
              <a:t>Blood plasma </a:t>
            </a:r>
            <a:r>
              <a:rPr lang="ar-IQ" b="1" dirty="0"/>
              <a:t>:-</a:t>
            </a:r>
            <a:endParaRPr lang="en-US" dirty="0"/>
          </a:p>
          <a:p>
            <a:r>
              <a:rPr lang="ar-IQ" dirty="0"/>
              <a:t>البلازما هي احد مكونات الدم السائلة وهي عبارة عن مادة سائلة شفافة تميل الى الاصفرار وظيفة البلازما هي نقل المواد الغذائية من اماكن صنعها الى بقية انحاء الجسم المختلفة ونقل نواتج عملية الاستقلاب او الايض الحياتي .ويجب معرفة الفرق بين البلازما ومصل الدم (</a:t>
            </a:r>
            <a:r>
              <a:rPr lang="en-US" dirty="0"/>
              <a:t>Serum</a:t>
            </a:r>
            <a:r>
              <a:rPr lang="ar-IQ" dirty="0"/>
              <a:t>) وهو عبارة عن البلازما منزوعة منه عوامل التخثر .</a:t>
            </a:r>
            <a:endParaRPr lang="en-US" dirty="0"/>
          </a:p>
          <a:p>
            <a:endParaRPr lang="ar-IQ" dirty="0"/>
          </a:p>
        </p:txBody>
      </p:sp>
    </p:spTree>
    <p:extLst>
      <p:ext uri="{BB962C8B-B14F-4D97-AF65-F5344CB8AC3E}">
        <p14:creationId xmlns:p14="http://schemas.microsoft.com/office/powerpoint/2010/main" val="2877014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r>
              <a:rPr lang="ar-IQ" b="1" dirty="0"/>
              <a:t>جهاز البطانة الشبكية</a:t>
            </a:r>
            <a:r>
              <a:rPr lang="ar-IQ" dirty="0"/>
              <a:t> :- وهي عبارة عن خلايا بلعمية ثابتة موجودة في الطحال والكبد ونخاع العظام والعقد اللمفاوية .وظيفتها هو التهام الجراثيم والبكتريا والفايروسات واحاطتها وبالتالي تحللها والقضاء عليها او الحد منها.</a:t>
            </a:r>
            <a:endParaRPr lang="en-US" dirty="0"/>
          </a:p>
          <a:p>
            <a:endParaRPr lang="ar-IQ" dirty="0"/>
          </a:p>
        </p:txBody>
      </p:sp>
    </p:spTree>
    <p:extLst>
      <p:ext uri="{BB962C8B-B14F-4D97-AF65-F5344CB8AC3E}">
        <p14:creationId xmlns:p14="http://schemas.microsoft.com/office/powerpoint/2010/main" val="3694683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25000" lnSpcReduction="20000"/>
          </a:bodyPr>
          <a:lstStyle/>
          <a:p>
            <a:r>
              <a:rPr lang="ar-IQ" sz="3300" b="1" dirty="0"/>
              <a:t>ثانيا":- المقاومة النوعية:- وهي المناعة ضد امراض معينة وتقسم الى :-</a:t>
            </a:r>
            <a:endParaRPr lang="en-US" sz="3300" b="1" dirty="0"/>
          </a:p>
          <a:p>
            <a:pPr lvl="0"/>
            <a:r>
              <a:rPr lang="ar-IQ" sz="3300" b="1" dirty="0"/>
              <a:t>المناعة الطبيعية :- وهي موجودة في الجسم بطبيعة تكوينه أو عنصره مثلا" عدم اصابة الانسان بأمراض الحيوانات وبالعكس عدم اصابة الحيوانات بأمراض الانسان.</a:t>
            </a:r>
            <a:endParaRPr lang="en-US" sz="3300" b="1" dirty="0"/>
          </a:p>
          <a:p>
            <a:pPr lvl="0"/>
            <a:r>
              <a:rPr lang="ar-IQ" sz="3300" b="1" dirty="0"/>
              <a:t>المناعة النوعية المكتسبة :- وهي المناعة التي يكتسبها بعد الولادة وتكون اما:-</a:t>
            </a:r>
            <a:endParaRPr lang="en-US" sz="3300" b="1" dirty="0"/>
          </a:p>
          <a:p>
            <a:pPr lvl="0"/>
            <a:r>
              <a:rPr lang="ar-IQ" sz="3300" b="1" dirty="0"/>
              <a:t>المناعة المكتسبة طبيعيا:-</a:t>
            </a:r>
            <a:endParaRPr lang="en-US" sz="3300" b="1" dirty="0"/>
          </a:p>
          <a:p>
            <a:r>
              <a:rPr lang="ar-IQ" sz="3300" b="1" dirty="0"/>
              <a:t>وتكون اما سلبية منفعلة أي حصول الطفل الوليد على المناعة من الام إذا كانت مصابة بالمرض سابقا" مثل حصول الطفل الوليد على المناعة ضد الحصبة إذا كانت الام مصابة بالحصبة سابقا".</a:t>
            </a:r>
            <a:endParaRPr lang="en-US" sz="3300" b="1" dirty="0"/>
          </a:p>
          <a:p>
            <a:r>
              <a:rPr lang="ar-IQ" sz="3300" b="1" dirty="0"/>
              <a:t>او قد تكون المناعة المكتسبة طبيعيا" بصورة فعالة ايجابية وذلك عن طريق تعرض الطفل للعدوى وتفاعله معه وحصوله على المناعة والتي قد تكون دائميه حسب نوعية المرض .</a:t>
            </a:r>
            <a:endParaRPr lang="en-US" sz="3300" b="1" dirty="0"/>
          </a:p>
          <a:p>
            <a:pPr lvl="0"/>
            <a:r>
              <a:rPr lang="ar-IQ" sz="3300" b="1" dirty="0"/>
              <a:t>المناعة المكتسبة اصطناعيا":- وتكون أما مناعة مكتسبة منفعلة (سلبية) مثلا" الامصال التي تحوي على الكاما كلوبين التي تحقن جاهزة او المناعة المكتسبة اصطناعيا" بصورة فعالة (ايجابية) عن طريق حقن الفاتوكسينات سواء كانت مقتولة او حقن السموم المروضة وفي هذه الحالة يتفاعل اللقاح مع الجسم مكونا اجسام مضادة خاصة ضد مرض معين تبقى مدة طويلة حسب نوعية اللقاح.</a:t>
            </a:r>
            <a:endParaRPr lang="en-US" sz="3300" b="1" dirty="0"/>
          </a:p>
          <a:p>
            <a:r>
              <a:rPr lang="ar-IQ" sz="3300" b="1" dirty="0"/>
              <a:t>ثالثا":- العوامل الوراثية :-</a:t>
            </a:r>
            <a:endParaRPr lang="en-US" sz="3300" b="1" dirty="0"/>
          </a:p>
          <a:p>
            <a:r>
              <a:rPr lang="ar-IQ" sz="3300" b="1" dirty="0"/>
              <a:t> قد تنتقل الامراض الوراثية من الاجداد والاباء الى الابناء عن طريق الجينات مثلا البول السكري – الحساسية .....الخ</a:t>
            </a:r>
            <a:endParaRPr lang="en-US" sz="3300" b="1" dirty="0"/>
          </a:p>
          <a:p>
            <a:r>
              <a:rPr lang="ar-IQ" sz="3300" b="1" dirty="0"/>
              <a:t>رابعا":- عوامل العجز :-</a:t>
            </a:r>
            <a:endParaRPr lang="en-US" sz="3300" b="1" dirty="0"/>
          </a:p>
          <a:p>
            <a:r>
              <a:rPr lang="ar-IQ" sz="3300" b="1" dirty="0"/>
              <a:t>هناك امراض تنتشر في الاطفال أكثر من الكبار كالإصابة بمرض الحصبة او العكس تكون مصاحبة للكبار اكثر كتصلب الشرايين.</a:t>
            </a:r>
            <a:endParaRPr lang="en-US" sz="3300" b="1" dirty="0"/>
          </a:p>
          <a:p>
            <a:r>
              <a:rPr lang="ar-IQ" sz="3300" b="1" dirty="0"/>
              <a:t> </a:t>
            </a:r>
            <a:endParaRPr lang="en-US" sz="3300" b="1" dirty="0"/>
          </a:p>
          <a:p>
            <a:endParaRPr lang="ar-IQ" dirty="0"/>
          </a:p>
        </p:txBody>
      </p:sp>
    </p:spTree>
    <p:extLst>
      <p:ext uri="{BB962C8B-B14F-4D97-AF65-F5344CB8AC3E}">
        <p14:creationId xmlns:p14="http://schemas.microsoft.com/office/powerpoint/2010/main" val="2156972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IQ" b="1" dirty="0"/>
              <a:t>خامسا":- الجنس:-</a:t>
            </a:r>
            <a:endParaRPr lang="en-US" dirty="0"/>
          </a:p>
          <a:p>
            <a:r>
              <a:rPr lang="ar-IQ" dirty="0"/>
              <a:t>إذا استثنينا الامراض الخاصة بالإناث والذكور (حسب التركيب التشريحي لكل جنس) تكون الاصابة ببعض الامراض اكثر في احد الجنسين من الاخر فمثلا" من الامراض التي تحدث في الاناث اكثر من الذكور مرض الخناق وشلل الاطفال.</a:t>
            </a:r>
            <a:endParaRPr lang="en-US" dirty="0"/>
          </a:p>
          <a:p>
            <a:r>
              <a:rPr lang="ar-IQ" b="1" dirty="0"/>
              <a:t>سادسا":- العنصر:-</a:t>
            </a:r>
            <a:endParaRPr lang="en-US" dirty="0"/>
          </a:p>
          <a:p>
            <a:r>
              <a:rPr lang="ar-IQ" dirty="0"/>
              <a:t>توجد امراض تنتشر في اجناس معينة اكثر من غيرها فمثلا عدم اصابة الجنس الاسود من البشر بالملاريا وخاصة عند اصابتهم بفقر الدم المنجلي .</a:t>
            </a:r>
            <a:endParaRPr lang="en-US" dirty="0"/>
          </a:p>
          <a:p>
            <a:r>
              <a:rPr lang="ar-IQ" b="1" dirty="0"/>
              <a:t>سابعا":- العادات الاجتماعية :-</a:t>
            </a:r>
            <a:endParaRPr lang="en-US" dirty="0"/>
          </a:p>
          <a:p>
            <a:pPr lvl="0"/>
            <a:r>
              <a:rPr lang="ar-IQ" dirty="0"/>
              <a:t>عادات المجتمع في اعداد الطعام مثلا" اكل اللحم غير المطبوخ جيدا.</a:t>
            </a:r>
            <a:endParaRPr lang="en-US" dirty="0"/>
          </a:p>
          <a:p>
            <a:pPr lvl="0"/>
            <a:r>
              <a:rPr lang="ar-IQ" dirty="0"/>
              <a:t>العادات المتعلقة بالصحة الشخصية للفرد من نظافة وغيرها .</a:t>
            </a:r>
            <a:endParaRPr lang="en-US" dirty="0"/>
          </a:p>
          <a:p>
            <a:pPr lvl="0"/>
            <a:r>
              <a:rPr lang="ar-IQ" dirty="0"/>
              <a:t>الشعائر الدينية من حج وصلاة</a:t>
            </a:r>
            <a:endParaRPr lang="en-US" dirty="0"/>
          </a:p>
          <a:p>
            <a:pPr lvl="0"/>
            <a:r>
              <a:rPr lang="ar-IQ" dirty="0"/>
              <a:t>العادات والسلوك الجنسي للمجتمع .</a:t>
            </a:r>
            <a:endParaRPr lang="en-US" dirty="0"/>
          </a:p>
          <a:p>
            <a:r>
              <a:rPr lang="ar-IQ" b="1" dirty="0"/>
              <a:t>ثامنا":- العوامل الوظيفية (الجهد والسهر):-</a:t>
            </a:r>
            <a:endParaRPr lang="en-US" dirty="0"/>
          </a:p>
          <a:p>
            <a:r>
              <a:rPr lang="ar-IQ" dirty="0"/>
              <a:t>مثلا" تأثير الاجهاد على ترسيب الاصابة بالدور الشللي لمرض شلل الاطفال في الطفل المصاب بالأدوار الاولى للمرض نفسه وخاصة اذا تعرض لجهد كبير .</a:t>
            </a:r>
            <a:endParaRPr lang="en-US" dirty="0"/>
          </a:p>
          <a:p>
            <a:pPr lvl="0"/>
            <a:endParaRPr lang="en-US" dirty="0"/>
          </a:p>
        </p:txBody>
      </p:sp>
    </p:spTree>
    <p:extLst>
      <p:ext uri="{BB962C8B-B14F-4D97-AF65-F5344CB8AC3E}">
        <p14:creationId xmlns:p14="http://schemas.microsoft.com/office/powerpoint/2010/main" val="1317544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pPr lvl="0"/>
            <a:r>
              <a:rPr lang="ar-IQ" b="1" dirty="0"/>
              <a:t>مكونات الصحة العامة </a:t>
            </a:r>
            <a:r>
              <a:rPr lang="ar-IQ" b="1" dirty="0" smtClean="0"/>
              <a:t>:-</a:t>
            </a:r>
          </a:p>
          <a:p>
            <a:pPr marL="0" lvl="0" indent="0">
              <a:buNone/>
            </a:pPr>
            <a:r>
              <a:rPr lang="ar-IQ" b="1" dirty="0" smtClean="0"/>
              <a:t>1.الصحة الشخصية (الفردية)</a:t>
            </a:r>
          </a:p>
          <a:p>
            <a:pPr marL="0" lvl="0" indent="0">
              <a:buNone/>
            </a:pPr>
            <a:r>
              <a:rPr lang="ar-IQ" b="1" dirty="0" smtClean="0"/>
              <a:t>2.المكونات الطب الوقائي </a:t>
            </a:r>
          </a:p>
          <a:p>
            <a:pPr marL="0" lvl="0" indent="0">
              <a:buNone/>
            </a:pPr>
            <a:r>
              <a:rPr lang="ar-IQ" b="1" dirty="0" smtClean="0"/>
              <a:t>3.مكونات الطب الاجتماعي </a:t>
            </a:r>
          </a:p>
          <a:p>
            <a:pPr marL="0" lvl="0" indent="0">
              <a:buNone/>
            </a:pPr>
            <a:r>
              <a:rPr lang="ar-IQ" b="1" dirty="0" smtClean="0"/>
              <a:t>4.صحة البيئة</a:t>
            </a:r>
            <a:endParaRPr lang="en-US" dirty="0"/>
          </a:p>
          <a:p>
            <a:pPr lvl="0"/>
            <a:r>
              <a:rPr lang="ar-IQ" b="1" dirty="0"/>
              <a:t>وسائل تحقيق الصحة :-</a:t>
            </a:r>
            <a:endParaRPr lang="en-US" dirty="0"/>
          </a:p>
          <a:p>
            <a:r>
              <a:rPr lang="ar-IQ" b="1" dirty="0"/>
              <a:t>يمكن تحقيق وسائل الصحة من خلال ثلاث إجراءات :- </a:t>
            </a:r>
            <a:endParaRPr lang="en-US" b="1" dirty="0"/>
          </a:p>
          <a:p>
            <a:pPr lvl="0"/>
            <a:r>
              <a:rPr lang="ar-IQ" b="1" dirty="0"/>
              <a:t>الإجراءات الوقائية الاولية أو الاساسية والهدف منها هو الوقاية من المرض قبل حصوله وهو الهدف الاول للصحة العامة .</a:t>
            </a:r>
            <a:endParaRPr lang="en-US" b="1" dirty="0"/>
          </a:p>
          <a:p>
            <a:pPr lvl="0"/>
            <a:r>
              <a:rPr lang="ar-IQ" b="1" dirty="0"/>
              <a:t>الاجراءات الوقائية الثانوية من الدرجة الثانية تهدف الى الوقاية من مضاعفات المرض بعد حدوثه.</a:t>
            </a:r>
            <a:endParaRPr lang="en-US" b="1" dirty="0"/>
          </a:p>
          <a:p>
            <a:endParaRPr lang="ar-IQ" dirty="0"/>
          </a:p>
        </p:txBody>
      </p:sp>
    </p:spTree>
    <p:extLst>
      <p:ext uri="{BB962C8B-B14F-4D97-AF65-F5344CB8AC3E}">
        <p14:creationId xmlns:p14="http://schemas.microsoft.com/office/powerpoint/2010/main" val="2677883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العوامل التي تتعلق بالبيئة :</a:t>
            </a:r>
            <a:endParaRPr lang="en-US" dirty="0"/>
          </a:p>
          <a:p>
            <a:pPr lvl="0"/>
            <a:r>
              <a:rPr lang="ar-IQ" b="1" dirty="0"/>
              <a:t>البيئة الطبيعية</a:t>
            </a:r>
            <a:r>
              <a:rPr lang="ar-IQ" dirty="0"/>
              <a:t>:- وتتكون من المواد غير الحية كالهواء ،التربة، الماء ،المعادن ، الحرارة ، الرطوبة ويكون تأثير عوامل الجو مثل الحرارة والرطوبة مباشرة على الانسان ويكون تأثيرها على راحة الشخص او قد يؤدي الى تغيير عادات الانسان وحياته الاجتماعية والاقتصادية وتؤدي الى موسمية الامراض.</a:t>
            </a:r>
            <a:endParaRPr lang="en-US" dirty="0"/>
          </a:p>
          <a:p>
            <a:pPr lvl="0"/>
            <a:r>
              <a:rPr lang="ar-IQ" b="1" dirty="0"/>
              <a:t>البيئة البايلوجية</a:t>
            </a:r>
            <a:r>
              <a:rPr lang="ar-IQ" dirty="0"/>
              <a:t>:- وتشمل كل ما هو حي في الطبيعة مثلا" الحيوانات والنباتات والحشرات قد تؤثر هذه العناصر في الامداد بالمواد الغذائية للإنسان وقد تكون من العوامل الوسطية في نقل الامراض ولكن قد يسير الانسان الامور حسب منفعته فيقبل عل الزراعة لتحصيل طعامه منها او يربي الحيوانات المفيدة له. وقد يجعل البيئة غير صالحة وتكاثر الحشرات مثلا" التخلص من المياه الراكدة وردم المستنقعات وقتل القواقع وغيرها من الوسائل التي تمنع تكاثر البعوض او طفيلي البلهارزيا.</a:t>
            </a:r>
            <a:endParaRPr lang="en-US" dirty="0"/>
          </a:p>
          <a:p>
            <a:pPr lvl="0"/>
            <a:r>
              <a:rPr lang="ar-IQ" b="1" dirty="0"/>
              <a:t>البيئة الاجتماعية</a:t>
            </a:r>
            <a:r>
              <a:rPr lang="ar-IQ" dirty="0"/>
              <a:t> :- تمثل البيئة الاجتماعية حالة الفرد في المجتمع وكذلك عائلته والقرية او المدينة التي يسكن فيها، الحالة الثقافية للمجتمع ، آراء ومعتقدات هذا المجتمع ، القوانين الموجودة في المجتمع ، الحالة التعليمية ، وجود وسائل النقل والمواصلات ، الرعاية الاجتماعية ومن ضمنها الرعاية الصحية ، تكون البيئة الاجتماعية دائما من صنع الانسان نفسه. وفي البلدان النامية يدور الفقر والاهمال والمرض في حلقة </a:t>
            </a:r>
            <a:r>
              <a:rPr lang="ar-IQ" dirty="0" smtClean="0"/>
              <a:t>مفرغة</a:t>
            </a:r>
            <a:endParaRPr lang="en-US" dirty="0"/>
          </a:p>
        </p:txBody>
      </p:sp>
    </p:spTree>
    <p:extLst>
      <p:ext uri="{BB962C8B-B14F-4D97-AF65-F5344CB8AC3E}">
        <p14:creationId xmlns:p14="http://schemas.microsoft.com/office/powerpoint/2010/main" val="3061820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IQ" b="1" dirty="0"/>
              <a:t>_ وظائف الغذاء :-</a:t>
            </a:r>
            <a:endParaRPr lang="en-US" dirty="0"/>
          </a:p>
          <a:p>
            <a:pPr lvl="0"/>
            <a:r>
              <a:rPr lang="ar-IQ" dirty="0"/>
              <a:t> توليد الطاقة الحرارية للحفاظ على درجة حرارة ثابتة 37مﹾ.</a:t>
            </a:r>
            <a:endParaRPr lang="en-US" dirty="0"/>
          </a:p>
          <a:p>
            <a:pPr lvl="0"/>
            <a:r>
              <a:rPr lang="ar-IQ" dirty="0"/>
              <a:t>بناء وتكوين انسجة الجسم وتجديدها وهذا ما نلاحظه في ازدياد وزن الطفل منذ ولادته والى ان يكبر ....الخ والتئام الجروح والحروق.</a:t>
            </a:r>
            <a:endParaRPr lang="en-US" dirty="0"/>
          </a:p>
          <a:p>
            <a:pPr lvl="0"/>
            <a:r>
              <a:rPr lang="ar-IQ" dirty="0"/>
              <a:t>توفير الصحة والحيوية وذلك بزيادة مقاومة الجسم للأمراض وكذلك بتكوين الاجسام المضادة ومن ناحية اخرى فأنه يمنع امراض سوء التغذية مثل فقر الدم </a:t>
            </a:r>
            <a:endParaRPr lang="en-US" dirty="0"/>
          </a:p>
          <a:p>
            <a:r>
              <a:rPr lang="ar-IQ" dirty="0"/>
              <a:t>فوائد نفسية واجتماعية وذلك بإيجاد الصلات الاجتماعية بين الناس وفي المناسبات والاعياد .</a:t>
            </a:r>
            <a:endParaRPr lang="en-US" dirty="0"/>
          </a:p>
          <a:p>
            <a:r>
              <a:rPr lang="ar-IQ" b="1" dirty="0"/>
              <a:t>_ العناصر الغذائية :-</a:t>
            </a:r>
            <a:endParaRPr lang="en-US" dirty="0"/>
          </a:p>
          <a:p>
            <a:pPr lvl="0"/>
            <a:r>
              <a:rPr lang="ar-IQ" b="1" dirty="0"/>
              <a:t>الكربوهيدرات </a:t>
            </a:r>
            <a:r>
              <a:rPr lang="en-US" b="1" dirty="0"/>
              <a:t>carbohydrates</a:t>
            </a:r>
            <a:r>
              <a:rPr lang="ar-IQ" dirty="0"/>
              <a:t>:-</a:t>
            </a:r>
            <a:endParaRPr lang="en-US" dirty="0"/>
          </a:p>
          <a:p>
            <a:r>
              <a:rPr lang="ar-IQ" dirty="0"/>
              <a:t>وتشمل النشويات والسكريات ويعتبر اهم وارخص مصدر للطاقة ، تقوم النباتات بتركيب جزيئات الكربوهيدرات من ماء التربة وثاني اوكسيد الكاربون الموجود في الهواء بمساعدة الكلوروفيل في اوراق النباتات الخضراء وبفعل الطاقة الشمسية </a:t>
            </a:r>
          </a:p>
        </p:txBody>
      </p:sp>
    </p:spTree>
    <p:extLst>
      <p:ext uri="{BB962C8B-B14F-4D97-AF65-F5344CB8AC3E}">
        <p14:creationId xmlns:p14="http://schemas.microsoft.com/office/powerpoint/2010/main" val="3410654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b="1" dirty="0"/>
              <a:t>- انواع الكربوهيدرات:-</a:t>
            </a:r>
            <a:endParaRPr lang="en-US" dirty="0"/>
          </a:p>
          <a:p>
            <a:pPr lvl="0"/>
            <a:r>
              <a:rPr lang="ar-IQ" dirty="0"/>
              <a:t>السكريات الاولية او الاحادية وهي بسيطة التركيب ولا تحتاج لهضم بل تمتص مثلا" سكر الكلوكوز والفركتوز والكالكتوز .</a:t>
            </a:r>
            <a:endParaRPr lang="en-US" dirty="0"/>
          </a:p>
          <a:p>
            <a:pPr lvl="0"/>
            <a:r>
              <a:rPr lang="ar-IQ" dirty="0"/>
              <a:t>السكريات الثنائية ويتكون الجزيء منها جزيئات السكريات الاولية مثلا" سكر القصب وسكر الحليب .</a:t>
            </a:r>
            <a:endParaRPr lang="en-US" dirty="0"/>
          </a:p>
          <a:p>
            <a:r>
              <a:rPr lang="ar-IQ" dirty="0"/>
              <a:t>النشويات ويتكون الجزيء منها من عدد كبير من جزيئات السكريات الاولية او الثنائية مثلا" الديكسترين والنشأ والسليلوز.</a:t>
            </a:r>
            <a:endParaRPr lang="en-US" dirty="0"/>
          </a:p>
          <a:p>
            <a:r>
              <a:rPr lang="ar-IQ" b="1" dirty="0"/>
              <a:t>- أيض الكربوهيدرات :-</a:t>
            </a:r>
            <a:endParaRPr lang="en-US" dirty="0"/>
          </a:p>
          <a:p>
            <a:r>
              <a:rPr lang="ar-IQ" dirty="0"/>
              <a:t>- قبل التعرف على كيفية حدوث عملية ايض الكربوهيدرات يجب معرفة ما المقصود بالأيض ؟ </a:t>
            </a:r>
            <a:endParaRPr lang="en-US" dirty="0"/>
          </a:p>
          <a:p>
            <a:r>
              <a:rPr lang="ar-IQ" b="1" dirty="0"/>
              <a:t>- الايض :-</a:t>
            </a:r>
            <a:r>
              <a:rPr lang="ar-IQ" dirty="0"/>
              <a:t> هي أحد العمليات الحيوية التي تحدث في داخل جسم الإنسان والكائنات الحية على وجه العموم وهي المسؤولة عن انتاج الطاقة في داخل خلايا الجسم عن طريق هدم المواد الغذائية التي يتم هضمها في داخل الجهاز الهضمي وتحويلها إلى اشكال الطاقة المختلفة عن طريق مرورها بسلسلة من التفاعلات الكيميائية، كما أن عملية الأيض تعتبر العملية التي يتم خلالها بناء الخلايا المختلفة والانسجة وهدمها</a:t>
            </a:r>
          </a:p>
        </p:txBody>
      </p:sp>
    </p:spTree>
    <p:extLst>
      <p:ext uri="{BB962C8B-B14F-4D97-AF65-F5344CB8AC3E}">
        <p14:creationId xmlns:p14="http://schemas.microsoft.com/office/powerpoint/2010/main" val="3165199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r>
              <a:rPr lang="ar-IQ" b="1" dirty="0"/>
              <a:t>ج -الاجراءات الوقائية الثانوية من الدرجة الثالثة تهدف الى الوقاية من مضاعفات المرض الاجتماعية لما خلفه المرض من عاهة او عجز .</a:t>
            </a:r>
            <a:endParaRPr lang="en-US" b="1" dirty="0"/>
          </a:p>
          <a:p>
            <a:r>
              <a:rPr lang="ar-IQ" b="1" dirty="0"/>
              <a:t>تقسم الاجراءات الوقائية الى خمس مستويات حسب الخدمات الصحية التي تقدم في سبيل الحصول على الاجراءات الوقائية الثلاثية السابقة الذكر :-</a:t>
            </a:r>
            <a:endParaRPr lang="en-US" b="1" dirty="0"/>
          </a:p>
          <a:p>
            <a:pPr lvl="0"/>
            <a:r>
              <a:rPr lang="ar-IQ" b="1" dirty="0"/>
              <a:t>الاجراءات الوقائية العامة :-</a:t>
            </a:r>
            <a:endParaRPr lang="en-US" b="1" dirty="0"/>
          </a:p>
          <a:p>
            <a:r>
              <a:rPr lang="ar-IQ" b="1" dirty="0"/>
              <a:t>وهي إجراءات غير مباشرة والهدف منها هو المباعدة بين المسببات المرضية وبين الانسان السليم في ظل بيئة صحية سليمة وهذه الاجراءات ليست موجهة ضد مرض معين وإنما موجهة الى الامراض وتشمل :-</a:t>
            </a:r>
            <a:endParaRPr lang="en-US" b="1" dirty="0"/>
          </a:p>
          <a:p>
            <a:pPr lvl="0"/>
            <a:r>
              <a:rPr lang="ar-IQ" b="1" dirty="0"/>
              <a:t>خدمات رعاية الامومة والطفولة للأصحاء.</a:t>
            </a:r>
            <a:endParaRPr lang="en-US" b="1" dirty="0"/>
          </a:p>
          <a:p>
            <a:pPr lvl="0"/>
            <a:r>
              <a:rPr lang="ar-IQ" b="1" dirty="0"/>
              <a:t>خدمات التغذية الصحية</a:t>
            </a:r>
            <a:endParaRPr lang="en-US" b="1" dirty="0"/>
          </a:p>
          <a:p>
            <a:pPr lvl="0"/>
            <a:r>
              <a:rPr lang="ar-IQ" b="1" dirty="0"/>
              <a:t>خدمات التربية الصحية والجنسية </a:t>
            </a:r>
            <a:endParaRPr lang="en-US" b="1" dirty="0"/>
          </a:p>
          <a:p>
            <a:pPr lvl="0"/>
            <a:r>
              <a:rPr lang="ar-IQ" b="1" dirty="0"/>
              <a:t>الاجراءات الوقائية الخاصة أو النوعية :-</a:t>
            </a:r>
            <a:endParaRPr lang="en-US" b="1" dirty="0"/>
          </a:p>
          <a:p>
            <a:r>
              <a:rPr lang="ar-IQ" b="1" dirty="0"/>
              <a:t>تقدم هذه الاجراءات للوقاية من مرض معين وقبل حدوثه وتشمل :-</a:t>
            </a:r>
            <a:endParaRPr lang="en-US" b="1" dirty="0"/>
          </a:p>
          <a:p>
            <a:pPr lvl="0"/>
            <a:r>
              <a:rPr lang="ar-IQ" b="1" dirty="0"/>
              <a:t>لتفادي الاصابة بالمرض بين المسبب النوعي وبين الانسان السليم مثل استخدام التطعيم ضد شلل الاطفال للوقاية من هذا المرض . أو اعطاء فيتامين </a:t>
            </a:r>
            <a:r>
              <a:rPr lang="en-US" b="1" dirty="0"/>
              <a:t>D</a:t>
            </a:r>
            <a:r>
              <a:rPr lang="ar-IQ" b="1" dirty="0"/>
              <a:t> للطفل في السنة الاولى لتجنب الاصابة بالكساح .</a:t>
            </a:r>
            <a:endParaRPr lang="en-US" b="1" dirty="0"/>
          </a:p>
          <a:p>
            <a:pPr lvl="0"/>
            <a:r>
              <a:rPr lang="ar-IQ" b="1" dirty="0"/>
              <a:t>توجه هذه الاجراءات نحو المسببات النوعية (الامراض) مثل غلي الحليب للوقاية من مرض التدرن البقري ، تنقية مياه الشرب للوقاية من مرض الكوليرا والتيفوئيد.</a:t>
            </a:r>
            <a:endParaRPr lang="en-US" b="1" dirty="0"/>
          </a:p>
          <a:p>
            <a:r>
              <a:rPr lang="ar-IQ" b="1" dirty="0"/>
              <a:t>توجه هذه الاجراءات نحو</a:t>
            </a:r>
          </a:p>
        </p:txBody>
      </p:sp>
    </p:spTree>
    <p:extLst>
      <p:ext uri="{BB962C8B-B14F-4D97-AF65-F5344CB8AC3E}">
        <p14:creationId xmlns:p14="http://schemas.microsoft.com/office/powerpoint/2010/main" val="4189154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a:t>يمكن تقسيم العوامل التي تقرر مستويات الصحة الى :-</a:t>
            </a:r>
            <a:endParaRPr lang="en-US" dirty="0"/>
          </a:p>
          <a:p>
            <a:pPr lvl="0"/>
            <a:r>
              <a:rPr lang="ar-IQ" b="1" dirty="0"/>
              <a:t>العوامل التي تتعلق بالمسببات النوعية للأمراض</a:t>
            </a:r>
            <a:endParaRPr lang="en-US" dirty="0"/>
          </a:p>
          <a:p>
            <a:pPr lvl="0"/>
            <a:r>
              <a:rPr lang="ar-IQ" b="1" dirty="0"/>
              <a:t>العوامل التي تتعلق بالإنسان (العامل المضيف)</a:t>
            </a:r>
            <a:endParaRPr lang="en-US" dirty="0"/>
          </a:p>
          <a:p>
            <a:pPr lvl="0"/>
            <a:r>
              <a:rPr lang="ar-IQ" b="1" dirty="0"/>
              <a:t>العوامل التي تتعلق بالبيئة.</a:t>
            </a:r>
            <a:endParaRPr lang="en-US" dirty="0"/>
          </a:p>
          <a:p>
            <a:pPr lvl="0"/>
            <a:r>
              <a:rPr lang="ar-IQ" b="1" dirty="0"/>
              <a:t>المسببات النوعية للأمراض وتشمل:-</a:t>
            </a:r>
            <a:endParaRPr lang="en-US" dirty="0"/>
          </a:p>
          <a:p>
            <a:pPr lvl="0"/>
            <a:r>
              <a:rPr lang="ar-IQ" b="1" dirty="0"/>
              <a:t>المسببات الحيوية :- ونقصد بها المسببات الحية التي تؤدي الى حدوث الامراض المعدية (الانتقالية) ومن انواعها:-</a:t>
            </a:r>
            <a:endParaRPr lang="en-US" b="1" dirty="0"/>
          </a:p>
          <a:p>
            <a:pPr lvl="0"/>
            <a:r>
              <a:rPr lang="ar-IQ" b="1" dirty="0"/>
              <a:t>البكتريا التي تؤدي الى حدوث الكثير من الامراض مثل التهاب اللوزتين،الخناق،الكزاز،السحايا.</a:t>
            </a:r>
            <a:endParaRPr lang="en-US" b="1" dirty="0"/>
          </a:p>
          <a:p>
            <a:pPr lvl="0"/>
            <a:r>
              <a:rPr lang="ar-IQ" b="1" dirty="0"/>
              <a:t>الفيروسات مثل الانفلونزا، الزكام،الحصبة،النكاف،الجدري.</a:t>
            </a:r>
            <a:endParaRPr lang="en-US" b="1" dirty="0"/>
          </a:p>
          <a:p>
            <a:pPr lvl="0"/>
            <a:r>
              <a:rPr lang="ar-IQ" b="1" dirty="0"/>
              <a:t>الفطريات وما تسببه من اعراض جلدية وخاصة بين اصابع القدم وكذلك في الرئة .</a:t>
            </a:r>
            <a:endParaRPr lang="en-US" b="1" dirty="0"/>
          </a:p>
          <a:p>
            <a:pPr lvl="0"/>
            <a:r>
              <a:rPr lang="ar-IQ" b="1" dirty="0"/>
              <a:t>الطفيليات كالملاريا ، دودة البلهارزيا.</a:t>
            </a:r>
            <a:endParaRPr lang="en-US" b="1" dirty="0"/>
          </a:p>
          <a:p>
            <a:endParaRPr lang="ar-IQ" dirty="0"/>
          </a:p>
        </p:txBody>
      </p:sp>
    </p:spTree>
    <p:extLst>
      <p:ext uri="{BB962C8B-B14F-4D97-AF65-F5344CB8AC3E}">
        <p14:creationId xmlns:p14="http://schemas.microsoft.com/office/powerpoint/2010/main" val="47913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25000" lnSpcReduction="20000"/>
          </a:bodyPr>
          <a:lstStyle/>
          <a:p>
            <a:r>
              <a:rPr lang="ar-IQ" sz="7200" b="1" dirty="0"/>
              <a:t>قرر مستويات الصحة الى :-</a:t>
            </a:r>
            <a:endParaRPr lang="en-US" sz="7200" b="1" dirty="0"/>
          </a:p>
          <a:p>
            <a:pPr lvl="0"/>
            <a:r>
              <a:rPr lang="ar-IQ" sz="7200" b="1" dirty="0"/>
              <a:t>العوامل التي تتعلق بالمسببات النوعية للأمراض</a:t>
            </a:r>
            <a:endParaRPr lang="en-US" sz="7200" b="1" dirty="0"/>
          </a:p>
          <a:p>
            <a:pPr lvl="0"/>
            <a:r>
              <a:rPr lang="ar-IQ" sz="7200" b="1" dirty="0"/>
              <a:t>العوامل التي تتعلق بالإنسان </a:t>
            </a:r>
            <a:r>
              <a:rPr lang="ar-IQ" sz="3700" b="1" dirty="0"/>
              <a:t>(العامل المضيف)</a:t>
            </a:r>
            <a:endParaRPr lang="en-US" sz="3700" b="1" dirty="0"/>
          </a:p>
          <a:p>
            <a:pPr lvl="0"/>
            <a:r>
              <a:rPr lang="ar-IQ" sz="6400" b="1" dirty="0"/>
              <a:t>العوامل التي تتعلق بالبيئة.</a:t>
            </a:r>
            <a:endParaRPr lang="en-US" sz="6400" b="1" dirty="0"/>
          </a:p>
          <a:p>
            <a:pPr lvl="0"/>
            <a:r>
              <a:rPr lang="ar-IQ" sz="6400" b="1" dirty="0"/>
              <a:t>المسببات النوعية للأمراض وتشمل:-</a:t>
            </a:r>
            <a:endParaRPr lang="en-US" sz="6400" b="1" dirty="0"/>
          </a:p>
          <a:p>
            <a:pPr lvl="0"/>
            <a:r>
              <a:rPr lang="ar-IQ" sz="6400" b="1" dirty="0"/>
              <a:t>المسببات الحيوية :- ونقصد بها المسببات الحية التي تؤدي الى حدوث الامراض المعدية (الانتقالية) ومن انواعها:-</a:t>
            </a:r>
            <a:endParaRPr lang="en-US" sz="6400" b="1" dirty="0"/>
          </a:p>
          <a:p>
            <a:pPr lvl="0"/>
            <a:r>
              <a:rPr lang="ar-IQ" sz="6400" b="1" dirty="0"/>
              <a:t>البكتريا التي تؤدي الى حدوث الكثير من الامراض مثل التهاب اللوزتين،الخناق،الكزاز،السحايا.</a:t>
            </a:r>
            <a:endParaRPr lang="en-US" sz="6400" b="1" dirty="0"/>
          </a:p>
          <a:p>
            <a:pPr lvl="0"/>
            <a:r>
              <a:rPr lang="ar-IQ" sz="6400" b="1" dirty="0"/>
              <a:t>الفيروسات مثل الانفلونزا، الزكام،الحصبة،النكاف،الجدري.</a:t>
            </a:r>
            <a:endParaRPr lang="en-US" sz="6400" b="1" dirty="0"/>
          </a:p>
          <a:p>
            <a:pPr lvl="0"/>
            <a:r>
              <a:rPr lang="ar-IQ" sz="6400" b="1" dirty="0"/>
              <a:t>الفطريات وما تسببه من اعراض جلدية وخاصة بين اصابع القدم وكذلك في الرئة .</a:t>
            </a:r>
            <a:endParaRPr lang="en-US" sz="6400" b="1" dirty="0"/>
          </a:p>
          <a:p>
            <a:pPr lvl="0"/>
            <a:r>
              <a:rPr lang="ar-IQ" sz="6400" b="1" dirty="0"/>
              <a:t>ا.لطفيليات </a:t>
            </a:r>
            <a:r>
              <a:rPr lang="ar-IQ" sz="6400" b="1" dirty="0"/>
              <a:t>كالملاريا ، دودة </a:t>
            </a:r>
            <a:r>
              <a:rPr lang="ar-IQ" sz="6400" b="1" dirty="0" smtClean="0"/>
              <a:t>البلهارزيا</a:t>
            </a:r>
            <a:endParaRPr lang="en-US" sz="6400" b="1" dirty="0"/>
          </a:p>
          <a:p>
            <a:pPr lvl="0"/>
            <a:r>
              <a:rPr lang="ar-IQ" sz="3700" b="1" dirty="0" smtClean="0"/>
              <a:t>.</a:t>
            </a:r>
            <a:endParaRPr lang="en-US" sz="3700" b="1" dirty="0"/>
          </a:p>
          <a:p>
            <a:endParaRPr lang="ar-IQ" sz="3700" b="1" dirty="0"/>
          </a:p>
        </p:txBody>
      </p:sp>
    </p:spTree>
    <p:extLst>
      <p:ext uri="{BB962C8B-B14F-4D97-AF65-F5344CB8AC3E}">
        <p14:creationId xmlns:p14="http://schemas.microsoft.com/office/powerpoint/2010/main" val="385955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lvl="0"/>
            <a:r>
              <a:rPr lang="ar-IQ" b="1" dirty="0"/>
              <a:t>العوامل المتعلقة بالإنسان (العائل المضيف):-</a:t>
            </a:r>
            <a:endParaRPr lang="en-US" dirty="0"/>
          </a:p>
          <a:p>
            <a:r>
              <a:rPr lang="ar-IQ" b="1" dirty="0"/>
              <a:t>أولا:- المقاومة الطبيعية غير نوعية:-</a:t>
            </a:r>
            <a:endParaRPr lang="en-US" dirty="0"/>
          </a:p>
          <a:p>
            <a:r>
              <a:rPr lang="ar-IQ" b="1" dirty="0"/>
              <a:t>      وهي ليست محددة لنوع معين من الامراض وموجودة في الجسم بحكم تكوينه الطبيعي .</a:t>
            </a:r>
            <a:endParaRPr lang="en-US" b="1" dirty="0"/>
          </a:p>
          <a:p>
            <a:r>
              <a:rPr lang="ar-IQ" b="1" dirty="0"/>
              <a:t>   يتكون خط الدفاع الاول للجسم ضد الجراثيم من :-</a:t>
            </a:r>
            <a:endParaRPr lang="en-US" b="1" dirty="0"/>
          </a:p>
          <a:p>
            <a:pPr lvl="0"/>
            <a:r>
              <a:rPr lang="ar-IQ" b="1" dirty="0"/>
              <a:t>الجلد السليم :- والذي يمنع دخول الجراثيم وكذلك وجود العرق الذي له القابلية لقتل بعض انواع البكتريا .</a:t>
            </a:r>
            <a:endParaRPr lang="en-US" b="1" dirty="0"/>
          </a:p>
          <a:p>
            <a:pPr lvl="0"/>
            <a:r>
              <a:rPr lang="ar-IQ" b="1" dirty="0"/>
              <a:t>الجهاز التنفسي ويشمل:-</a:t>
            </a:r>
            <a:endParaRPr lang="en-US" b="1" dirty="0"/>
          </a:p>
          <a:p>
            <a:pPr lvl="0"/>
            <a:r>
              <a:rPr lang="ar-IQ" b="1" dirty="0"/>
              <a:t>الافعال الانعكاسية كالعطاس والسعال للتخلص من المواد الغريبة.</a:t>
            </a:r>
            <a:endParaRPr lang="en-US" b="1" dirty="0"/>
          </a:p>
          <a:p>
            <a:pPr lvl="0"/>
            <a:r>
              <a:rPr lang="ar-IQ" b="1" dirty="0"/>
              <a:t>الغشاء المخاطي المبطن لهذا الجهاز والذي يمنع دخول الغبار والميكروبات .</a:t>
            </a:r>
            <a:endParaRPr lang="en-US" b="1" dirty="0"/>
          </a:p>
          <a:p>
            <a:pPr lvl="0"/>
            <a:r>
              <a:rPr lang="ar-IQ" b="1" dirty="0"/>
              <a:t>او بواسطة الشعيرات والاهداب الموجودة في الانف والتي تمنع دخول الميكروبات الى الجهاز التنفسي.</a:t>
            </a:r>
            <a:endParaRPr lang="en-US" b="1" dirty="0"/>
          </a:p>
          <a:p>
            <a:endParaRPr lang="ar-IQ" b="1" dirty="0"/>
          </a:p>
        </p:txBody>
      </p:sp>
    </p:spTree>
    <p:extLst>
      <p:ext uri="{BB962C8B-B14F-4D97-AF65-F5344CB8AC3E}">
        <p14:creationId xmlns:p14="http://schemas.microsoft.com/office/powerpoint/2010/main" val="1880895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r>
              <a:rPr lang="ar-IQ" sz="1600" b="1" dirty="0"/>
              <a:t>الجهاز الهضمي ويشمل </a:t>
            </a:r>
            <a:r>
              <a:rPr lang="ar-IQ" dirty="0"/>
              <a:t>:-</a:t>
            </a:r>
            <a:endParaRPr lang="en-US" b="1" dirty="0"/>
          </a:p>
          <a:p>
            <a:pPr lvl="0"/>
            <a:r>
              <a:rPr lang="ar-IQ" b="1" dirty="0"/>
              <a:t>اللعاب قد يلعب دورا" في قتل الجراثيم .</a:t>
            </a:r>
            <a:endParaRPr lang="en-US" b="1" dirty="0"/>
          </a:p>
          <a:p>
            <a:pPr lvl="0"/>
            <a:r>
              <a:rPr lang="ar-IQ" b="1" dirty="0"/>
              <a:t>إفرازات المعدة الحامضية والتي لها أثر كبير في قتل انواع الجراثيم كالكوليرا </a:t>
            </a:r>
            <a:endParaRPr lang="en-US" b="1" dirty="0"/>
          </a:p>
          <a:p>
            <a:pPr lvl="0"/>
            <a:r>
              <a:rPr lang="ar-IQ" b="1" dirty="0"/>
              <a:t>المهبل :- قد يساعد المحيط الحامضي للمهبل على قتل الجراثيم.</a:t>
            </a:r>
            <a:endParaRPr lang="en-US" b="1" dirty="0"/>
          </a:p>
          <a:p>
            <a:pPr lvl="0"/>
            <a:r>
              <a:rPr lang="ar-IQ" b="1" dirty="0"/>
              <a:t>العين:- يقوم دمع العين بقتل قسم من الميكروبات.</a:t>
            </a:r>
            <a:endParaRPr lang="en-US" b="1" dirty="0"/>
          </a:p>
          <a:p>
            <a:endParaRPr lang="ar-IQ" b="1" dirty="0"/>
          </a:p>
        </p:txBody>
      </p:sp>
    </p:spTree>
    <p:extLst>
      <p:ext uri="{BB962C8B-B14F-4D97-AF65-F5344CB8AC3E}">
        <p14:creationId xmlns:p14="http://schemas.microsoft.com/office/powerpoint/2010/main" val="1988143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مميزات كريات الدم البيضاء :</a:t>
            </a:r>
            <a:endParaRPr lang="ar-IQ" dirty="0"/>
          </a:p>
        </p:txBody>
      </p:sp>
      <p:pic>
        <p:nvPicPr>
          <p:cNvPr id="3075" name="صورة 3" descr="يمكن تغيير شكلها"/>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5657" y="2767012"/>
            <a:ext cx="342900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صورة 4" descr="يمكن ان تتحرك عك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6662" y="4214812"/>
            <a:ext cx="3524250" cy="1724025"/>
          </a:xfrm>
          <a:prstGeom prst="rect">
            <a:avLst/>
          </a:prstGeom>
          <a:noFill/>
          <a:extLst>
            <a:ext uri="{909E8E84-426E-40DD-AFC4-6F175D3DCCD1}">
              <a14:hiddenFill xmlns:a14="http://schemas.microsoft.com/office/drawing/2010/main">
                <a:solidFill>
                  <a:srgbClr val="FFFFFF"/>
                </a:solidFill>
              </a14:hiddenFill>
            </a:ext>
          </a:extLst>
        </p:spPr>
      </p:pic>
      <p:pic>
        <p:nvPicPr>
          <p:cNvPr id="3073" name="صورة 6" descr="يمكنها ان تخرج من انبوب الدم"/>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0662" y="2368828"/>
            <a:ext cx="3295650" cy="16478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a:spLocks noChangeArrowheads="1"/>
          </p:cNvSpPr>
          <p:nvPr/>
        </p:nvSpPr>
        <p:spPr bwMode="auto">
          <a:xfrm>
            <a:off x="0" y="-33010"/>
            <a:ext cx="206017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algn="l" rtl="0" eaLnBrk="0" fontAlgn="base" hangingPunct="0">
              <a:spcBef>
                <a:spcPct val="0"/>
              </a:spcBef>
              <a:spcAft>
                <a:spcPct val="0"/>
              </a:spcAft>
              <a:defRPr>
                <a:solidFill>
                  <a:schemeClr val="tx1"/>
                </a:solidFill>
                <a:latin typeface="Arial" panose="020B0604020202020204" pitchFamily="34" charset="0"/>
              </a:defRPr>
            </a:lvl2pPr>
            <a:lvl3pPr algn="l" rtl="0" eaLnBrk="0" fontAlgn="base" hangingPunct="0">
              <a:spcBef>
                <a:spcPct val="0"/>
              </a:spcBef>
              <a:spcAft>
                <a:spcPct val="0"/>
              </a:spcAft>
              <a:defRPr>
                <a:solidFill>
                  <a:schemeClr val="tx1"/>
                </a:solidFill>
                <a:latin typeface="Arial" panose="020B0604020202020204" pitchFamily="34" charset="0"/>
              </a:defRPr>
            </a:lvl3pPr>
            <a:lvl4pPr algn="l" rtl="0" eaLnBrk="0" fontAlgn="base" hangingPunct="0">
              <a:spcBef>
                <a:spcPct val="0"/>
              </a:spcBef>
              <a:spcAft>
                <a:spcPct val="0"/>
              </a:spcAft>
              <a:defRPr>
                <a:solidFill>
                  <a:schemeClr val="tx1"/>
                </a:solidFill>
                <a:latin typeface="Arial" panose="020B0604020202020204" pitchFamily="34" charset="0"/>
              </a:defRPr>
            </a:lvl4pPr>
            <a:lvl5pPr algn="l" rtl="0" eaLnBrk="0" fontAlgn="base" hangingPunct="0">
              <a:spcBef>
                <a:spcPct val="0"/>
              </a:spcBef>
              <a:spcAft>
                <a:spcPct val="0"/>
              </a:spcAft>
              <a:defRPr>
                <a:solidFill>
                  <a:schemeClr val="tx1"/>
                </a:solidFill>
                <a:latin typeface="Arial" panose="020B0604020202020204" pitchFamily="34" charset="0"/>
              </a:defRPr>
            </a:lvl5pPr>
            <a:lvl6pPr algn="l" rtl="0" eaLnBrk="0" fontAlgn="base" hangingPunct="0">
              <a:spcBef>
                <a:spcPct val="0"/>
              </a:spcBef>
              <a:spcAft>
                <a:spcPct val="0"/>
              </a:spcAft>
              <a:defRPr>
                <a:solidFill>
                  <a:schemeClr val="tx1"/>
                </a:solidFill>
                <a:latin typeface="Arial" panose="020B0604020202020204" pitchFamily="34" charset="0"/>
              </a:defRPr>
            </a:lvl6pPr>
            <a:lvl7pPr algn="l" rtl="0" eaLnBrk="0" fontAlgn="base" hangingPunct="0">
              <a:spcBef>
                <a:spcPct val="0"/>
              </a:spcBef>
              <a:spcAft>
                <a:spcPct val="0"/>
              </a:spcAft>
              <a:defRPr>
                <a:solidFill>
                  <a:schemeClr val="tx1"/>
                </a:solidFill>
                <a:latin typeface="Arial" panose="020B0604020202020204" pitchFamily="34" charset="0"/>
              </a:defRPr>
            </a:lvl7pPr>
            <a:lvl8pPr algn="l" rtl="0" eaLnBrk="0" fontAlgn="base" hangingPunct="0">
              <a:spcBef>
                <a:spcPct val="0"/>
              </a:spcBef>
              <a:spcAft>
                <a:spcPct val="0"/>
              </a:spcAft>
              <a:defRPr>
                <a:solidFill>
                  <a:schemeClr val="tx1"/>
                </a:solidFill>
                <a:latin typeface="Arial" panose="020B0604020202020204" pitchFamily="34" charset="0"/>
              </a:defRPr>
            </a:lvl8pPr>
            <a:lvl9pPr algn="l" rtl="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1" eaLnBrk="0" fontAlgn="base" latinLnBrk="0" hangingPunct="0">
              <a:lnSpc>
                <a:spcPct val="100000"/>
              </a:lnSpc>
              <a:spcBef>
                <a:spcPct val="0"/>
              </a:spcBef>
              <a:spcAft>
                <a:spcPct val="0"/>
              </a:spcAft>
              <a:buClrTx/>
              <a:buSzTx/>
              <a:buFontTx/>
              <a:buChar char="•"/>
              <a:tabLst/>
            </a:pPr>
            <a:r>
              <a:rPr kumimoji="0" lang="ar-IQ" altLang="ar-IQ" sz="1400" b="1" i="0" u="none" strike="noStrike" cap="none" normalizeH="0" baseline="0" dirty="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خلايا الدم البيضاء </a:t>
            </a:r>
            <a:r>
              <a:rPr kumimoji="0" lang="en-US" altLang="ar-IQ" sz="1400" b="1" i="0" u="none" strike="noStrike" cap="none" normalizeH="0" baseline="0" dirty="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W.B.C</a:t>
            </a:r>
            <a:r>
              <a:rPr kumimoji="0" lang="ar-IQ" altLang="ar-IQ" sz="1400" b="1" i="0" u="none" strike="noStrike" cap="none" normalizeH="0" baseline="0" dirty="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 </a:t>
            </a:r>
            <a:endParaRPr kumimoji="0" lang="en-US" altLang="ar-IQ" sz="1100" b="0" i="0" u="none" strike="noStrike" cap="none" normalizeH="0" baseline="0" dirty="0" smtClean="0">
              <a:ln>
                <a:noFill/>
              </a:ln>
              <a:solidFill>
                <a:schemeClr val="tx1"/>
              </a:solidFill>
              <a:effectLst/>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altLang="ar-IQ" sz="1400" b="0" i="0" u="none" strike="noStrike" cap="none" normalizeH="0" baseline="0" dirty="0" smtClean="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و</a:t>
            </a:r>
            <a:endParaRPr kumimoji="0" lang="en-US" altLang="ar-IQ"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8867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139767" y="1890712"/>
            <a:ext cx="12052233" cy="4251325"/>
          </a:xfrm>
        </p:spPr>
        <p:txBody>
          <a:bodyPr/>
          <a:lstStyle/>
          <a:p>
            <a:endParaRPr lang="ar-IQ" dirty="0"/>
          </a:p>
        </p:txBody>
      </p:sp>
      <p:sp>
        <p:nvSpPr>
          <p:cNvPr id="4" name="Rectangle 2"/>
          <p:cNvSpPr>
            <a:spLocks noChangeArrowheads="1"/>
          </p:cNvSpPr>
          <p:nvPr/>
        </p:nvSpPr>
        <p:spPr bwMode="auto">
          <a:xfrm>
            <a:off x="139767" y="3151953"/>
            <a:ext cx="1160766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algn="l" rtl="0" eaLnBrk="0" fontAlgn="base" hangingPunct="0">
              <a:spcBef>
                <a:spcPct val="0"/>
              </a:spcBef>
              <a:spcAft>
                <a:spcPct val="0"/>
              </a:spcAft>
              <a:defRPr>
                <a:solidFill>
                  <a:schemeClr val="tx1"/>
                </a:solidFill>
                <a:latin typeface="Arial" panose="020B0604020202020204" pitchFamily="34" charset="0"/>
              </a:defRPr>
            </a:lvl2pPr>
            <a:lvl3pPr algn="l" rtl="0" eaLnBrk="0" fontAlgn="base" hangingPunct="0">
              <a:spcBef>
                <a:spcPct val="0"/>
              </a:spcBef>
              <a:spcAft>
                <a:spcPct val="0"/>
              </a:spcAft>
              <a:defRPr>
                <a:solidFill>
                  <a:schemeClr val="tx1"/>
                </a:solidFill>
                <a:latin typeface="Arial" panose="020B0604020202020204" pitchFamily="34" charset="0"/>
              </a:defRPr>
            </a:lvl3pPr>
            <a:lvl4pPr algn="l" rtl="0" eaLnBrk="0" fontAlgn="base" hangingPunct="0">
              <a:spcBef>
                <a:spcPct val="0"/>
              </a:spcBef>
              <a:spcAft>
                <a:spcPct val="0"/>
              </a:spcAft>
              <a:defRPr>
                <a:solidFill>
                  <a:schemeClr val="tx1"/>
                </a:solidFill>
                <a:latin typeface="Arial" panose="020B0604020202020204" pitchFamily="34" charset="0"/>
              </a:defRPr>
            </a:lvl4pPr>
            <a:lvl5pPr algn="l" rtl="0" eaLnBrk="0" fontAlgn="base" hangingPunct="0">
              <a:spcBef>
                <a:spcPct val="0"/>
              </a:spcBef>
              <a:spcAft>
                <a:spcPct val="0"/>
              </a:spcAft>
              <a:defRPr>
                <a:solidFill>
                  <a:schemeClr val="tx1"/>
                </a:solidFill>
                <a:latin typeface="Arial" panose="020B0604020202020204" pitchFamily="34" charset="0"/>
              </a:defRPr>
            </a:lvl5pPr>
            <a:lvl6pPr algn="l" rtl="0" eaLnBrk="0" fontAlgn="base" hangingPunct="0">
              <a:spcBef>
                <a:spcPct val="0"/>
              </a:spcBef>
              <a:spcAft>
                <a:spcPct val="0"/>
              </a:spcAft>
              <a:defRPr>
                <a:solidFill>
                  <a:schemeClr val="tx1"/>
                </a:solidFill>
                <a:latin typeface="Arial" panose="020B0604020202020204" pitchFamily="34" charset="0"/>
              </a:defRPr>
            </a:lvl6pPr>
            <a:lvl7pPr algn="l" rtl="0" eaLnBrk="0" fontAlgn="base" hangingPunct="0">
              <a:spcBef>
                <a:spcPct val="0"/>
              </a:spcBef>
              <a:spcAft>
                <a:spcPct val="0"/>
              </a:spcAft>
              <a:defRPr>
                <a:solidFill>
                  <a:schemeClr val="tx1"/>
                </a:solidFill>
                <a:latin typeface="Arial" panose="020B0604020202020204" pitchFamily="34" charset="0"/>
              </a:defRPr>
            </a:lvl7pPr>
            <a:lvl8pPr algn="l" rtl="0" eaLnBrk="0" fontAlgn="base" hangingPunct="0">
              <a:spcBef>
                <a:spcPct val="0"/>
              </a:spcBef>
              <a:spcAft>
                <a:spcPct val="0"/>
              </a:spcAft>
              <a:defRPr>
                <a:solidFill>
                  <a:schemeClr val="tx1"/>
                </a:solidFill>
                <a:latin typeface="Arial" panose="020B0604020202020204" pitchFamily="34" charset="0"/>
              </a:defRPr>
            </a:lvl8pPr>
            <a:lvl9pPr algn="l" rtl="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altLang="ar-IQ" sz="1400" b="1" i="0" u="none" strike="noStrike" cap="none" normalizeH="0" baseline="0" dirty="0" smtClean="0">
                <a:ln>
                  <a:noFill/>
                </a:ln>
                <a:solidFill>
                  <a:srgbClr val="FF0000"/>
                </a:solidFill>
                <a:effectLst/>
                <a:latin typeface="Simplified Arabic" panose="02020603050405020304" pitchFamily="18" charset="-78"/>
                <a:ea typeface="Calibri" panose="020F0502020204030204" pitchFamily="34" charset="0"/>
                <a:cs typeface="Simplified Arabic" panose="02020603050405020304" pitchFamily="18" charset="-78"/>
              </a:rPr>
              <a:t>خط الدفاع الثاني ويشمل</a:t>
            </a:r>
            <a:r>
              <a:rPr kumimoji="0" lang="ar-IQ" altLang="ar-IQ" sz="1400" b="0" i="0" u="none" strike="noStrike" cap="none" normalizeH="0" baseline="0" dirty="0" smtClean="0">
                <a:ln>
                  <a:noFill/>
                </a:ln>
                <a:solidFill>
                  <a:srgbClr val="FF0000"/>
                </a:solidFill>
                <a:effectLst/>
                <a:latin typeface="Simplified Arabic" panose="02020603050405020304" pitchFamily="18" charset="-78"/>
                <a:ea typeface="Calibri" panose="020F0502020204030204" pitchFamily="34" charset="0"/>
                <a:cs typeface="Simplified Arabic" panose="02020603050405020304" pitchFamily="18" charset="-78"/>
              </a:rPr>
              <a:t> </a:t>
            </a:r>
            <a:r>
              <a:rPr kumimoji="0" lang="ar-IQ" altLang="ar-IQ" sz="1400" b="0" i="0" u="none" strike="noStrike" cap="none" normalizeH="0" baseline="0" dirty="0" smtClean="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a:t>
            </a:r>
            <a:endParaRPr kumimoji="0" lang="en-US" altLang="ar-IQ" sz="11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altLang="ar-IQ" sz="1400" b="0" i="0" u="none" strike="noStrike" cap="none" normalizeH="0" baseline="0" dirty="0" smtClean="0">
                <a:ln>
                  <a:noFill/>
                </a:ln>
                <a:solidFill>
                  <a:srgbClr val="0070C0"/>
                </a:solidFill>
                <a:effectLst/>
                <a:latin typeface="Simplified Arabic" panose="02020603050405020304" pitchFamily="18" charset="-78"/>
                <a:ea typeface="Calibri" panose="020F0502020204030204" pitchFamily="34" charset="0"/>
                <a:cs typeface="Simplified Arabic" panose="02020603050405020304" pitchFamily="18" charset="-78"/>
              </a:rPr>
              <a:t>1</a:t>
            </a:r>
            <a:r>
              <a:rPr kumimoji="0" lang="ar-IQ" altLang="ar-IQ" sz="1400" b="1" i="0" u="none" strike="noStrike" cap="none" normalizeH="0" baseline="0" dirty="0" smtClean="0">
                <a:ln>
                  <a:noFill/>
                </a:ln>
                <a:solidFill>
                  <a:srgbClr val="0070C0"/>
                </a:solidFill>
                <a:effectLst/>
                <a:latin typeface="Simplified Arabic" panose="02020603050405020304" pitchFamily="18" charset="-78"/>
                <a:ea typeface="Calibri" panose="020F0502020204030204" pitchFamily="34" charset="0"/>
                <a:cs typeface="Simplified Arabic" panose="02020603050405020304" pitchFamily="18" charset="-78"/>
              </a:rPr>
              <a:t>-  الدم  </a:t>
            </a:r>
            <a:r>
              <a:rPr kumimoji="0" lang="en-US" altLang="ar-IQ" sz="1400" b="1" i="0" u="none" strike="noStrike" cap="none" normalizeH="0" baseline="0" dirty="0" smtClean="0">
                <a:ln>
                  <a:noFill/>
                </a:ln>
                <a:solidFill>
                  <a:srgbClr val="0070C0"/>
                </a:solidFill>
                <a:effectLst/>
                <a:latin typeface="Simplified Arabic" panose="02020603050405020304" pitchFamily="18" charset="-78"/>
                <a:ea typeface="Calibri" panose="020F0502020204030204" pitchFamily="34" charset="0"/>
                <a:cs typeface="Simplified Arabic" panose="02020603050405020304" pitchFamily="18" charset="-78"/>
              </a:rPr>
              <a:t>Blood </a:t>
            </a:r>
            <a:r>
              <a:rPr kumimoji="0" lang="ar-IQ" altLang="ar-IQ" sz="1400" b="1" i="0" u="none" strike="noStrike" cap="none" normalizeH="0" baseline="0" dirty="0" smtClean="0">
                <a:ln>
                  <a:noFill/>
                </a:ln>
                <a:solidFill>
                  <a:srgbClr val="0070C0"/>
                </a:solidFill>
                <a:effectLst/>
                <a:latin typeface="Simplified Arabic" panose="02020603050405020304" pitchFamily="18" charset="-78"/>
                <a:ea typeface="Calibri" panose="020F0502020204030204" pitchFamily="34" charset="0"/>
                <a:cs typeface="Simplified Arabic" panose="02020603050405020304" pitchFamily="18" charset="-78"/>
              </a:rPr>
              <a:t>:-</a:t>
            </a:r>
            <a:endParaRPr kumimoji="0" lang="en-US" altLang="ar-IQ" sz="11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altLang="ar-IQ" sz="1400" b="0" i="0" u="none" strike="noStrike" cap="none" normalizeH="0" baseline="0" dirty="0" smtClean="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وهو عبارة عن سائل احمر يبلغ حجمه حوالي (5-6) لترات في الشخص البالغ وهو يتكون من مادة سائلة تسمى البلازما ، يسبح فيها </a:t>
            </a:r>
            <a:r>
              <a:rPr kumimoji="0" lang="ar-IQ" altLang="ar-IQ" sz="1400" b="0" i="0" u="none" strike="noStrike" cap="none" normalizeH="0" baseline="0" dirty="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ثلاثة أنواع من الخلايا الصلبة:-</a:t>
            </a:r>
            <a:endParaRPr kumimoji="0" lang="en-US" altLang="ar-IQ" sz="11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altLang="ar-IQ" sz="1400" b="1" i="0" u="none" strike="noStrike" cap="none" normalizeH="0" baseline="0" dirty="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خلايا الدم الحمراء </a:t>
            </a:r>
            <a:r>
              <a:rPr kumimoji="0" lang="en-US" altLang="ar-IQ" sz="1400" b="1" i="0" u="none" strike="noStrike" cap="none" normalizeH="0" baseline="0" dirty="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R.B.C</a:t>
            </a:r>
            <a:r>
              <a:rPr kumimoji="0" lang="ar-IQ" altLang="ar-IQ" sz="1400" b="1" i="0" u="none" strike="noStrike" cap="none" normalizeH="0" baseline="0" dirty="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a:t>
            </a:r>
            <a:r>
              <a:rPr kumimoji="0" lang="ar-IQ" altLang="ar-IQ" sz="1400" b="0" i="0" u="none" strike="noStrike" cap="none" normalizeH="0" baseline="0" dirty="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 </a:t>
            </a:r>
            <a:r>
              <a:rPr kumimoji="0" lang="ar-IQ" altLang="ar-IQ" sz="1400" b="0" i="0" u="none" strike="noStrike" cap="none" normalizeH="0" baseline="0" dirty="0" smtClean="0">
                <a:ln>
                  <a:noFill/>
                </a:ln>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هي كريات على شكل أقراص مقعرة السطحين لها جدار رقيق وليس لها نواة وتحتوي بداخلها على مادة الهيموجلوبين وهي عبارة عن مركب من الحديد والبروتين والهيموجلوبين</a:t>
            </a:r>
            <a:endParaRPr kumimoji="0" lang="ar-IQ" altLang="ar-IQ"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1025" name="صورة 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75" y="4600575"/>
            <a:ext cx="2162175" cy="13335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1790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IQ" sz="1400" b="1" i="0" u="none" strike="noStrike" cap="none" normalizeH="0" baseline="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ar-IQ" sz="1400" b="1" i="0" u="none" strike="noStrike" cap="none" normalizeH="0" baseline="0" smtClean="0">
                <a:ln>
                  <a:noFill/>
                </a:ln>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                      </a:t>
            </a:r>
            <a:endParaRPr kumimoji="0" lang="en-US" altLang="ar-IQ"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155921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TotalTime>
  <Words>1933</Words>
  <Application>Microsoft Office PowerPoint</Application>
  <PresentationFormat>Widescreen</PresentationFormat>
  <Paragraphs>167</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Simplified Arabic</vt:lpstr>
      <vt:lpstr>Tahoma</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Future For Computer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Khaled Dabbas Almolaa</dc:creator>
  <cp:lastModifiedBy>Khaled Dabbas Almolaa</cp:lastModifiedBy>
  <cp:revision>10</cp:revision>
  <dcterms:created xsi:type="dcterms:W3CDTF">2019-01-18T16:44:07Z</dcterms:created>
  <dcterms:modified xsi:type="dcterms:W3CDTF">2019-01-18T17:42:46Z</dcterms:modified>
</cp:coreProperties>
</file>