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9773D6F2-ED6F-4106-8BAE-DA2CE09BFA2A}" type="datetimeFigureOut">
              <a:rPr lang="ar-IQ" smtClean="0"/>
              <a:t>09/05/1440</a:t>
            </a:fld>
            <a:endParaRPr lang="ar-IQ"/>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ar-IQ"/>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AD745604-330E-45D8-8E8E-A69307A07E63}"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773D6F2-ED6F-4106-8BAE-DA2CE09BFA2A}" type="datetimeFigureOut">
              <a:rPr lang="ar-IQ" smtClean="0"/>
              <a:t>09/05/1440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AD745604-330E-45D8-8E8E-A69307A07E63}"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9773D6F2-ED6F-4106-8BAE-DA2CE09BFA2A}" type="datetimeFigureOut">
              <a:rPr lang="ar-IQ" smtClean="0"/>
              <a:t>09/05/1440</a:t>
            </a:fld>
            <a:endParaRPr lang="ar-IQ"/>
          </a:p>
        </p:txBody>
      </p:sp>
      <p:sp>
        <p:nvSpPr>
          <p:cNvPr id="5" name="Footer Placeholder 4"/>
          <p:cNvSpPr>
            <a:spLocks noGrp="1"/>
          </p:cNvSpPr>
          <p:nvPr>
            <p:ph type="ftr" sz="quarter" idx="11"/>
          </p:nvPr>
        </p:nvSpPr>
        <p:spPr>
          <a:xfrm>
            <a:off x="457200" y="6556248"/>
            <a:ext cx="3657600" cy="228600"/>
          </a:xfrm>
        </p:spPr>
        <p:txBody>
          <a:bodyPr/>
          <a:lstStyle>
            <a:extLst/>
          </a:lstStyle>
          <a:p>
            <a:endParaRPr lang="ar-IQ"/>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AD745604-330E-45D8-8E8E-A69307A07E63}"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773D6F2-ED6F-4106-8BAE-DA2CE09BFA2A}" type="datetimeFigureOut">
              <a:rPr lang="ar-IQ" smtClean="0"/>
              <a:t>09/05/1440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AD745604-330E-45D8-8E8E-A69307A07E63}"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9773D6F2-ED6F-4106-8BAE-DA2CE09BFA2A}" type="datetimeFigureOut">
              <a:rPr lang="ar-IQ" smtClean="0"/>
              <a:t>09/05/1440</a:t>
            </a:fld>
            <a:endParaRPr lang="ar-IQ"/>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ar-IQ"/>
          </a:p>
        </p:txBody>
      </p:sp>
      <p:sp>
        <p:nvSpPr>
          <p:cNvPr id="6" name="Slide Number Placeholder 5"/>
          <p:cNvSpPr>
            <a:spLocks noGrp="1"/>
          </p:cNvSpPr>
          <p:nvPr>
            <p:ph type="sldNum" sz="quarter" idx="12"/>
          </p:nvPr>
        </p:nvSpPr>
        <p:spPr>
          <a:xfrm>
            <a:off x="6733952" y="6555112"/>
            <a:ext cx="588336" cy="228600"/>
          </a:xfrm>
        </p:spPr>
        <p:txBody>
          <a:bodyPr/>
          <a:lstStyle>
            <a:extLst/>
          </a:lstStyle>
          <a:p>
            <a:fld id="{AD745604-330E-45D8-8E8E-A69307A07E63}"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773D6F2-ED6F-4106-8BAE-DA2CE09BFA2A}" type="datetimeFigureOut">
              <a:rPr lang="ar-IQ" smtClean="0"/>
              <a:t>09/05/1440</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AD745604-330E-45D8-8E8E-A69307A07E63}"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773D6F2-ED6F-4106-8BAE-DA2CE09BFA2A}" type="datetimeFigureOut">
              <a:rPr lang="ar-IQ" smtClean="0"/>
              <a:t>09/05/1440</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AD745604-330E-45D8-8E8E-A69307A07E63}"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773D6F2-ED6F-4106-8BAE-DA2CE09BFA2A}" type="datetimeFigureOut">
              <a:rPr lang="ar-IQ" smtClean="0"/>
              <a:t>09/05/1440</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AD745604-330E-45D8-8E8E-A69307A07E63}"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9773D6F2-ED6F-4106-8BAE-DA2CE09BFA2A}" type="datetimeFigureOut">
              <a:rPr lang="ar-IQ" smtClean="0"/>
              <a:t>09/05/1440</a:t>
            </a:fld>
            <a:endParaRPr lang="ar-IQ"/>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ar-IQ"/>
          </a:p>
        </p:txBody>
      </p:sp>
      <p:sp>
        <p:nvSpPr>
          <p:cNvPr id="4" name="Slide Number Placeholder 3"/>
          <p:cNvSpPr>
            <a:spLocks noGrp="1"/>
          </p:cNvSpPr>
          <p:nvPr>
            <p:ph type="sldNum" sz="quarter" idx="12"/>
          </p:nvPr>
        </p:nvSpPr>
        <p:spPr/>
        <p:txBody>
          <a:bodyPr/>
          <a:lstStyle>
            <a:extLst/>
          </a:lstStyle>
          <a:p>
            <a:fld id="{AD745604-330E-45D8-8E8E-A69307A07E63}"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773D6F2-ED6F-4106-8BAE-DA2CE09BFA2A}" type="datetimeFigureOut">
              <a:rPr lang="ar-IQ" smtClean="0"/>
              <a:t>09/05/1440</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AD745604-330E-45D8-8E8E-A69307A07E63}"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9773D6F2-ED6F-4106-8BAE-DA2CE09BFA2A}" type="datetimeFigureOut">
              <a:rPr lang="ar-IQ" smtClean="0"/>
              <a:t>09/05/1440</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AD745604-330E-45D8-8E8E-A69307A07E63}" type="slidenum">
              <a:rPr lang="ar-IQ" smtClean="0"/>
              <a:t>‹#›</a:t>
            </a:fld>
            <a:endParaRPr lang="ar-IQ"/>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9773D6F2-ED6F-4106-8BAE-DA2CE09BFA2A}" type="datetimeFigureOut">
              <a:rPr lang="ar-IQ" smtClean="0"/>
              <a:t>09/05/1440</a:t>
            </a:fld>
            <a:endParaRPr lang="ar-IQ"/>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ar-IQ"/>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AD745604-330E-45D8-8E8E-A69307A07E63}"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r" rtl="1"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r" rtl="1"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r" rtl="1"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r" rtl="1"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r" rtl="1"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r" rtl="1"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r" rtl="1"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r" rtl="1"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r" rtl="1"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76672"/>
            <a:ext cx="7772400" cy="3123779"/>
          </a:xfrm>
        </p:spPr>
        <p:txBody>
          <a:bodyPr>
            <a:normAutofit fontScale="90000"/>
          </a:bodyPr>
          <a:lstStyle/>
          <a:p>
            <a:pPr algn="ctr"/>
            <a:r>
              <a:rPr lang="ar-IQ" dirty="0" smtClean="0">
                <a:solidFill>
                  <a:schemeClr val="accent6"/>
                </a:solidFill>
              </a:rPr>
              <a:t>محاضرة</a:t>
            </a:r>
            <a:r>
              <a:rPr lang="en-US" dirty="0">
                <a:solidFill>
                  <a:schemeClr val="accent6"/>
                </a:solidFill>
              </a:rPr>
              <a:t/>
            </a:r>
            <a:br>
              <a:rPr lang="en-US" dirty="0">
                <a:solidFill>
                  <a:schemeClr val="accent6"/>
                </a:solidFill>
              </a:rPr>
            </a:br>
            <a:r>
              <a:rPr lang="ar-IQ" b="1" dirty="0">
                <a:solidFill>
                  <a:schemeClr val="accent6"/>
                </a:solidFill>
              </a:rPr>
              <a:t>بعنوان</a:t>
            </a:r>
            <a:r>
              <a:rPr lang="en-US" dirty="0">
                <a:solidFill>
                  <a:schemeClr val="accent6"/>
                </a:solidFill>
              </a:rPr>
              <a:t/>
            </a:r>
            <a:br>
              <a:rPr lang="en-US" dirty="0">
                <a:solidFill>
                  <a:schemeClr val="accent6"/>
                </a:solidFill>
              </a:rPr>
            </a:br>
            <a:r>
              <a:rPr lang="ar-IQ" b="1" dirty="0">
                <a:solidFill>
                  <a:schemeClr val="accent6"/>
                </a:solidFill>
              </a:rPr>
              <a:t>التفكير وانماط التفكير لجانبي الدماغ</a:t>
            </a:r>
            <a:r>
              <a:rPr lang="en-US" dirty="0">
                <a:solidFill>
                  <a:schemeClr val="accent6"/>
                </a:solidFill>
              </a:rPr>
              <a:t/>
            </a:r>
            <a:br>
              <a:rPr lang="en-US" dirty="0">
                <a:solidFill>
                  <a:schemeClr val="accent6"/>
                </a:solidFill>
              </a:rPr>
            </a:br>
            <a:endParaRPr lang="ar-IQ" dirty="0">
              <a:solidFill>
                <a:schemeClr val="accent6"/>
              </a:solidFill>
            </a:endParaRPr>
          </a:p>
        </p:txBody>
      </p:sp>
      <p:sp>
        <p:nvSpPr>
          <p:cNvPr id="3" name="Subtitle 2"/>
          <p:cNvSpPr>
            <a:spLocks noGrp="1"/>
          </p:cNvSpPr>
          <p:nvPr>
            <p:ph type="subTitle" idx="1"/>
          </p:nvPr>
        </p:nvSpPr>
        <p:spPr>
          <a:xfrm>
            <a:off x="1371600" y="3429000"/>
            <a:ext cx="6400800" cy="2592288"/>
          </a:xfrm>
        </p:spPr>
        <p:txBody>
          <a:bodyPr>
            <a:normAutofit/>
          </a:bodyPr>
          <a:lstStyle/>
          <a:p>
            <a:pPr algn="ctr"/>
            <a:r>
              <a:rPr lang="ar-IQ" sz="3200" b="1" dirty="0">
                <a:solidFill>
                  <a:srgbClr val="FFFF00"/>
                </a:solidFill>
              </a:rPr>
              <a:t>م. د.ياس خضر احمد </a:t>
            </a:r>
            <a:r>
              <a:rPr lang="ar-IQ" sz="3200" b="1">
                <a:solidFill>
                  <a:srgbClr val="FFFF00"/>
                </a:solidFill>
              </a:rPr>
              <a:t>الكسار  </a:t>
            </a:r>
            <a:r>
              <a:rPr lang="ar-IQ" sz="3200" b="1" smtClean="0">
                <a:solidFill>
                  <a:srgbClr val="FFFF00"/>
                </a:solidFill>
              </a:rPr>
              <a:t> </a:t>
            </a:r>
            <a:endParaRPr lang="en-US" sz="3200" dirty="0">
              <a:solidFill>
                <a:srgbClr val="FFFF00"/>
              </a:solidFill>
            </a:endParaRPr>
          </a:p>
          <a:p>
            <a:pPr algn="ctr"/>
            <a:r>
              <a:rPr lang="ar-IQ" sz="3200" b="1" dirty="0">
                <a:solidFill>
                  <a:srgbClr val="FFFF00"/>
                </a:solidFill>
              </a:rPr>
              <a:t>الجامعة المستنصرية /كلية التربية الاساسية</a:t>
            </a:r>
            <a:endParaRPr lang="en-US" sz="3200" dirty="0">
              <a:solidFill>
                <a:srgbClr val="FFFF00"/>
              </a:solidFill>
            </a:endParaRPr>
          </a:p>
          <a:p>
            <a:pPr algn="ctr"/>
            <a:endParaRPr lang="ar-IQ" sz="3200" dirty="0">
              <a:solidFill>
                <a:srgbClr val="002060"/>
              </a:solidFill>
            </a:endParaRPr>
          </a:p>
        </p:txBody>
      </p:sp>
    </p:spTree>
    <p:extLst>
      <p:ext uri="{BB962C8B-B14F-4D97-AF65-F5344CB8AC3E}">
        <p14:creationId xmlns:p14="http://schemas.microsoft.com/office/powerpoint/2010/main" val="21858887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254296961"/>
              </p:ext>
            </p:extLst>
          </p:nvPr>
        </p:nvGraphicFramePr>
        <p:xfrm>
          <a:off x="251520" y="44624"/>
          <a:ext cx="7704856" cy="6736080"/>
        </p:xfrm>
        <a:graphic>
          <a:graphicData uri="http://schemas.openxmlformats.org/drawingml/2006/table">
            <a:tbl>
              <a:tblPr rtl="1" firstRow="1" bandRow="1">
                <a:tableStyleId>{5C22544A-7EE6-4342-B048-85BDC9FD1C3A}</a:tableStyleId>
              </a:tblPr>
              <a:tblGrid>
                <a:gridCol w="3852428"/>
                <a:gridCol w="3852428"/>
              </a:tblGrid>
              <a:tr h="622657">
                <a:tc>
                  <a:txBody>
                    <a:bodyPr/>
                    <a:lstStyle/>
                    <a:p>
                      <a:pPr rtl="1"/>
                      <a:r>
                        <a:rPr kumimoji="0" lang="ar-IQ" sz="1800" b="1" kern="1200" dirty="0" smtClean="0">
                          <a:solidFill>
                            <a:schemeClr val="dk1"/>
                          </a:solidFill>
                          <a:effectLst/>
                          <a:latin typeface="+mn-lt"/>
                          <a:ea typeface="+mn-ea"/>
                          <a:cs typeface="+mn-cs"/>
                        </a:rPr>
                        <a:t>لخصائص العقلية والنفسية لذوي النمط السائد الأيسر:</a:t>
                      </a:r>
                      <a:endParaRPr lang="ar-IQ" dirty="0"/>
                    </a:p>
                  </a:txBody>
                  <a:tcPr/>
                </a:tc>
                <a:tc>
                  <a:txBody>
                    <a:bodyPr/>
                    <a:lstStyle/>
                    <a:p>
                      <a:pPr rtl="1"/>
                      <a:r>
                        <a:rPr kumimoji="0" lang="ar-IQ" sz="1800" b="1" kern="1200" dirty="0" smtClean="0">
                          <a:solidFill>
                            <a:schemeClr val="lt1"/>
                          </a:solidFill>
                          <a:effectLst/>
                          <a:latin typeface="+mn-lt"/>
                          <a:ea typeface="+mn-ea"/>
                          <a:cs typeface="+mn-cs"/>
                        </a:rPr>
                        <a:t>الخصائص العقلية والنفسية لذوي النمط الأيمن السائد </a:t>
                      </a:r>
                      <a:endParaRPr lang="ar-IQ" dirty="0"/>
                    </a:p>
                  </a:txBody>
                  <a:tcPr/>
                </a:tc>
              </a:tr>
              <a:tr h="5930071">
                <a:tc>
                  <a:txBody>
                    <a:bodyPr/>
                    <a:lstStyle/>
                    <a:p>
                      <a:pPr rtl="1"/>
                      <a:r>
                        <a:rPr kumimoji="0" lang="ar-IQ" sz="1800" kern="1200" dirty="0" smtClean="0">
                          <a:solidFill>
                            <a:schemeClr val="dk1"/>
                          </a:solidFill>
                          <a:effectLst/>
                          <a:latin typeface="+mn-lt"/>
                          <a:ea typeface="+mn-ea"/>
                          <a:cs typeface="+mn-cs"/>
                        </a:rPr>
                        <a:t>-</a:t>
                      </a:r>
                      <a:r>
                        <a:rPr kumimoji="0" lang="ar-IQ" sz="1400" kern="1200" dirty="0" smtClean="0">
                          <a:solidFill>
                            <a:schemeClr val="dk1"/>
                          </a:solidFill>
                          <a:effectLst/>
                          <a:latin typeface="+mn-lt"/>
                          <a:ea typeface="+mn-ea"/>
                          <a:cs typeface="+mn-cs"/>
                        </a:rPr>
                        <a:t>يتذكرون الأسماء بصورة جيدة .</a:t>
                      </a:r>
                      <a:endParaRPr kumimoji="0" lang="en-US" sz="1400" kern="1200" dirty="0" smtClean="0">
                        <a:solidFill>
                          <a:schemeClr val="dk1"/>
                        </a:solidFill>
                        <a:effectLst/>
                        <a:latin typeface="+mn-lt"/>
                        <a:ea typeface="+mn-ea"/>
                        <a:cs typeface="+mn-cs"/>
                      </a:endParaRPr>
                    </a:p>
                    <a:p>
                      <a:pPr rtl="1"/>
                      <a:r>
                        <a:rPr kumimoji="0" lang="ar-IQ" sz="1400" kern="1200" dirty="0" smtClean="0">
                          <a:solidFill>
                            <a:schemeClr val="dk1"/>
                          </a:solidFill>
                          <a:effectLst/>
                          <a:latin typeface="+mn-lt"/>
                          <a:ea typeface="+mn-ea"/>
                          <a:cs typeface="+mn-cs"/>
                        </a:rPr>
                        <a:t>-يستجيبون للتعليمات اللفظية بنحوٍ افضل من الحركية والبصرية. </a:t>
                      </a:r>
                      <a:endParaRPr kumimoji="0" lang="en-US" sz="1400" kern="1200" dirty="0" smtClean="0">
                        <a:solidFill>
                          <a:schemeClr val="dk1"/>
                        </a:solidFill>
                        <a:effectLst/>
                        <a:latin typeface="+mn-lt"/>
                        <a:ea typeface="+mn-ea"/>
                        <a:cs typeface="+mn-cs"/>
                      </a:endParaRPr>
                    </a:p>
                    <a:p>
                      <a:pPr rtl="1"/>
                      <a:r>
                        <a:rPr kumimoji="0" lang="ar-IQ" sz="1400" kern="1200" dirty="0" smtClean="0">
                          <a:solidFill>
                            <a:schemeClr val="dk1"/>
                          </a:solidFill>
                          <a:effectLst/>
                          <a:latin typeface="+mn-lt"/>
                          <a:ea typeface="+mn-ea"/>
                          <a:cs typeface="+mn-cs"/>
                        </a:rPr>
                        <a:t>-يضبطون التعبير عن انفعالاتهم ومشاعرهم .</a:t>
                      </a:r>
                      <a:endParaRPr kumimoji="0" lang="en-US" sz="1400" kern="1200" dirty="0" smtClean="0">
                        <a:solidFill>
                          <a:schemeClr val="dk1"/>
                        </a:solidFill>
                        <a:effectLst/>
                        <a:latin typeface="+mn-lt"/>
                        <a:ea typeface="+mn-ea"/>
                        <a:cs typeface="+mn-cs"/>
                      </a:endParaRPr>
                    </a:p>
                    <a:p>
                      <a:pPr rtl="1"/>
                      <a:r>
                        <a:rPr kumimoji="0" lang="ar-IQ" sz="1400" kern="1200" dirty="0" smtClean="0">
                          <a:solidFill>
                            <a:schemeClr val="dk1"/>
                          </a:solidFill>
                          <a:effectLst/>
                          <a:latin typeface="+mn-lt"/>
                          <a:ea typeface="+mn-ea"/>
                          <a:cs typeface="+mn-cs"/>
                        </a:rPr>
                        <a:t>-نظاميون ومنضبطون في نشاطات التجريبي والبحث ونظاميون ومنضبطون في نشاطات التجريبي والبحث والكتابة. </a:t>
                      </a:r>
                      <a:endParaRPr kumimoji="0" lang="en-US" sz="1400" kern="1200" dirty="0" smtClean="0">
                        <a:solidFill>
                          <a:schemeClr val="dk1"/>
                        </a:solidFill>
                        <a:effectLst/>
                        <a:latin typeface="+mn-lt"/>
                        <a:ea typeface="+mn-ea"/>
                        <a:cs typeface="+mn-cs"/>
                      </a:endParaRPr>
                    </a:p>
                    <a:p>
                      <a:pPr rtl="1"/>
                      <a:r>
                        <a:rPr kumimoji="0" lang="ar-IQ" sz="1400" kern="1200" dirty="0" smtClean="0">
                          <a:solidFill>
                            <a:schemeClr val="dk1"/>
                          </a:solidFill>
                          <a:effectLst/>
                          <a:latin typeface="+mn-lt"/>
                          <a:ea typeface="+mn-ea"/>
                          <a:cs typeface="+mn-cs"/>
                        </a:rPr>
                        <a:t>-يفضلون التعامل مع مشكلة واحدة او متغير واحد في آن واحد. </a:t>
                      </a:r>
                      <a:endParaRPr kumimoji="0" lang="en-US" sz="1400" kern="1200" dirty="0" smtClean="0">
                        <a:solidFill>
                          <a:schemeClr val="dk1"/>
                        </a:solidFill>
                        <a:effectLst/>
                        <a:latin typeface="+mn-lt"/>
                        <a:ea typeface="+mn-ea"/>
                        <a:cs typeface="+mn-cs"/>
                      </a:endParaRPr>
                    </a:p>
                    <a:p>
                      <a:pPr rtl="1"/>
                      <a:r>
                        <a:rPr kumimoji="0" lang="ar-IQ" sz="1400" kern="1200" dirty="0" smtClean="0">
                          <a:solidFill>
                            <a:schemeClr val="dk1"/>
                          </a:solidFill>
                          <a:effectLst/>
                          <a:latin typeface="+mn-lt"/>
                          <a:ea typeface="+mn-ea"/>
                          <a:cs typeface="+mn-cs"/>
                        </a:rPr>
                        <a:t>-ضعف في عمل أشياء فكاهية .</a:t>
                      </a:r>
                      <a:endParaRPr kumimoji="0" lang="en-US" sz="1400" kern="1200" dirty="0" smtClean="0">
                        <a:solidFill>
                          <a:schemeClr val="dk1"/>
                        </a:solidFill>
                        <a:effectLst/>
                        <a:latin typeface="+mn-lt"/>
                        <a:ea typeface="+mn-ea"/>
                        <a:cs typeface="+mn-cs"/>
                      </a:endParaRPr>
                    </a:p>
                    <a:p>
                      <a:pPr rtl="1"/>
                      <a:r>
                        <a:rPr kumimoji="0" lang="ar-IQ" sz="1400" kern="1200" dirty="0" smtClean="0">
                          <a:solidFill>
                            <a:schemeClr val="dk1"/>
                          </a:solidFill>
                          <a:effectLst/>
                          <a:latin typeface="+mn-lt"/>
                          <a:ea typeface="+mn-ea"/>
                          <a:cs typeface="+mn-cs"/>
                        </a:rPr>
                        <a:t>-يفضلون المثيرات اللفظية والسمعية. </a:t>
                      </a:r>
                      <a:endParaRPr kumimoji="0" lang="en-US" sz="1400" kern="1200" dirty="0" smtClean="0">
                        <a:solidFill>
                          <a:schemeClr val="dk1"/>
                        </a:solidFill>
                        <a:effectLst/>
                        <a:latin typeface="+mn-lt"/>
                        <a:ea typeface="+mn-ea"/>
                        <a:cs typeface="+mn-cs"/>
                      </a:endParaRPr>
                    </a:p>
                    <a:p>
                      <a:pPr rtl="1"/>
                      <a:r>
                        <a:rPr kumimoji="0" lang="ar-IQ" sz="1400" kern="1200" dirty="0" smtClean="0">
                          <a:solidFill>
                            <a:schemeClr val="dk1"/>
                          </a:solidFill>
                          <a:effectLst/>
                          <a:latin typeface="+mn-lt"/>
                          <a:ea typeface="+mn-ea"/>
                          <a:cs typeface="+mn-cs"/>
                        </a:rPr>
                        <a:t>-أسلوبهم جاد في حلِّ المشكلات .</a:t>
                      </a:r>
                      <a:endParaRPr kumimoji="0" lang="en-US" sz="1400" kern="1200" dirty="0" smtClean="0">
                        <a:solidFill>
                          <a:schemeClr val="dk1"/>
                        </a:solidFill>
                        <a:effectLst/>
                        <a:latin typeface="+mn-lt"/>
                        <a:ea typeface="+mn-ea"/>
                        <a:cs typeface="+mn-cs"/>
                      </a:endParaRPr>
                    </a:p>
                    <a:p>
                      <a:pPr rtl="1"/>
                      <a:r>
                        <a:rPr kumimoji="0" lang="ar-IQ" sz="1800" kern="1200" dirty="0" smtClean="0">
                          <a:solidFill>
                            <a:schemeClr val="dk1"/>
                          </a:solidFill>
                          <a:effectLst/>
                          <a:latin typeface="+mn-lt"/>
                          <a:ea typeface="+mn-ea"/>
                          <a:cs typeface="+mn-cs"/>
                        </a:rPr>
                        <a:t>-</a:t>
                      </a:r>
                      <a:r>
                        <a:rPr kumimoji="0" lang="ar-IQ" sz="1400" kern="1200" dirty="0" smtClean="0">
                          <a:solidFill>
                            <a:schemeClr val="dk1"/>
                          </a:solidFill>
                          <a:effectLst/>
                          <a:latin typeface="+mn-lt"/>
                          <a:ea typeface="+mn-ea"/>
                          <a:cs typeface="+mn-cs"/>
                        </a:rPr>
                        <a:t>يتصفون بالموضوعية في اصدار الاحكام. </a:t>
                      </a:r>
                      <a:endParaRPr kumimoji="0" lang="en-US" sz="1400" kern="1200" dirty="0" smtClean="0">
                        <a:solidFill>
                          <a:schemeClr val="dk1"/>
                        </a:solidFill>
                        <a:effectLst/>
                        <a:latin typeface="+mn-lt"/>
                        <a:ea typeface="+mn-ea"/>
                        <a:cs typeface="+mn-cs"/>
                      </a:endParaRPr>
                    </a:p>
                    <a:p>
                      <a:pPr rtl="1"/>
                      <a:r>
                        <a:rPr kumimoji="0" lang="ar-IQ" sz="1400" kern="1200" dirty="0" smtClean="0">
                          <a:solidFill>
                            <a:schemeClr val="dk1"/>
                          </a:solidFill>
                          <a:effectLst/>
                          <a:latin typeface="+mn-lt"/>
                          <a:ea typeface="+mn-ea"/>
                          <a:cs typeface="+mn-cs"/>
                        </a:rPr>
                        <a:t>-يحبون عرض المثيرات بطريقة منظمة على وفق خطة محددة. </a:t>
                      </a:r>
                      <a:endParaRPr kumimoji="0" lang="en-US" sz="1400" kern="1200" dirty="0" smtClean="0">
                        <a:solidFill>
                          <a:schemeClr val="dk1"/>
                        </a:solidFill>
                        <a:effectLst/>
                        <a:latin typeface="+mn-lt"/>
                        <a:ea typeface="+mn-ea"/>
                        <a:cs typeface="+mn-cs"/>
                      </a:endParaRPr>
                    </a:p>
                    <a:p>
                      <a:pPr rtl="1"/>
                      <a:r>
                        <a:rPr kumimoji="0" lang="ar-IQ" sz="1400" kern="1200" dirty="0" smtClean="0">
                          <a:solidFill>
                            <a:schemeClr val="dk1"/>
                          </a:solidFill>
                          <a:effectLst/>
                          <a:latin typeface="+mn-lt"/>
                          <a:ea typeface="+mn-ea"/>
                          <a:cs typeface="+mn-cs"/>
                        </a:rPr>
                        <a:t>    - يفضلون المشكلات أو المسائل البسيطة .</a:t>
                      </a:r>
                      <a:endParaRPr kumimoji="0" lang="en-US" sz="1400" kern="1200" dirty="0" smtClean="0">
                        <a:solidFill>
                          <a:schemeClr val="dk1"/>
                        </a:solidFill>
                        <a:effectLst/>
                        <a:latin typeface="+mn-lt"/>
                        <a:ea typeface="+mn-ea"/>
                        <a:cs typeface="+mn-cs"/>
                      </a:endParaRPr>
                    </a:p>
                    <a:p>
                      <a:pPr rtl="1"/>
                      <a:r>
                        <a:rPr kumimoji="0" lang="ar-IQ" sz="1400" kern="1200" dirty="0" smtClean="0">
                          <a:solidFill>
                            <a:schemeClr val="dk1"/>
                          </a:solidFill>
                          <a:effectLst/>
                          <a:latin typeface="+mn-lt"/>
                          <a:ea typeface="+mn-ea"/>
                          <a:cs typeface="+mn-cs"/>
                        </a:rPr>
                        <a:t>-يفضلون المعلومات الواضحة التي اثبتت صحتها. </a:t>
                      </a:r>
                      <a:endParaRPr kumimoji="0" lang="en-US" sz="1400" kern="1200" dirty="0" smtClean="0">
                        <a:solidFill>
                          <a:schemeClr val="dk1"/>
                        </a:solidFill>
                        <a:effectLst/>
                        <a:latin typeface="+mn-lt"/>
                        <a:ea typeface="+mn-ea"/>
                        <a:cs typeface="+mn-cs"/>
                      </a:endParaRPr>
                    </a:p>
                    <a:p>
                      <a:pPr rtl="1"/>
                      <a:r>
                        <a:rPr kumimoji="0" lang="ar-IQ" sz="1400" kern="1200" dirty="0" smtClean="0">
                          <a:solidFill>
                            <a:schemeClr val="dk1"/>
                          </a:solidFill>
                          <a:effectLst/>
                          <a:latin typeface="+mn-lt"/>
                          <a:ea typeface="+mn-ea"/>
                          <a:cs typeface="+mn-cs"/>
                        </a:rPr>
                        <a:t>-يفضلون حلّ المشكلات بالتجريب. </a:t>
                      </a:r>
                      <a:endParaRPr kumimoji="0" lang="en-US" sz="1400" kern="1200" dirty="0" smtClean="0">
                        <a:solidFill>
                          <a:schemeClr val="dk1"/>
                        </a:solidFill>
                        <a:effectLst/>
                        <a:latin typeface="+mn-lt"/>
                        <a:ea typeface="+mn-ea"/>
                        <a:cs typeface="+mn-cs"/>
                      </a:endParaRPr>
                    </a:p>
                    <a:p>
                      <a:endParaRPr lang="ar-IQ" dirty="0"/>
                    </a:p>
                  </a:txBody>
                  <a:tcPr/>
                </a:tc>
                <a:tc>
                  <a:txBody>
                    <a:bodyPr/>
                    <a:lstStyle/>
                    <a:p>
                      <a:pPr rtl="1"/>
                      <a:r>
                        <a:rPr kumimoji="0" lang="ar-IQ" sz="1400" kern="1200" dirty="0" smtClean="0">
                          <a:solidFill>
                            <a:schemeClr val="dk1"/>
                          </a:solidFill>
                          <a:effectLst/>
                          <a:latin typeface="+mn-lt"/>
                          <a:ea typeface="+mn-ea"/>
                          <a:cs typeface="+mn-cs"/>
                        </a:rPr>
                        <a:t>يتذكرون الوجوة بصورة جيدة .</a:t>
                      </a:r>
                      <a:endParaRPr kumimoji="0" lang="en-US" sz="1400" kern="1200" dirty="0" smtClean="0">
                        <a:solidFill>
                          <a:schemeClr val="dk1"/>
                        </a:solidFill>
                        <a:effectLst/>
                        <a:latin typeface="+mn-lt"/>
                        <a:ea typeface="+mn-ea"/>
                        <a:cs typeface="+mn-cs"/>
                      </a:endParaRPr>
                    </a:p>
                    <a:p>
                      <a:pPr rtl="1"/>
                      <a:r>
                        <a:rPr kumimoji="0" lang="ar-IQ" sz="1400" kern="1200" dirty="0" smtClean="0">
                          <a:solidFill>
                            <a:schemeClr val="dk1"/>
                          </a:solidFill>
                          <a:effectLst/>
                          <a:latin typeface="+mn-lt"/>
                          <a:ea typeface="+mn-ea"/>
                          <a:cs typeface="+mn-cs"/>
                        </a:rPr>
                        <a:t>-يستجيبون للتعليمات البصرية والحركية أفضل من التعليمات اللفظية .</a:t>
                      </a:r>
                      <a:endParaRPr kumimoji="0" lang="en-US" sz="1400" kern="1200" dirty="0" smtClean="0">
                        <a:solidFill>
                          <a:schemeClr val="dk1"/>
                        </a:solidFill>
                        <a:effectLst/>
                        <a:latin typeface="+mn-lt"/>
                        <a:ea typeface="+mn-ea"/>
                        <a:cs typeface="+mn-cs"/>
                      </a:endParaRPr>
                    </a:p>
                    <a:p>
                      <a:pPr rtl="1"/>
                      <a:r>
                        <a:rPr kumimoji="0" lang="ar-IQ" sz="1400" kern="1200" dirty="0" smtClean="0">
                          <a:solidFill>
                            <a:schemeClr val="dk1"/>
                          </a:solidFill>
                          <a:effectLst/>
                          <a:latin typeface="+mn-lt"/>
                          <a:ea typeface="+mn-ea"/>
                          <a:cs typeface="+mn-cs"/>
                        </a:rPr>
                        <a:t>-يعبرون عن مشاعرهم وانفعالاتهم بصراحة .</a:t>
                      </a:r>
                      <a:endParaRPr kumimoji="0" lang="en-US" sz="1400" kern="1200" dirty="0" smtClean="0">
                        <a:solidFill>
                          <a:schemeClr val="dk1"/>
                        </a:solidFill>
                        <a:effectLst/>
                        <a:latin typeface="+mn-lt"/>
                        <a:ea typeface="+mn-ea"/>
                        <a:cs typeface="+mn-cs"/>
                      </a:endParaRPr>
                    </a:p>
                    <a:p>
                      <a:pPr rtl="1"/>
                      <a:r>
                        <a:rPr kumimoji="0" lang="ar-IQ" sz="1400" kern="1200" dirty="0" smtClean="0">
                          <a:solidFill>
                            <a:schemeClr val="dk1"/>
                          </a:solidFill>
                          <a:effectLst/>
                          <a:latin typeface="+mn-lt"/>
                          <a:ea typeface="+mn-ea"/>
                          <a:cs typeface="+mn-cs"/>
                        </a:rPr>
                        <a:t>-يفضلون التعامل مع عدد من المشكلات وأنواع مختلفة من المعلومات في آن واحد -يفضلون  اختبارات النهاية المفتوحة (المقال ) .</a:t>
                      </a:r>
                      <a:endParaRPr kumimoji="0" lang="en-US" sz="1400" kern="1200" dirty="0" smtClean="0">
                        <a:solidFill>
                          <a:schemeClr val="dk1"/>
                        </a:solidFill>
                        <a:effectLst/>
                        <a:latin typeface="+mn-lt"/>
                        <a:ea typeface="+mn-ea"/>
                        <a:cs typeface="+mn-cs"/>
                      </a:endParaRPr>
                    </a:p>
                    <a:p>
                      <a:pPr rtl="1"/>
                      <a:r>
                        <a:rPr kumimoji="0" lang="ar-IQ" sz="1400" kern="1200" dirty="0" smtClean="0">
                          <a:solidFill>
                            <a:schemeClr val="dk1"/>
                          </a:solidFill>
                          <a:effectLst/>
                          <a:latin typeface="+mn-lt"/>
                          <a:ea typeface="+mn-ea"/>
                          <a:cs typeface="+mn-cs"/>
                        </a:rPr>
                        <a:t>-جيدون في تفسير لغة الإشارات .</a:t>
                      </a:r>
                      <a:endParaRPr kumimoji="0" lang="en-US" sz="1400" kern="1200" dirty="0" smtClean="0">
                        <a:solidFill>
                          <a:schemeClr val="dk1"/>
                        </a:solidFill>
                        <a:effectLst/>
                        <a:latin typeface="+mn-lt"/>
                        <a:ea typeface="+mn-ea"/>
                        <a:cs typeface="+mn-cs"/>
                      </a:endParaRPr>
                    </a:p>
                    <a:p>
                      <a:pPr rtl="1"/>
                      <a:r>
                        <a:rPr kumimoji="0" lang="ar-IQ" sz="1400" kern="1200" dirty="0" smtClean="0">
                          <a:solidFill>
                            <a:schemeClr val="dk1"/>
                          </a:solidFill>
                          <a:effectLst/>
                          <a:latin typeface="+mn-lt"/>
                          <a:ea typeface="+mn-ea"/>
                          <a:cs typeface="+mn-cs"/>
                        </a:rPr>
                        <a:t>-ذاتيون في اصدار المعلومات أو اصدار الأحكام .</a:t>
                      </a:r>
                      <a:endParaRPr kumimoji="0" lang="en-US" sz="1400" kern="1200" dirty="0" smtClean="0">
                        <a:solidFill>
                          <a:schemeClr val="dk1"/>
                        </a:solidFill>
                        <a:effectLst/>
                        <a:latin typeface="+mn-lt"/>
                        <a:ea typeface="+mn-ea"/>
                        <a:cs typeface="+mn-cs"/>
                      </a:endParaRPr>
                    </a:p>
                    <a:p>
                      <a:pPr rtl="1"/>
                      <a:r>
                        <a:rPr kumimoji="0" lang="ar-IQ" sz="1400" kern="1200" dirty="0" smtClean="0">
                          <a:solidFill>
                            <a:schemeClr val="dk1"/>
                          </a:solidFill>
                          <a:effectLst/>
                          <a:latin typeface="+mn-lt"/>
                          <a:ea typeface="+mn-ea"/>
                          <a:cs typeface="+mn-cs"/>
                        </a:rPr>
                        <a:t>-جيدون في التفكير لعمل أشياء فكاهية .</a:t>
                      </a:r>
                      <a:endParaRPr kumimoji="0" lang="en-US" sz="1400" kern="1200" dirty="0" smtClean="0">
                        <a:solidFill>
                          <a:schemeClr val="dk1"/>
                        </a:solidFill>
                        <a:effectLst/>
                        <a:latin typeface="+mn-lt"/>
                        <a:ea typeface="+mn-ea"/>
                        <a:cs typeface="+mn-cs"/>
                      </a:endParaRPr>
                    </a:p>
                    <a:p>
                      <a:pPr rtl="1"/>
                      <a:r>
                        <a:rPr kumimoji="0" lang="ar-IQ" sz="1400" kern="1200" dirty="0" smtClean="0">
                          <a:solidFill>
                            <a:schemeClr val="dk1"/>
                          </a:solidFill>
                          <a:effectLst/>
                          <a:latin typeface="+mn-lt"/>
                          <a:ea typeface="+mn-ea"/>
                          <a:cs typeface="+mn-cs"/>
                        </a:rPr>
                        <a:t>-ذو عقلية مبدعة ويتصرفون بتلقائية .</a:t>
                      </a:r>
                      <a:endParaRPr kumimoji="0" lang="en-US" sz="1400" kern="1200" dirty="0" smtClean="0">
                        <a:solidFill>
                          <a:schemeClr val="dk1"/>
                        </a:solidFill>
                        <a:effectLst/>
                        <a:latin typeface="+mn-lt"/>
                        <a:ea typeface="+mn-ea"/>
                        <a:cs typeface="+mn-cs"/>
                      </a:endParaRPr>
                    </a:p>
                    <a:p>
                      <a:pPr rtl="1"/>
                      <a:r>
                        <a:rPr kumimoji="0" lang="ar-IQ" sz="1400" kern="1200" dirty="0" smtClean="0">
                          <a:solidFill>
                            <a:schemeClr val="dk1"/>
                          </a:solidFill>
                          <a:effectLst/>
                          <a:latin typeface="+mn-lt"/>
                          <a:ea typeface="+mn-ea"/>
                          <a:cs typeface="+mn-cs"/>
                        </a:rPr>
                        <a:t>-دائماً مجدون .</a:t>
                      </a:r>
                      <a:endParaRPr kumimoji="0" lang="en-US" sz="1400" kern="1200" dirty="0" smtClean="0">
                        <a:solidFill>
                          <a:schemeClr val="dk1"/>
                        </a:solidFill>
                        <a:effectLst/>
                        <a:latin typeface="+mn-lt"/>
                        <a:ea typeface="+mn-ea"/>
                        <a:cs typeface="+mn-cs"/>
                      </a:endParaRPr>
                    </a:p>
                    <a:p>
                      <a:pPr rtl="1"/>
                      <a:r>
                        <a:rPr kumimoji="0" lang="ar-IQ" sz="1800" kern="1200" dirty="0" smtClean="0">
                          <a:solidFill>
                            <a:schemeClr val="dk1"/>
                          </a:solidFill>
                          <a:effectLst/>
                          <a:latin typeface="+mn-lt"/>
                          <a:ea typeface="+mn-ea"/>
                          <a:cs typeface="+mn-cs"/>
                        </a:rPr>
                        <a:t>-</a:t>
                      </a:r>
                      <a:r>
                        <a:rPr kumimoji="0" lang="ar-IQ" sz="1400" kern="1200" dirty="0" smtClean="0">
                          <a:solidFill>
                            <a:schemeClr val="dk1"/>
                          </a:solidFill>
                          <a:effectLst/>
                          <a:latin typeface="+mn-lt"/>
                          <a:ea typeface="+mn-ea"/>
                          <a:cs typeface="+mn-cs"/>
                        </a:rPr>
                        <a:t>جيدون في تكوين استعارات جديدة من المتشابهات .</a:t>
                      </a:r>
                      <a:endParaRPr kumimoji="0" lang="en-US" sz="1400" kern="1200" dirty="0" smtClean="0">
                        <a:solidFill>
                          <a:schemeClr val="dk1"/>
                        </a:solidFill>
                        <a:effectLst/>
                        <a:latin typeface="+mn-lt"/>
                        <a:ea typeface="+mn-ea"/>
                        <a:cs typeface="+mn-cs"/>
                      </a:endParaRPr>
                    </a:p>
                    <a:p>
                      <a:pPr rtl="1"/>
                      <a:r>
                        <a:rPr kumimoji="0" lang="ar-IQ" sz="1400" kern="1200" dirty="0" smtClean="0">
                          <a:solidFill>
                            <a:schemeClr val="dk1"/>
                          </a:solidFill>
                          <a:effectLst/>
                          <a:latin typeface="+mn-lt"/>
                          <a:ea typeface="+mn-ea"/>
                          <a:cs typeface="+mn-cs"/>
                        </a:rPr>
                        <a:t>-يفضلون المشكلات المعقدة .</a:t>
                      </a:r>
                      <a:endParaRPr kumimoji="0" lang="en-US" sz="1400" kern="1200" dirty="0" smtClean="0">
                        <a:solidFill>
                          <a:schemeClr val="dk1"/>
                        </a:solidFill>
                        <a:effectLst/>
                        <a:latin typeface="+mn-lt"/>
                        <a:ea typeface="+mn-ea"/>
                        <a:cs typeface="+mn-cs"/>
                      </a:endParaRPr>
                    </a:p>
                    <a:p>
                      <a:pPr rtl="1"/>
                      <a:r>
                        <a:rPr kumimoji="0" lang="ar-IQ" sz="1400" kern="1200" dirty="0" smtClean="0">
                          <a:solidFill>
                            <a:schemeClr val="dk1"/>
                          </a:solidFill>
                          <a:effectLst/>
                          <a:latin typeface="+mn-lt"/>
                          <a:ea typeface="+mn-ea"/>
                          <a:cs typeface="+mn-cs"/>
                        </a:rPr>
                        <a:t>-يستجيبون للمواقف العاطفية أكثر من المنطقية . يفضلون القراءة الابداعية .</a:t>
                      </a:r>
                      <a:endParaRPr kumimoji="0" lang="en-US" sz="1400" kern="1200" dirty="0" smtClean="0">
                        <a:solidFill>
                          <a:schemeClr val="dk1"/>
                        </a:solidFill>
                        <a:effectLst/>
                        <a:latin typeface="+mn-lt"/>
                        <a:ea typeface="+mn-ea"/>
                        <a:cs typeface="+mn-cs"/>
                      </a:endParaRPr>
                    </a:p>
                    <a:p>
                      <a:pPr rtl="1"/>
                      <a:r>
                        <a:rPr kumimoji="0" lang="ar-IQ" sz="1400" kern="1200" dirty="0" smtClean="0">
                          <a:solidFill>
                            <a:schemeClr val="dk1"/>
                          </a:solidFill>
                          <a:effectLst/>
                          <a:latin typeface="+mn-lt"/>
                          <a:ea typeface="+mn-ea"/>
                          <a:cs typeface="+mn-cs"/>
                        </a:rPr>
                        <a:t>-يستمتعون في استعمال الرموز وحلّ المشكلات .</a:t>
                      </a:r>
                      <a:endParaRPr kumimoji="0" lang="en-US" sz="1400" kern="1200" dirty="0" smtClean="0">
                        <a:solidFill>
                          <a:schemeClr val="dk1"/>
                        </a:solidFill>
                        <a:effectLst/>
                        <a:latin typeface="+mn-lt"/>
                        <a:ea typeface="+mn-ea"/>
                        <a:cs typeface="+mn-cs"/>
                      </a:endParaRPr>
                    </a:p>
                    <a:p>
                      <a:pPr rtl="1"/>
                      <a:r>
                        <a:rPr kumimoji="0" lang="ar-IQ" sz="1400" kern="1200" dirty="0" smtClean="0">
                          <a:solidFill>
                            <a:schemeClr val="dk1"/>
                          </a:solidFill>
                          <a:effectLst/>
                          <a:latin typeface="+mn-lt"/>
                          <a:ea typeface="+mn-ea"/>
                          <a:cs typeface="+mn-cs"/>
                        </a:rPr>
                        <a:t>ماهرون في عرض التوضيحات عملية حركية .</a:t>
                      </a:r>
                      <a:endParaRPr kumimoji="0" lang="en-US" sz="1400" kern="1200" dirty="0" smtClean="0">
                        <a:solidFill>
                          <a:schemeClr val="dk1"/>
                        </a:solidFill>
                        <a:effectLst/>
                        <a:latin typeface="+mn-lt"/>
                        <a:ea typeface="+mn-ea"/>
                        <a:cs typeface="+mn-cs"/>
                      </a:endParaRPr>
                    </a:p>
                    <a:p>
                      <a:pPr rtl="1"/>
                      <a:r>
                        <a:rPr kumimoji="0" lang="ar-IQ" sz="1400" kern="1200" dirty="0" smtClean="0">
                          <a:solidFill>
                            <a:schemeClr val="dk1"/>
                          </a:solidFill>
                          <a:effectLst/>
                          <a:latin typeface="+mn-lt"/>
                          <a:ea typeface="+mn-ea"/>
                          <a:cs typeface="+mn-cs"/>
                        </a:rPr>
                        <a:t>-يفضلون التدريس من خلال العرض البصريّ الحركيّ .</a:t>
                      </a:r>
                      <a:endParaRPr kumimoji="0" lang="en-US" sz="1400" kern="1200" dirty="0" smtClean="0">
                        <a:solidFill>
                          <a:schemeClr val="dk1"/>
                        </a:solidFill>
                        <a:effectLst/>
                        <a:latin typeface="+mn-lt"/>
                        <a:ea typeface="+mn-ea"/>
                        <a:cs typeface="+mn-cs"/>
                      </a:endParaRPr>
                    </a:p>
                    <a:p>
                      <a:pPr rtl="1"/>
                      <a:r>
                        <a:rPr kumimoji="0" lang="ar-IQ" sz="1400" kern="1200" dirty="0" smtClean="0">
                          <a:solidFill>
                            <a:schemeClr val="dk1"/>
                          </a:solidFill>
                          <a:effectLst/>
                          <a:latin typeface="+mn-lt"/>
                          <a:ea typeface="+mn-ea"/>
                          <a:cs typeface="+mn-cs"/>
                        </a:rPr>
                        <a:t>-يعتمدون على التخيلات في التذكر والتفكير. </a:t>
                      </a:r>
                      <a:endParaRPr kumimoji="0" lang="en-US" sz="1400" kern="1200" dirty="0" smtClean="0">
                        <a:solidFill>
                          <a:schemeClr val="dk1"/>
                        </a:solidFill>
                        <a:effectLst/>
                        <a:latin typeface="+mn-lt"/>
                        <a:ea typeface="+mn-ea"/>
                        <a:cs typeface="+mn-cs"/>
                      </a:endParaRPr>
                    </a:p>
                    <a:p>
                      <a:pPr rtl="1"/>
                      <a:r>
                        <a:rPr kumimoji="0" lang="ar-IQ" sz="1400" kern="1200" dirty="0" smtClean="0">
                          <a:solidFill>
                            <a:schemeClr val="dk1"/>
                          </a:solidFill>
                          <a:effectLst/>
                          <a:latin typeface="+mn-lt"/>
                          <a:ea typeface="+mn-ea"/>
                          <a:cs typeface="+mn-cs"/>
                        </a:rPr>
                        <a:t>-يستمتعون في الرسم .</a:t>
                      </a:r>
                      <a:endParaRPr kumimoji="0" lang="en-US" sz="1400" kern="1200" dirty="0" smtClean="0">
                        <a:solidFill>
                          <a:schemeClr val="dk1"/>
                        </a:solidFill>
                        <a:effectLst/>
                        <a:latin typeface="+mn-lt"/>
                        <a:ea typeface="+mn-ea"/>
                        <a:cs typeface="+mn-cs"/>
                      </a:endParaRPr>
                    </a:p>
                    <a:p>
                      <a:pPr rtl="1"/>
                      <a:r>
                        <a:rPr kumimoji="0" lang="ar-IQ" sz="1400" kern="1200" dirty="0" smtClean="0">
                          <a:solidFill>
                            <a:schemeClr val="dk1"/>
                          </a:solidFill>
                          <a:effectLst/>
                          <a:latin typeface="+mn-lt"/>
                          <a:ea typeface="+mn-ea"/>
                          <a:cs typeface="+mn-cs"/>
                        </a:rPr>
                        <a:t>-يفضلون البحوث التي تتضمن متغيرات متعددة.</a:t>
                      </a:r>
                      <a:endParaRPr kumimoji="0" lang="en-US" sz="1400" kern="1200" dirty="0" smtClean="0">
                        <a:solidFill>
                          <a:schemeClr val="dk1"/>
                        </a:solidFill>
                        <a:effectLst/>
                        <a:latin typeface="+mn-lt"/>
                        <a:ea typeface="+mn-ea"/>
                        <a:cs typeface="+mn-cs"/>
                      </a:endParaRPr>
                    </a:p>
                    <a:p>
                      <a:pPr rtl="1"/>
                      <a:endParaRPr kumimoji="0" lang="ar-IQ" sz="1800" kern="1200" dirty="0" smtClean="0">
                        <a:solidFill>
                          <a:schemeClr val="dk1"/>
                        </a:solidFill>
                        <a:effectLst/>
                        <a:latin typeface="+mn-lt"/>
                        <a:ea typeface="+mn-ea"/>
                        <a:cs typeface="+mn-cs"/>
                      </a:endParaRPr>
                    </a:p>
                    <a:p>
                      <a:pPr rtl="1"/>
                      <a:endParaRPr kumimoji="0" lang="en-US" sz="1800" kern="1200" dirty="0" smtClean="0">
                        <a:solidFill>
                          <a:schemeClr val="dk1"/>
                        </a:solidFill>
                        <a:effectLst/>
                        <a:latin typeface="+mn-lt"/>
                        <a:ea typeface="+mn-ea"/>
                        <a:cs typeface="+mn-cs"/>
                      </a:endParaRPr>
                    </a:p>
                    <a:p>
                      <a:pPr rtl="1"/>
                      <a:endParaRPr lang="ar-IQ" dirty="0"/>
                    </a:p>
                  </a:txBody>
                  <a:tcPr/>
                </a:tc>
              </a:tr>
            </a:tbl>
          </a:graphicData>
        </a:graphic>
      </p:graphicFrame>
    </p:spTree>
    <p:extLst>
      <p:ext uri="{BB962C8B-B14F-4D97-AF65-F5344CB8AC3E}">
        <p14:creationId xmlns:p14="http://schemas.microsoft.com/office/powerpoint/2010/main" val="29616119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192291684"/>
              </p:ext>
            </p:extLst>
          </p:nvPr>
        </p:nvGraphicFramePr>
        <p:xfrm>
          <a:off x="107504" y="44624"/>
          <a:ext cx="7920880" cy="6696746"/>
        </p:xfrm>
        <a:graphic>
          <a:graphicData uri="http://schemas.openxmlformats.org/drawingml/2006/table">
            <a:tbl>
              <a:tblPr rtl="1" firstRow="1" firstCol="1" lastRow="1" lastCol="1" bandRow="1" bandCol="1">
                <a:tableStyleId>{5C22544A-7EE6-4342-B048-85BDC9FD1C3A}</a:tableStyleId>
              </a:tblPr>
              <a:tblGrid>
                <a:gridCol w="470113"/>
                <a:gridCol w="3480749"/>
                <a:gridCol w="278566"/>
                <a:gridCol w="3691452"/>
              </a:tblGrid>
              <a:tr h="249420">
                <a:tc>
                  <a:txBody>
                    <a:bodyPr/>
                    <a:lstStyle/>
                    <a:p>
                      <a:pPr algn="just" rtl="1">
                        <a:lnSpc>
                          <a:spcPct val="115000"/>
                        </a:lnSpc>
                        <a:spcAft>
                          <a:spcPts val="0"/>
                        </a:spcAft>
                      </a:pPr>
                      <a:r>
                        <a:rPr lang="ar-IQ" sz="1100">
                          <a:effectLst/>
                        </a:rPr>
                        <a:t>ت</a:t>
                      </a:r>
                      <a:endParaRPr lang="en-US" sz="700">
                        <a:effectLst/>
                        <a:latin typeface="Calibri"/>
                        <a:ea typeface="Calibri"/>
                        <a:cs typeface="Arial"/>
                      </a:endParaRPr>
                    </a:p>
                  </a:txBody>
                  <a:tcPr marL="45589" marR="45589" marT="0" marB="0"/>
                </a:tc>
                <a:tc>
                  <a:txBody>
                    <a:bodyPr/>
                    <a:lstStyle/>
                    <a:p>
                      <a:pPr algn="just" rtl="1">
                        <a:lnSpc>
                          <a:spcPct val="115000"/>
                        </a:lnSpc>
                        <a:spcAft>
                          <a:spcPts val="0"/>
                        </a:spcAft>
                      </a:pPr>
                      <a:r>
                        <a:rPr lang="ar-IQ" sz="1100">
                          <a:effectLst/>
                        </a:rPr>
                        <a:t>ذوي النمط الأيمن</a:t>
                      </a:r>
                      <a:endParaRPr lang="en-US" sz="700">
                        <a:effectLst/>
                        <a:latin typeface="Calibri"/>
                        <a:ea typeface="Calibri"/>
                        <a:cs typeface="Arial"/>
                      </a:endParaRPr>
                    </a:p>
                  </a:txBody>
                  <a:tcPr marL="45589" marR="45589" marT="0" marB="0"/>
                </a:tc>
                <a:tc>
                  <a:txBody>
                    <a:bodyPr/>
                    <a:lstStyle/>
                    <a:p>
                      <a:pPr algn="just" rtl="1">
                        <a:lnSpc>
                          <a:spcPct val="115000"/>
                        </a:lnSpc>
                        <a:spcAft>
                          <a:spcPts val="0"/>
                        </a:spcAft>
                      </a:pPr>
                      <a:r>
                        <a:rPr lang="ar-IQ" sz="1100">
                          <a:effectLst/>
                        </a:rPr>
                        <a:t>ت</a:t>
                      </a:r>
                      <a:endParaRPr lang="en-US" sz="700">
                        <a:effectLst/>
                        <a:latin typeface="Calibri"/>
                        <a:ea typeface="Calibri"/>
                        <a:cs typeface="Arial"/>
                      </a:endParaRPr>
                    </a:p>
                  </a:txBody>
                  <a:tcPr marL="45589" marR="45589" marT="0" marB="0"/>
                </a:tc>
                <a:tc>
                  <a:txBody>
                    <a:bodyPr/>
                    <a:lstStyle/>
                    <a:p>
                      <a:pPr algn="just" rtl="1">
                        <a:lnSpc>
                          <a:spcPct val="115000"/>
                        </a:lnSpc>
                        <a:spcAft>
                          <a:spcPts val="0"/>
                        </a:spcAft>
                      </a:pPr>
                      <a:r>
                        <a:rPr lang="ar-IQ" sz="1100">
                          <a:effectLst/>
                        </a:rPr>
                        <a:t>ذوي النمط الأيسر</a:t>
                      </a:r>
                      <a:endParaRPr lang="en-US" sz="700">
                        <a:effectLst/>
                        <a:latin typeface="Calibri"/>
                        <a:ea typeface="Calibri"/>
                        <a:cs typeface="Arial"/>
                      </a:endParaRPr>
                    </a:p>
                  </a:txBody>
                  <a:tcPr marL="45589" marR="45589" marT="0" marB="0"/>
                </a:tc>
              </a:tr>
              <a:tr h="339828">
                <a:tc>
                  <a:txBody>
                    <a:bodyPr/>
                    <a:lstStyle/>
                    <a:p>
                      <a:pPr algn="just" rtl="1">
                        <a:lnSpc>
                          <a:spcPct val="115000"/>
                        </a:lnSpc>
                        <a:spcAft>
                          <a:spcPts val="0"/>
                        </a:spcAft>
                      </a:pPr>
                      <a:r>
                        <a:rPr lang="ar-IQ" sz="1100">
                          <a:effectLst/>
                        </a:rPr>
                        <a:t>1</a:t>
                      </a:r>
                      <a:endParaRPr lang="en-US" sz="700">
                        <a:effectLst/>
                        <a:latin typeface="Calibri"/>
                        <a:ea typeface="Calibri"/>
                        <a:cs typeface="Arial"/>
                      </a:endParaRPr>
                    </a:p>
                  </a:txBody>
                  <a:tcPr marL="45589" marR="45589" marT="0" marB="0"/>
                </a:tc>
                <a:tc>
                  <a:txBody>
                    <a:bodyPr/>
                    <a:lstStyle/>
                    <a:p>
                      <a:pPr algn="just" rtl="1">
                        <a:lnSpc>
                          <a:spcPct val="115000"/>
                        </a:lnSpc>
                        <a:spcAft>
                          <a:spcPts val="0"/>
                        </a:spcAft>
                      </a:pPr>
                      <a:r>
                        <a:rPr lang="ar-IQ" sz="1100">
                          <a:effectLst/>
                        </a:rPr>
                        <a:t>هؤلاء يعملون ويخططون في اثناء العمل                            </a:t>
                      </a:r>
                      <a:endParaRPr lang="en-US" sz="700">
                        <a:effectLst/>
                        <a:latin typeface="Calibri"/>
                        <a:ea typeface="Calibri"/>
                        <a:cs typeface="Arial"/>
                      </a:endParaRPr>
                    </a:p>
                  </a:txBody>
                  <a:tcPr marL="45589" marR="45589" marT="0" marB="0"/>
                </a:tc>
                <a:tc>
                  <a:txBody>
                    <a:bodyPr/>
                    <a:lstStyle/>
                    <a:p>
                      <a:pPr algn="just" rtl="1">
                        <a:lnSpc>
                          <a:spcPct val="115000"/>
                        </a:lnSpc>
                        <a:spcAft>
                          <a:spcPts val="0"/>
                        </a:spcAft>
                      </a:pPr>
                      <a:r>
                        <a:rPr lang="ar-IQ" sz="1100">
                          <a:effectLst/>
                        </a:rPr>
                        <a:t>1</a:t>
                      </a:r>
                      <a:endParaRPr lang="en-US" sz="700">
                        <a:effectLst/>
                        <a:latin typeface="Calibri"/>
                        <a:ea typeface="Calibri"/>
                        <a:cs typeface="Arial"/>
                      </a:endParaRPr>
                    </a:p>
                  </a:txBody>
                  <a:tcPr marL="45589" marR="45589" marT="0" marB="0"/>
                </a:tc>
                <a:tc>
                  <a:txBody>
                    <a:bodyPr/>
                    <a:lstStyle/>
                    <a:p>
                      <a:pPr algn="just" rtl="1">
                        <a:lnSpc>
                          <a:spcPct val="115000"/>
                        </a:lnSpc>
                        <a:spcAft>
                          <a:spcPts val="0"/>
                        </a:spcAft>
                      </a:pPr>
                      <a:r>
                        <a:rPr lang="ar-IQ" sz="1100">
                          <a:effectLst/>
                        </a:rPr>
                        <a:t>يضعون أوليات ويتبعونها بدقة </a:t>
                      </a:r>
                      <a:endParaRPr lang="en-US" sz="700">
                        <a:effectLst/>
                        <a:latin typeface="Calibri"/>
                        <a:ea typeface="Calibri"/>
                        <a:cs typeface="Arial"/>
                      </a:endParaRPr>
                    </a:p>
                  </a:txBody>
                  <a:tcPr marL="45589" marR="45589" marT="0" marB="0"/>
                </a:tc>
              </a:tr>
              <a:tr h="691527">
                <a:tc>
                  <a:txBody>
                    <a:bodyPr/>
                    <a:lstStyle/>
                    <a:p>
                      <a:pPr algn="just" rtl="1">
                        <a:lnSpc>
                          <a:spcPct val="115000"/>
                        </a:lnSpc>
                        <a:spcAft>
                          <a:spcPts val="0"/>
                        </a:spcAft>
                      </a:pPr>
                      <a:r>
                        <a:rPr lang="ar-IQ" sz="1100">
                          <a:effectLst/>
                        </a:rPr>
                        <a:t>2</a:t>
                      </a:r>
                      <a:endParaRPr lang="en-US" sz="700">
                        <a:effectLst/>
                        <a:latin typeface="Calibri"/>
                        <a:ea typeface="Calibri"/>
                        <a:cs typeface="Arial"/>
                      </a:endParaRPr>
                    </a:p>
                  </a:txBody>
                  <a:tcPr marL="45589" marR="45589" marT="0" marB="0"/>
                </a:tc>
                <a:tc>
                  <a:txBody>
                    <a:bodyPr/>
                    <a:lstStyle/>
                    <a:p>
                      <a:pPr algn="just" rtl="1">
                        <a:lnSpc>
                          <a:spcPct val="115000"/>
                        </a:lnSpc>
                        <a:spcAft>
                          <a:spcPts val="0"/>
                        </a:spcAft>
                      </a:pPr>
                      <a:r>
                        <a:rPr lang="ar-IQ" sz="1100">
                          <a:effectLst/>
                        </a:rPr>
                        <a:t>يغيرون الروتين حسب شعورهم في تلك اللحظة بحيث تبدو تصرفاتهم غير متوقعة</a:t>
                      </a:r>
                      <a:endParaRPr lang="en-US" sz="700">
                        <a:effectLst/>
                        <a:latin typeface="Calibri"/>
                        <a:ea typeface="Calibri"/>
                        <a:cs typeface="Arial"/>
                      </a:endParaRPr>
                    </a:p>
                  </a:txBody>
                  <a:tcPr marL="45589" marR="45589" marT="0" marB="0"/>
                </a:tc>
                <a:tc>
                  <a:txBody>
                    <a:bodyPr/>
                    <a:lstStyle/>
                    <a:p>
                      <a:pPr algn="just" rtl="1">
                        <a:lnSpc>
                          <a:spcPct val="115000"/>
                        </a:lnSpc>
                        <a:spcAft>
                          <a:spcPts val="0"/>
                        </a:spcAft>
                      </a:pPr>
                      <a:r>
                        <a:rPr lang="ar-IQ" sz="1100">
                          <a:effectLst/>
                        </a:rPr>
                        <a:t>2</a:t>
                      </a:r>
                      <a:endParaRPr lang="en-US" sz="700">
                        <a:effectLst/>
                        <a:latin typeface="Calibri"/>
                        <a:ea typeface="Calibri"/>
                        <a:cs typeface="Arial"/>
                      </a:endParaRPr>
                    </a:p>
                  </a:txBody>
                  <a:tcPr marL="45589" marR="45589" marT="0" marB="0"/>
                </a:tc>
                <a:tc>
                  <a:txBody>
                    <a:bodyPr/>
                    <a:lstStyle/>
                    <a:p>
                      <a:pPr algn="just" rtl="1">
                        <a:lnSpc>
                          <a:spcPct val="115000"/>
                        </a:lnSpc>
                        <a:spcAft>
                          <a:spcPts val="0"/>
                        </a:spcAft>
                      </a:pPr>
                      <a:r>
                        <a:rPr lang="ar-IQ" sz="1100">
                          <a:effectLst/>
                        </a:rPr>
                        <a:t>يضعون الروتين الصباحيّ ويتبعونه</a:t>
                      </a:r>
                      <a:endParaRPr lang="en-US" sz="700">
                        <a:effectLst/>
                        <a:latin typeface="Calibri"/>
                        <a:ea typeface="Calibri"/>
                        <a:cs typeface="Arial"/>
                      </a:endParaRPr>
                    </a:p>
                  </a:txBody>
                  <a:tcPr marL="45589" marR="45589" marT="0" marB="0"/>
                </a:tc>
              </a:tr>
              <a:tr h="527550">
                <a:tc>
                  <a:txBody>
                    <a:bodyPr/>
                    <a:lstStyle/>
                    <a:p>
                      <a:pPr algn="just" rtl="1">
                        <a:lnSpc>
                          <a:spcPct val="115000"/>
                        </a:lnSpc>
                        <a:spcAft>
                          <a:spcPts val="0"/>
                        </a:spcAft>
                      </a:pPr>
                      <a:r>
                        <a:rPr lang="ar-IQ" sz="1100">
                          <a:effectLst/>
                        </a:rPr>
                        <a:t>3</a:t>
                      </a:r>
                      <a:endParaRPr lang="en-US" sz="700">
                        <a:effectLst/>
                        <a:latin typeface="Calibri"/>
                        <a:ea typeface="Calibri"/>
                        <a:cs typeface="Arial"/>
                      </a:endParaRPr>
                    </a:p>
                  </a:txBody>
                  <a:tcPr marL="45589" marR="45589" marT="0" marB="0"/>
                </a:tc>
                <a:tc>
                  <a:txBody>
                    <a:bodyPr/>
                    <a:lstStyle/>
                    <a:p>
                      <a:pPr algn="just" rtl="1">
                        <a:lnSpc>
                          <a:spcPct val="115000"/>
                        </a:lnSpc>
                        <a:spcAft>
                          <a:spcPts val="0"/>
                        </a:spcAft>
                      </a:pPr>
                      <a:r>
                        <a:rPr lang="ar-IQ" sz="1100">
                          <a:effectLst/>
                        </a:rPr>
                        <a:t>يقومون بالتحرك يميناً ويساراً بين المشاريع </a:t>
                      </a:r>
                      <a:endParaRPr lang="en-US" sz="700">
                        <a:effectLst/>
                        <a:latin typeface="Calibri"/>
                        <a:ea typeface="Calibri"/>
                        <a:cs typeface="Arial"/>
                      </a:endParaRPr>
                    </a:p>
                  </a:txBody>
                  <a:tcPr marL="45589" marR="45589" marT="0" marB="0"/>
                </a:tc>
                <a:tc>
                  <a:txBody>
                    <a:bodyPr/>
                    <a:lstStyle/>
                    <a:p>
                      <a:pPr algn="just" rtl="1">
                        <a:lnSpc>
                          <a:spcPct val="115000"/>
                        </a:lnSpc>
                        <a:spcAft>
                          <a:spcPts val="0"/>
                        </a:spcAft>
                      </a:pPr>
                      <a:r>
                        <a:rPr lang="ar-IQ" sz="1100">
                          <a:effectLst/>
                        </a:rPr>
                        <a:t>3</a:t>
                      </a:r>
                      <a:endParaRPr lang="en-US" sz="700">
                        <a:effectLst/>
                        <a:latin typeface="Calibri"/>
                        <a:ea typeface="Calibri"/>
                        <a:cs typeface="Arial"/>
                      </a:endParaRPr>
                    </a:p>
                  </a:txBody>
                  <a:tcPr marL="45589" marR="45589" marT="0" marB="0"/>
                </a:tc>
                <a:tc>
                  <a:txBody>
                    <a:bodyPr/>
                    <a:lstStyle/>
                    <a:p>
                      <a:pPr algn="just" rtl="1">
                        <a:lnSpc>
                          <a:spcPct val="115000"/>
                        </a:lnSpc>
                        <a:spcAft>
                          <a:spcPts val="0"/>
                        </a:spcAft>
                      </a:pPr>
                      <a:r>
                        <a:rPr lang="ar-IQ" sz="1100">
                          <a:effectLst/>
                        </a:rPr>
                        <a:t>يقومون بالعمل على المشروع حتى ينتهي قبل أنْ يبدوا بمشروع آخر </a:t>
                      </a:r>
                      <a:endParaRPr lang="en-US" sz="700">
                        <a:effectLst/>
                        <a:latin typeface="Calibri"/>
                        <a:ea typeface="Calibri"/>
                        <a:cs typeface="Arial"/>
                      </a:endParaRPr>
                    </a:p>
                  </a:txBody>
                  <a:tcPr marL="45589" marR="45589" marT="0" marB="0"/>
                </a:tc>
              </a:tr>
              <a:tr h="527550">
                <a:tc>
                  <a:txBody>
                    <a:bodyPr/>
                    <a:lstStyle/>
                    <a:p>
                      <a:pPr algn="just" rtl="1">
                        <a:lnSpc>
                          <a:spcPct val="115000"/>
                        </a:lnSpc>
                        <a:spcAft>
                          <a:spcPts val="0"/>
                        </a:spcAft>
                      </a:pPr>
                      <a:r>
                        <a:rPr lang="ar-IQ" sz="1100">
                          <a:effectLst/>
                        </a:rPr>
                        <a:t>4</a:t>
                      </a:r>
                      <a:endParaRPr lang="en-US" sz="700">
                        <a:effectLst/>
                        <a:latin typeface="Calibri"/>
                        <a:ea typeface="Calibri"/>
                        <a:cs typeface="Arial"/>
                      </a:endParaRPr>
                    </a:p>
                  </a:txBody>
                  <a:tcPr marL="45589" marR="45589" marT="0" marB="0"/>
                </a:tc>
                <a:tc>
                  <a:txBody>
                    <a:bodyPr/>
                    <a:lstStyle/>
                    <a:p>
                      <a:pPr algn="just" rtl="1">
                        <a:lnSpc>
                          <a:spcPct val="115000"/>
                        </a:lnSpc>
                        <a:spcAft>
                          <a:spcPts val="0"/>
                        </a:spcAft>
                      </a:pPr>
                      <a:r>
                        <a:rPr lang="ar-IQ" sz="1100">
                          <a:effectLst/>
                        </a:rPr>
                        <a:t>يعتقدون أنّه من الممل عمل الاشياء بالطريقة بنفسها</a:t>
                      </a:r>
                      <a:endParaRPr lang="en-US" sz="700">
                        <a:effectLst/>
                        <a:latin typeface="Calibri"/>
                        <a:ea typeface="Calibri"/>
                        <a:cs typeface="Arial"/>
                      </a:endParaRPr>
                    </a:p>
                  </a:txBody>
                  <a:tcPr marL="45589" marR="45589" marT="0" marB="0"/>
                </a:tc>
                <a:tc>
                  <a:txBody>
                    <a:bodyPr/>
                    <a:lstStyle/>
                    <a:p>
                      <a:pPr algn="just" rtl="1">
                        <a:lnSpc>
                          <a:spcPct val="115000"/>
                        </a:lnSpc>
                        <a:spcAft>
                          <a:spcPts val="0"/>
                        </a:spcAft>
                      </a:pPr>
                      <a:r>
                        <a:rPr lang="ar-IQ" sz="1100">
                          <a:effectLst/>
                        </a:rPr>
                        <a:t>4</a:t>
                      </a:r>
                      <a:endParaRPr lang="en-US" sz="700">
                        <a:effectLst/>
                        <a:latin typeface="Calibri"/>
                        <a:ea typeface="Calibri"/>
                        <a:cs typeface="Arial"/>
                      </a:endParaRPr>
                    </a:p>
                  </a:txBody>
                  <a:tcPr marL="45589" marR="45589" marT="0" marB="0"/>
                </a:tc>
                <a:tc>
                  <a:txBody>
                    <a:bodyPr/>
                    <a:lstStyle/>
                    <a:p>
                      <a:pPr algn="just" rtl="1">
                        <a:lnSpc>
                          <a:spcPct val="115000"/>
                        </a:lnSpc>
                        <a:spcAft>
                          <a:spcPts val="0"/>
                        </a:spcAft>
                      </a:pPr>
                      <a:r>
                        <a:rPr lang="ar-IQ" sz="1100">
                          <a:effectLst/>
                        </a:rPr>
                        <a:t>يحبون التنظيم وينزعجون عندما لا يعمل الآخرين بنظامهم</a:t>
                      </a:r>
                      <a:endParaRPr lang="en-US" sz="700">
                        <a:effectLst/>
                        <a:latin typeface="Calibri"/>
                        <a:ea typeface="Calibri"/>
                        <a:cs typeface="Arial"/>
                      </a:endParaRPr>
                    </a:p>
                  </a:txBody>
                  <a:tcPr marL="45589" marR="45589" marT="0" marB="0"/>
                </a:tc>
              </a:tr>
              <a:tr h="703400">
                <a:tc>
                  <a:txBody>
                    <a:bodyPr/>
                    <a:lstStyle/>
                    <a:p>
                      <a:pPr algn="just" rtl="1">
                        <a:lnSpc>
                          <a:spcPct val="115000"/>
                        </a:lnSpc>
                        <a:spcAft>
                          <a:spcPts val="0"/>
                        </a:spcAft>
                      </a:pPr>
                      <a:r>
                        <a:rPr lang="ar-IQ" sz="1100">
                          <a:effectLst/>
                        </a:rPr>
                        <a:t>5</a:t>
                      </a:r>
                      <a:endParaRPr lang="en-US" sz="700">
                        <a:effectLst/>
                        <a:latin typeface="Calibri"/>
                        <a:ea typeface="Calibri"/>
                        <a:cs typeface="Arial"/>
                      </a:endParaRPr>
                    </a:p>
                  </a:txBody>
                  <a:tcPr marL="45589" marR="45589" marT="0" marB="0"/>
                </a:tc>
                <a:tc>
                  <a:txBody>
                    <a:bodyPr/>
                    <a:lstStyle/>
                    <a:p>
                      <a:pPr algn="just" rtl="1">
                        <a:lnSpc>
                          <a:spcPct val="115000"/>
                        </a:lnSpc>
                        <a:spcAft>
                          <a:spcPts val="0"/>
                        </a:spcAft>
                      </a:pPr>
                      <a:r>
                        <a:rPr lang="ar-IQ" sz="1100">
                          <a:effectLst/>
                        </a:rPr>
                        <a:t>يقومون بالتغير ويحبون المفأجات </a:t>
                      </a:r>
                      <a:endParaRPr lang="en-US" sz="700">
                        <a:effectLst/>
                        <a:latin typeface="Calibri"/>
                        <a:ea typeface="Calibri"/>
                        <a:cs typeface="Arial"/>
                      </a:endParaRPr>
                    </a:p>
                  </a:txBody>
                  <a:tcPr marL="45589" marR="45589" marT="0" marB="0"/>
                </a:tc>
                <a:tc>
                  <a:txBody>
                    <a:bodyPr/>
                    <a:lstStyle/>
                    <a:p>
                      <a:pPr algn="just" rtl="1">
                        <a:lnSpc>
                          <a:spcPct val="115000"/>
                        </a:lnSpc>
                        <a:spcAft>
                          <a:spcPts val="0"/>
                        </a:spcAft>
                      </a:pPr>
                      <a:r>
                        <a:rPr lang="ar-IQ" sz="1100">
                          <a:effectLst/>
                        </a:rPr>
                        <a:t>5</a:t>
                      </a:r>
                      <a:endParaRPr lang="en-US" sz="700">
                        <a:effectLst/>
                        <a:latin typeface="Calibri"/>
                        <a:ea typeface="Calibri"/>
                        <a:cs typeface="Arial"/>
                      </a:endParaRPr>
                    </a:p>
                  </a:txBody>
                  <a:tcPr marL="45589" marR="45589" marT="0" marB="0"/>
                </a:tc>
                <a:tc>
                  <a:txBody>
                    <a:bodyPr/>
                    <a:lstStyle/>
                    <a:p>
                      <a:pPr algn="just" rtl="1">
                        <a:lnSpc>
                          <a:spcPct val="115000"/>
                        </a:lnSpc>
                        <a:spcAft>
                          <a:spcPts val="0"/>
                        </a:spcAft>
                      </a:pPr>
                      <a:r>
                        <a:rPr lang="ar-IQ" sz="1100">
                          <a:effectLst/>
                        </a:rPr>
                        <a:t>لايحبون أي تغيير في المواعيد ينزعجون عند حدوث مفأجات أو عند وصول ضيوف من دون موعد</a:t>
                      </a:r>
                      <a:endParaRPr lang="en-US" sz="700">
                        <a:effectLst/>
                        <a:latin typeface="Calibri"/>
                        <a:ea typeface="Calibri"/>
                        <a:cs typeface="Arial"/>
                      </a:endParaRPr>
                    </a:p>
                  </a:txBody>
                  <a:tcPr marL="45589" marR="45589" marT="0" marB="0"/>
                </a:tc>
              </a:tr>
              <a:tr h="527550">
                <a:tc>
                  <a:txBody>
                    <a:bodyPr/>
                    <a:lstStyle/>
                    <a:p>
                      <a:pPr algn="just" rtl="1">
                        <a:lnSpc>
                          <a:spcPct val="115000"/>
                        </a:lnSpc>
                        <a:spcAft>
                          <a:spcPts val="0"/>
                        </a:spcAft>
                      </a:pPr>
                      <a:r>
                        <a:rPr lang="ar-IQ" sz="1100">
                          <a:effectLst/>
                        </a:rPr>
                        <a:t>6</a:t>
                      </a:r>
                      <a:endParaRPr lang="en-US" sz="700">
                        <a:effectLst/>
                        <a:latin typeface="Calibri"/>
                        <a:ea typeface="Calibri"/>
                        <a:cs typeface="Arial"/>
                      </a:endParaRPr>
                    </a:p>
                  </a:txBody>
                  <a:tcPr marL="45589" marR="45589" marT="0" marB="0"/>
                </a:tc>
                <a:tc>
                  <a:txBody>
                    <a:bodyPr/>
                    <a:lstStyle/>
                    <a:p>
                      <a:pPr algn="just" rtl="1">
                        <a:lnSpc>
                          <a:spcPct val="115000"/>
                        </a:lnSpc>
                        <a:spcAft>
                          <a:spcPts val="0"/>
                        </a:spcAft>
                      </a:pPr>
                      <a:r>
                        <a:rPr lang="ar-IQ" sz="1100">
                          <a:effectLst/>
                        </a:rPr>
                        <a:t>دائماً جاهزون للمهمات الآنية </a:t>
                      </a:r>
                      <a:endParaRPr lang="en-US" sz="700">
                        <a:effectLst/>
                        <a:latin typeface="Calibri"/>
                        <a:ea typeface="Calibri"/>
                        <a:cs typeface="Arial"/>
                      </a:endParaRPr>
                    </a:p>
                  </a:txBody>
                  <a:tcPr marL="45589" marR="45589" marT="0" marB="0"/>
                </a:tc>
                <a:tc>
                  <a:txBody>
                    <a:bodyPr/>
                    <a:lstStyle/>
                    <a:p>
                      <a:pPr algn="just" rtl="1">
                        <a:lnSpc>
                          <a:spcPct val="115000"/>
                        </a:lnSpc>
                        <a:spcAft>
                          <a:spcPts val="0"/>
                        </a:spcAft>
                      </a:pPr>
                      <a:r>
                        <a:rPr lang="ar-IQ" sz="1100">
                          <a:effectLst/>
                        </a:rPr>
                        <a:t>6</a:t>
                      </a:r>
                      <a:endParaRPr lang="en-US" sz="700">
                        <a:effectLst/>
                        <a:latin typeface="Calibri"/>
                        <a:ea typeface="Calibri"/>
                        <a:cs typeface="Arial"/>
                      </a:endParaRPr>
                    </a:p>
                  </a:txBody>
                  <a:tcPr marL="45589" marR="45589" marT="0" marB="0"/>
                </a:tc>
                <a:tc>
                  <a:txBody>
                    <a:bodyPr/>
                    <a:lstStyle/>
                    <a:p>
                      <a:pPr algn="just" rtl="1">
                        <a:lnSpc>
                          <a:spcPct val="115000"/>
                        </a:lnSpc>
                        <a:spcAft>
                          <a:spcPts val="0"/>
                        </a:spcAft>
                      </a:pPr>
                      <a:r>
                        <a:rPr lang="ar-IQ" sz="1100">
                          <a:effectLst/>
                        </a:rPr>
                        <a:t>يحب هؤلاء أن يكونوا على علم قبل بضعة ايام بوصول ضيوف أو العمل على رحلة</a:t>
                      </a:r>
                      <a:endParaRPr lang="en-US" sz="700">
                        <a:effectLst/>
                        <a:latin typeface="Calibri"/>
                        <a:ea typeface="Calibri"/>
                        <a:cs typeface="Arial"/>
                      </a:endParaRPr>
                    </a:p>
                  </a:txBody>
                  <a:tcPr marL="45589" marR="45589" marT="0" marB="0"/>
                </a:tc>
              </a:tr>
              <a:tr h="879250">
                <a:tc>
                  <a:txBody>
                    <a:bodyPr/>
                    <a:lstStyle/>
                    <a:p>
                      <a:pPr algn="just" rtl="1">
                        <a:lnSpc>
                          <a:spcPct val="115000"/>
                        </a:lnSpc>
                        <a:spcAft>
                          <a:spcPts val="0"/>
                        </a:spcAft>
                      </a:pPr>
                      <a:r>
                        <a:rPr lang="ar-IQ" sz="1100">
                          <a:effectLst/>
                        </a:rPr>
                        <a:t>7</a:t>
                      </a:r>
                      <a:endParaRPr lang="en-US" sz="700">
                        <a:effectLst/>
                      </a:endParaRPr>
                    </a:p>
                    <a:p>
                      <a:pPr algn="just" rtl="1">
                        <a:lnSpc>
                          <a:spcPct val="115000"/>
                        </a:lnSpc>
                        <a:spcAft>
                          <a:spcPts val="0"/>
                        </a:spcAft>
                      </a:pPr>
                      <a:r>
                        <a:rPr lang="ar-IQ" sz="1100">
                          <a:effectLst/>
                        </a:rPr>
                        <a:t> </a:t>
                      </a:r>
                      <a:endParaRPr lang="en-US" sz="700">
                        <a:effectLst/>
                        <a:latin typeface="Calibri"/>
                        <a:ea typeface="Calibri"/>
                        <a:cs typeface="Arial"/>
                      </a:endParaRPr>
                    </a:p>
                  </a:txBody>
                  <a:tcPr marL="45589" marR="45589" marT="0" marB="0"/>
                </a:tc>
                <a:tc>
                  <a:txBody>
                    <a:bodyPr/>
                    <a:lstStyle/>
                    <a:p>
                      <a:pPr algn="just" rtl="1">
                        <a:lnSpc>
                          <a:spcPct val="115000"/>
                        </a:lnSpc>
                        <a:spcAft>
                          <a:spcPts val="0"/>
                        </a:spcAft>
                      </a:pPr>
                      <a:r>
                        <a:rPr lang="ar-IQ" sz="1100">
                          <a:effectLst/>
                        </a:rPr>
                        <a:t>عندما تطلب مساعدتهم يقولون نعم في البداية ثم يلحظون انهم قد التزموا بأمور كثيرة </a:t>
                      </a:r>
                      <a:endParaRPr lang="en-US" sz="700">
                        <a:effectLst/>
                        <a:latin typeface="Calibri"/>
                        <a:ea typeface="Calibri"/>
                        <a:cs typeface="Arial"/>
                      </a:endParaRPr>
                    </a:p>
                  </a:txBody>
                  <a:tcPr marL="45589" marR="45589" marT="0" marB="0"/>
                </a:tc>
                <a:tc>
                  <a:txBody>
                    <a:bodyPr/>
                    <a:lstStyle/>
                    <a:p>
                      <a:pPr algn="just" rtl="1">
                        <a:lnSpc>
                          <a:spcPct val="115000"/>
                        </a:lnSpc>
                        <a:spcAft>
                          <a:spcPts val="0"/>
                        </a:spcAft>
                      </a:pPr>
                      <a:r>
                        <a:rPr lang="ar-IQ" sz="1100">
                          <a:effectLst/>
                        </a:rPr>
                        <a:t>7</a:t>
                      </a:r>
                      <a:endParaRPr lang="en-US" sz="700">
                        <a:effectLst/>
                        <a:latin typeface="Calibri"/>
                        <a:ea typeface="Calibri"/>
                        <a:cs typeface="Arial"/>
                      </a:endParaRPr>
                    </a:p>
                  </a:txBody>
                  <a:tcPr marL="45589" marR="45589" marT="0" marB="0"/>
                </a:tc>
                <a:tc>
                  <a:txBody>
                    <a:bodyPr/>
                    <a:lstStyle/>
                    <a:p>
                      <a:pPr algn="just" rtl="1">
                        <a:lnSpc>
                          <a:spcPct val="115000"/>
                        </a:lnSpc>
                        <a:spcAft>
                          <a:spcPts val="0"/>
                        </a:spcAft>
                      </a:pPr>
                      <a:r>
                        <a:rPr lang="ar-IQ" sz="1100">
                          <a:effectLst/>
                        </a:rPr>
                        <a:t>عندما تطلب مساعدتهم في أي مشروع فانهم يدققون التزاماتهم الاخرى، وقد يرفضون المساعدة إذا كانوا مشغولين</a:t>
                      </a:r>
                      <a:endParaRPr lang="en-US" sz="700">
                        <a:effectLst/>
                        <a:latin typeface="Calibri"/>
                        <a:ea typeface="Calibri"/>
                        <a:cs typeface="Arial"/>
                      </a:endParaRPr>
                    </a:p>
                  </a:txBody>
                  <a:tcPr marL="45589" marR="45589" marT="0" marB="0"/>
                </a:tc>
              </a:tr>
              <a:tr h="340067">
                <a:tc>
                  <a:txBody>
                    <a:bodyPr/>
                    <a:lstStyle/>
                    <a:p>
                      <a:pPr algn="just" rtl="1">
                        <a:lnSpc>
                          <a:spcPct val="115000"/>
                        </a:lnSpc>
                        <a:spcAft>
                          <a:spcPts val="0"/>
                        </a:spcAft>
                      </a:pPr>
                      <a:r>
                        <a:rPr lang="ar-IQ" sz="1100">
                          <a:effectLst/>
                        </a:rPr>
                        <a:t>8</a:t>
                      </a:r>
                      <a:endParaRPr lang="en-US" sz="700">
                        <a:effectLst/>
                        <a:latin typeface="Calibri"/>
                        <a:ea typeface="Calibri"/>
                        <a:cs typeface="Arial"/>
                      </a:endParaRPr>
                    </a:p>
                  </a:txBody>
                  <a:tcPr marL="45589" marR="45589" marT="0" marB="0"/>
                </a:tc>
                <a:tc>
                  <a:txBody>
                    <a:bodyPr/>
                    <a:lstStyle/>
                    <a:p>
                      <a:pPr algn="just" rtl="1">
                        <a:lnSpc>
                          <a:spcPct val="115000"/>
                        </a:lnSpc>
                        <a:spcAft>
                          <a:spcPts val="0"/>
                        </a:spcAft>
                      </a:pPr>
                      <a:r>
                        <a:rPr lang="ar-IQ" sz="1100">
                          <a:effectLst/>
                        </a:rPr>
                        <a:t>تطرأ لهم فكرة فيبدأون بها ثم  يفكرون بالتفاصيل </a:t>
                      </a:r>
                      <a:endParaRPr lang="en-US" sz="700">
                        <a:effectLst/>
                        <a:latin typeface="Calibri"/>
                        <a:ea typeface="Calibri"/>
                        <a:cs typeface="Arial"/>
                      </a:endParaRPr>
                    </a:p>
                  </a:txBody>
                  <a:tcPr marL="45589" marR="45589" marT="0" marB="0"/>
                </a:tc>
                <a:tc>
                  <a:txBody>
                    <a:bodyPr/>
                    <a:lstStyle/>
                    <a:p>
                      <a:pPr algn="just" rtl="1">
                        <a:lnSpc>
                          <a:spcPct val="115000"/>
                        </a:lnSpc>
                        <a:spcAft>
                          <a:spcPts val="0"/>
                        </a:spcAft>
                      </a:pPr>
                      <a:r>
                        <a:rPr lang="ar-IQ" sz="1100">
                          <a:effectLst/>
                        </a:rPr>
                        <a:t>8</a:t>
                      </a:r>
                      <a:endParaRPr lang="en-US" sz="700">
                        <a:effectLst/>
                        <a:latin typeface="Calibri"/>
                        <a:ea typeface="Calibri"/>
                        <a:cs typeface="Arial"/>
                      </a:endParaRPr>
                    </a:p>
                  </a:txBody>
                  <a:tcPr marL="45589" marR="45589" marT="0" marB="0"/>
                </a:tc>
                <a:tc>
                  <a:txBody>
                    <a:bodyPr/>
                    <a:lstStyle/>
                    <a:p>
                      <a:pPr algn="just" rtl="1">
                        <a:lnSpc>
                          <a:spcPct val="115000"/>
                        </a:lnSpc>
                        <a:spcAft>
                          <a:spcPts val="0"/>
                        </a:spcAft>
                      </a:pPr>
                      <a:r>
                        <a:rPr lang="ar-IQ" sz="1100">
                          <a:effectLst/>
                        </a:rPr>
                        <a:t>يحبون التفاصيل  </a:t>
                      </a:r>
                      <a:endParaRPr lang="en-US" sz="700">
                        <a:effectLst/>
                        <a:latin typeface="Calibri"/>
                        <a:ea typeface="Calibri"/>
                        <a:cs typeface="Arial"/>
                      </a:endParaRPr>
                    </a:p>
                  </a:txBody>
                  <a:tcPr marL="45589" marR="45589" marT="0" marB="0"/>
                </a:tc>
              </a:tr>
              <a:tr h="691527">
                <a:tc>
                  <a:txBody>
                    <a:bodyPr/>
                    <a:lstStyle/>
                    <a:p>
                      <a:pPr algn="just" rtl="1">
                        <a:lnSpc>
                          <a:spcPct val="115000"/>
                        </a:lnSpc>
                        <a:spcAft>
                          <a:spcPts val="0"/>
                        </a:spcAft>
                      </a:pPr>
                      <a:r>
                        <a:rPr lang="ar-IQ" sz="1100">
                          <a:effectLst/>
                        </a:rPr>
                        <a:t>9</a:t>
                      </a:r>
                      <a:endParaRPr lang="en-US" sz="700">
                        <a:effectLst/>
                        <a:latin typeface="Calibri"/>
                        <a:ea typeface="Calibri"/>
                        <a:cs typeface="Arial"/>
                      </a:endParaRPr>
                    </a:p>
                  </a:txBody>
                  <a:tcPr marL="45589" marR="45589" marT="0" marB="0"/>
                </a:tc>
                <a:tc>
                  <a:txBody>
                    <a:bodyPr/>
                    <a:lstStyle/>
                    <a:p>
                      <a:pPr algn="just" rtl="1">
                        <a:lnSpc>
                          <a:spcPct val="115000"/>
                        </a:lnSpc>
                        <a:spcAft>
                          <a:spcPts val="0"/>
                        </a:spcAft>
                      </a:pPr>
                      <a:r>
                        <a:rPr lang="ar-IQ" sz="1100">
                          <a:effectLst/>
                        </a:rPr>
                        <a:t>ينشرون كل شي على المنضدة يدورون الموسيقى ويبدعون بشرب القهوة ثم يبدأون العمل      </a:t>
                      </a:r>
                      <a:endParaRPr lang="en-US" sz="700">
                        <a:effectLst/>
                        <a:latin typeface="Calibri"/>
                        <a:ea typeface="Calibri"/>
                        <a:cs typeface="Arial"/>
                      </a:endParaRPr>
                    </a:p>
                  </a:txBody>
                  <a:tcPr marL="45589" marR="45589" marT="0" marB="0"/>
                </a:tc>
                <a:tc>
                  <a:txBody>
                    <a:bodyPr/>
                    <a:lstStyle/>
                    <a:p>
                      <a:pPr algn="just" rtl="1">
                        <a:lnSpc>
                          <a:spcPct val="115000"/>
                        </a:lnSpc>
                        <a:spcAft>
                          <a:spcPts val="0"/>
                        </a:spcAft>
                      </a:pPr>
                      <a:r>
                        <a:rPr lang="ar-IQ" sz="1100">
                          <a:effectLst/>
                        </a:rPr>
                        <a:t>9</a:t>
                      </a:r>
                      <a:endParaRPr lang="en-US" sz="700">
                        <a:effectLst/>
                        <a:latin typeface="Calibri"/>
                        <a:ea typeface="Calibri"/>
                        <a:cs typeface="Arial"/>
                      </a:endParaRPr>
                    </a:p>
                  </a:txBody>
                  <a:tcPr marL="45589" marR="45589" marT="0" marB="0"/>
                </a:tc>
                <a:tc>
                  <a:txBody>
                    <a:bodyPr/>
                    <a:lstStyle/>
                    <a:p>
                      <a:pPr algn="just" rtl="1">
                        <a:lnSpc>
                          <a:spcPct val="115000"/>
                        </a:lnSpc>
                        <a:spcAft>
                          <a:spcPts val="0"/>
                        </a:spcAft>
                      </a:pPr>
                      <a:r>
                        <a:rPr lang="ar-IQ" sz="1100">
                          <a:effectLst/>
                        </a:rPr>
                        <a:t>ينغلقون على انفسهم من دون مقاطعات حتى يكملوا العمل الذي يقومون به</a:t>
                      </a:r>
                      <a:endParaRPr lang="en-US" sz="700">
                        <a:effectLst/>
                        <a:latin typeface="Calibri"/>
                        <a:ea typeface="Calibri"/>
                        <a:cs typeface="Arial"/>
                      </a:endParaRPr>
                    </a:p>
                  </a:txBody>
                  <a:tcPr marL="45589" marR="45589" marT="0" marB="0"/>
                </a:tc>
              </a:tr>
              <a:tr h="691527">
                <a:tc>
                  <a:txBody>
                    <a:bodyPr/>
                    <a:lstStyle/>
                    <a:p>
                      <a:pPr algn="just" rtl="1">
                        <a:lnSpc>
                          <a:spcPct val="115000"/>
                        </a:lnSpc>
                        <a:spcAft>
                          <a:spcPts val="0"/>
                        </a:spcAft>
                      </a:pPr>
                      <a:r>
                        <a:rPr lang="ar-IQ" sz="1100">
                          <a:effectLst/>
                        </a:rPr>
                        <a:t>10</a:t>
                      </a:r>
                      <a:endParaRPr lang="en-US" sz="700">
                        <a:effectLst/>
                        <a:latin typeface="Calibri"/>
                        <a:ea typeface="Calibri"/>
                        <a:cs typeface="Arial"/>
                      </a:endParaRPr>
                    </a:p>
                  </a:txBody>
                  <a:tcPr marL="45589" marR="45589" marT="0" marB="0"/>
                </a:tc>
                <a:tc>
                  <a:txBody>
                    <a:bodyPr/>
                    <a:lstStyle/>
                    <a:p>
                      <a:pPr algn="just" rtl="1">
                        <a:lnSpc>
                          <a:spcPct val="115000"/>
                        </a:lnSpc>
                        <a:spcAft>
                          <a:spcPts val="0"/>
                        </a:spcAft>
                      </a:pPr>
                      <a:r>
                        <a:rPr lang="ar-IQ" sz="1100">
                          <a:effectLst/>
                        </a:rPr>
                        <a:t>يتركون العمل غير المنجز على الطاولة كي يستطيعوا اين يكملوا مابدأوا به في اليوم التالي </a:t>
                      </a:r>
                      <a:endParaRPr lang="en-US" sz="700">
                        <a:effectLst/>
                        <a:latin typeface="Calibri"/>
                        <a:ea typeface="Calibri"/>
                        <a:cs typeface="Arial"/>
                      </a:endParaRPr>
                    </a:p>
                  </a:txBody>
                  <a:tcPr marL="45589" marR="45589" marT="0" marB="0"/>
                </a:tc>
                <a:tc>
                  <a:txBody>
                    <a:bodyPr/>
                    <a:lstStyle/>
                    <a:p>
                      <a:pPr algn="just" rtl="1">
                        <a:lnSpc>
                          <a:spcPct val="115000"/>
                        </a:lnSpc>
                        <a:spcAft>
                          <a:spcPts val="0"/>
                        </a:spcAft>
                      </a:pPr>
                      <a:r>
                        <a:rPr lang="ar-IQ" sz="1100">
                          <a:effectLst/>
                        </a:rPr>
                        <a:t>10</a:t>
                      </a:r>
                      <a:endParaRPr lang="en-US" sz="700">
                        <a:effectLst/>
                        <a:latin typeface="Calibri"/>
                        <a:ea typeface="Calibri"/>
                        <a:cs typeface="Arial"/>
                      </a:endParaRPr>
                    </a:p>
                  </a:txBody>
                  <a:tcPr marL="45589" marR="45589" marT="0" marB="0"/>
                </a:tc>
                <a:tc>
                  <a:txBody>
                    <a:bodyPr/>
                    <a:lstStyle/>
                    <a:p>
                      <a:pPr algn="just" rtl="1">
                        <a:lnSpc>
                          <a:spcPct val="115000"/>
                        </a:lnSpc>
                        <a:spcAft>
                          <a:spcPts val="0"/>
                        </a:spcAft>
                      </a:pPr>
                      <a:r>
                        <a:rPr lang="ar-IQ" sz="1100">
                          <a:effectLst/>
                        </a:rPr>
                        <a:t>يقومون بتصفية أعمال اليوم والتنظيم في نهاية اليوم،لانهم لايحبون الفوضى</a:t>
                      </a:r>
                      <a:endParaRPr lang="en-US" sz="700">
                        <a:effectLst/>
                        <a:latin typeface="Calibri"/>
                        <a:ea typeface="Calibri"/>
                        <a:cs typeface="Arial"/>
                      </a:endParaRPr>
                    </a:p>
                  </a:txBody>
                  <a:tcPr marL="45589" marR="45589" marT="0" marB="0"/>
                </a:tc>
              </a:tr>
              <a:tr h="527550">
                <a:tc>
                  <a:txBody>
                    <a:bodyPr/>
                    <a:lstStyle/>
                    <a:p>
                      <a:pPr algn="just" rtl="1">
                        <a:lnSpc>
                          <a:spcPct val="115000"/>
                        </a:lnSpc>
                        <a:spcAft>
                          <a:spcPts val="0"/>
                        </a:spcAft>
                      </a:pPr>
                      <a:r>
                        <a:rPr lang="ar-IQ" sz="1100">
                          <a:effectLst/>
                        </a:rPr>
                        <a:t>11</a:t>
                      </a:r>
                      <a:endParaRPr lang="en-US" sz="700">
                        <a:effectLst/>
                        <a:latin typeface="Calibri"/>
                        <a:ea typeface="Calibri"/>
                        <a:cs typeface="Arial"/>
                      </a:endParaRPr>
                    </a:p>
                  </a:txBody>
                  <a:tcPr marL="45589" marR="45589" marT="0" marB="0"/>
                </a:tc>
                <a:tc>
                  <a:txBody>
                    <a:bodyPr/>
                    <a:lstStyle/>
                    <a:p>
                      <a:pPr algn="just" rtl="1">
                        <a:lnSpc>
                          <a:spcPct val="115000"/>
                        </a:lnSpc>
                        <a:spcAft>
                          <a:spcPts val="0"/>
                        </a:spcAft>
                      </a:pPr>
                      <a:r>
                        <a:rPr lang="ar-IQ" sz="1100">
                          <a:effectLst/>
                        </a:rPr>
                        <a:t>يتركون كل شيءٍ للحظة الاخيرة ثم يصبحون تحت ضغط شديد</a:t>
                      </a:r>
                      <a:endParaRPr lang="en-US" sz="700">
                        <a:effectLst/>
                        <a:latin typeface="Calibri"/>
                        <a:ea typeface="Calibri"/>
                        <a:cs typeface="Arial"/>
                      </a:endParaRPr>
                    </a:p>
                  </a:txBody>
                  <a:tcPr marL="45589" marR="45589" marT="0" marB="0"/>
                </a:tc>
                <a:tc>
                  <a:txBody>
                    <a:bodyPr/>
                    <a:lstStyle/>
                    <a:p>
                      <a:pPr algn="just" rtl="1">
                        <a:lnSpc>
                          <a:spcPct val="115000"/>
                        </a:lnSpc>
                        <a:spcAft>
                          <a:spcPts val="0"/>
                        </a:spcAft>
                      </a:pPr>
                      <a:r>
                        <a:rPr lang="ar-IQ" sz="1100">
                          <a:effectLst/>
                        </a:rPr>
                        <a:t>11</a:t>
                      </a:r>
                      <a:endParaRPr lang="en-US" sz="700">
                        <a:effectLst/>
                        <a:latin typeface="Calibri"/>
                        <a:ea typeface="Calibri"/>
                        <a:cs typeface="Arial"/>
                      </a:endParaRPr>
                    </a:p>
                  </a:txBody>
                  <a:tcPr marL="45589" marR="45589" marT="0" marB="0"/>
                </a:tc>
                <a:tc>
                  <a:txBody>
                    <a:bodyPr/>
                    <a:lstStyle/>
                    <a:p>
                      <a:pPr algn="just" rtl="1">
                        <a:lnSpc>
                          <a:spcPct val="115000"/>
                        </a:lnSpc>
                        <a:spcAft>
                          <a:spcPts val="0"/>
                        </a:spcAft>
                      </a:pPr>
                      <a:r>
                        <a:rPr lang="ar-IQ" sz="1100" dirty="0">
                          <a:effectLst/>
                        </a:rPr>
                        <a:t>ينجزون أعمالهم أولاً بأول ولكن يتلكؤن في المهمات التي لايحبذونها</a:t>
                      </a:r>
                      <a:endParaRPr lang="en-US" sz="700" dirty="0">
                        <a:effectLst/>
                        <a:latin typeface="Calibri"/>
                        <a:ea typeface="Calibri"/>
                        <a:cs typeface="Arial"/>
                      </a:endParaRPr>
                    </a:p>
                  </a:txBody>
                  <a:tcPr marL="45589" marR="45589" marT="0" marB="0"/>
                </a:tc>
              </a:tr>
            </a:tbl>
          </a:graphicData>
        </a:graphic>
      </p:graphicFrame>
    </p:spTree>
    <p:extLst>
      <p:ext uri="{BB962C8B-B14F-4D97-AF65-F5344CB8AC3E}">
        <p14:creationId xmlns:p14="http://schemas.microsoft.com/office/powerpoint/2010/main" val="34676535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156040049"/>
              </p:ext>
            </p:extLst>
          </p:nvPr>
        </p:nvGraphicFramePr>
        <p:xfrm>
          <a:off x="-1" y="997660"/>
          <a:ext cx="8100392" cy="5743710"/>
        </p:xfrm>
        <a:graphic>
          <a:graphicData uri="http://schemas.openxmlformats.org/drawingml/2006/table">
            <a:tbl>
              <a:tblPr rtl="1" firstRow="1" firstCol="1" lastRow="1" lastCol="1" bandRow="1" bandCol="1">
                <a:tableStyleId>{5C22544A-7EE6-4342-B048-85BDC9FD1C3A}</a:tableStyleId>
              </a:tblPr>
              <a:tblGrid>
                <a:gridCol w="518452"/>
                <a:gridCol w="3607987"/>
                <a:gridCol w="518452"/>
                <a:gridCol w="3455501"/>
              </a:tblGrid>
              <a:tr h="410265">
                <a:tc>
                  <a:txBody>
                    <a:bodyPr/>
                    <a:lstStyle/>
                    <a:p>
                      <a:pPr algn="ctr" rtl="1">
                        <a:lnSpc>
                          <a:spcPct val="115000"/>
                        </a:lnSpc>
                        <a:spcAft>
                          <a:spcPts val="0"/>
                        </a:spcAft>
                      </a:pPr>
                      <a:r>
                        <a:rPr lang="ar-IQ" sz="1600" dirty="0">
                          <a:effectLst/>
                        </a:rPr>
                        <a:t>ت</a:t>
                      </a:r>
                      <a:endParaRPr lang="en-US" sz="1100" dirty="0">
                        <a:effectLst/>
                        <a:latin typeface="Calibri"/>
                        <a:ea typeface="Calibri"/>
                        <a:cs typeface="Arial"/>
                      </a:endParaRPr>
                    </a:p>
                  </a:txBody>
                  <a:tcPr marL="68580" marR="68580" marT="0" marB="0" anchor="ctr"/>
                </a:tc>
                <a:tc>
                  <a:txBody>
                    <a:bodyPr/>
                    <a:lstStyle/>
                    <a:p>
                      <a:pPr algn="ctr" rtl="1">
                        <a:lnSpc>
                          <a:spcPct val="115000"/>
                        </a:lnSpc>
                        <a:spcAft>
                          <a:spcPts val="0"/>
                        </a:spcAft>
                      </a:pPr>
                      <a:r>
                        <a:rPr lang="ar-IQ" sz="1600">
                          <a:effectLst/>
                        </a:rPr>
                        <a:t>الجانب الايمن</a:t>
                      </a:r>
                      <a:endParaRPr lang="en-US" sz="1100">
                        <a:effectLst/>
                        <a:latin typeface="Calibri"/>
                        <a:ea typeface="Calibri"/>
                        <a:cs typeface="Arial"/>
                      </a:endParaRPr>
                    </a:p>
                  </a:txBody>
                  <a:tcPr marL="68580" marR="68580" marT="0" marB="0" anchor="ctr"/>
                </a:tc>
                <a:tc>
                  <a:txBody>
                    <a:bodyPr/>
                    <a:lstStyle/>
                    <a:p>
                      <a:pPr algn="ctr" rtl="1">
                        <a:lnSpc>
                          <a:spcPct val="115000"/>
                        </a:lnSpc>
                        <a:spcAft>
                          <a:spcPts val="0"/>
                        </a:spcAft>
                      </a:pPr>
                      <a:r>
                        <a:rPr lang="ar-IQ" sz="1600">
                          <a:effectLst/>
                        </a:rPr>
                        <a:t>ت</a:t>
                      </a:r>
                      <a:endParaRPr lang="en-US" sz="1100">
                        <a:effectLst/>
                        <a:latin typeface="Calibri"/>
                        <a:ea typeface="Calibri"/>
                        <a:cs typeface="Arial"/>
                      </a:endParaRPr>
                    </a:p>
                  </a:txBody>
                  <a:tcPr marL="68580" marR="68580" marT="0" marB="0" anchor="ctr"/>
                </a:tc>
                <a:tc>
                  <a:txBody>
                    <a:bodyPr/>
                    <a:lstStyle/>
                    <a:p>
                      <a:pPr algn="ctr" rtl="1">
                        <a:lnSpc>
                          <a:spcPct val="115000"/>
                        </a:lnSpc>
                        <a:spcAft>
                          <a:spcPts val="0"/>
                        </a:spcAft>
                      </a:pPr>
                      <a:r>
                        <a:rPr lang="ar-IQ" sz="1600">
                          <a:effectLst/>
                        </a:rPr>
                        <a:t>الجانب الايسر</a:t>
                      </a:r>
                      <a:endParaRPr lang="en-US" sz="1100">
                        <a:effectLst/>
                        <a:latin typeface="Calibri"/>
                        <a:ea typeface="Calibri"/>
                        <a:cs typeface="Arial"/>
                      </a:endParaRPr>
                    </a:p>
                  </a:txBody>
                  <a:tcPr marL="68580" marR="68580" marT="0" marB="0" anchor="ctr"/>
                </a:tc>
              </a:tr>
              <a:tr h="820530">
                <a:tc>
                  <a:txBody>
                    <a:bodyPr/>
                    <a:lstStyle/>
                    <a:p>
                      <a:pPr algn="r" rtl="1">
                        <a:lnSpc>
                          <a:spcPct val="115000"/>
                        </a:lnSpc>
                        <a:spcAft>
                          <a:spcPts val="0"/>
                        </a:spcAft>
                      </a:pPr>
                      <a:r>
                        <a:rPr lang="ar-IQ" sz="1400">
                          <a:effectLst/>
                        </a:rPr>
                        <a:t>1</a:t>
                      </a:r>
                      <a:endParaRPr lang="en-US" sz="1100">
                        <a:effectLst/>
                        <a:latin typeface="Calibri"/>
                        <a:ea typeface="Calibri"/>
                        <a:cs typeface="Arial"/>
                      </a:endParaRPr>
                    </a:p>
                  </a:txBody>
                  <a:tcPr marL="68580" marR="68580" marT="0" marB="0" anchor="ctr"/>
                </a:tc>
                <a:tc>
                  <a:txBody>
                    <a:bodyPr/>
                    <a:lstStyle/>
                    <a:p>
                      <a:pPr algn="r" rtl="1">
                        <a:lnSpc>
                          <a:spcPct val="115000"/>
                        </a:lnSpc>
                        <a:spcAft>
                          <a:spcPts val="0"/>
                        </a:spcAft>
                      </a:pPr>
                      <a:r>
                        <a:rPr lang="ar-IQ" sz="1600">
                          <a:effectLst/>
                        </a:rPr>
                        <a:t>استراتيجية الشرح المرئي أو البصري</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pPr>
                      <a:r>
                        <a:rPr lang="ar-IQ" sz="1600" dirty="0">
                          <a:effectLst/>
                        </a:rPr>
                        <a:t>1</a:t>
                      </a:r>
                      <a:endParaRPr lang="en-US" sz="1100" dirty="0">
                        <a:effectLst/>
                        <a:latin typeface="Calibri"/>
                        <a:ea typeface="Calibri"/>
                        <a:cs typeface="Arial"/>
                      </a:endParaRPr>
                    </a:p>
                  </a:txBody>
                  <a:tcPr marL="68580" marR="68580" marT="0" marB="0" anchor="ctr"/>
                </a:tc>
                <a:tc>
                  <a:txBody>
                    <a:bodyPr/>
                    <a:lstStyle/>
                    <a:p>
                      <a:pPr algn="r" rtl="1">
                        <a:lnSpc>
                          <a:spcPct val="115000"/>
                        </a:lnSpc>
                        <a:spcAft>
                          <a:spcPts val="0"/>
                        </a:spcAft>
                      </a:pPr>
                      <a:r>
                        <a:rPr lang="ar-IQ" sz="1600">
                          <a:effectLst/>
                        </a:rPr>
                        <a:t>استراتيجية الشرح اللفظيّ أو اللغويّ  </a:t>
                      </a:r>
                      <a:endParaRPr lang="en-US" sz="1100">
                        <a:effectLst/>
                        <a:latin typeface="Calibri"/>
                        <a:ea typeface="Calibri"/>
                        <a:cs typeface="Arial"/>
                      </a:endParaRPr>
                    </a:p>
                  </a:txBody>
                  <a:tcPr marL="68580" marR="68580" marT="0" marB="0"/>
                </a:tc>
              </a:tr>
              <a:tr h="820530">
                <a:tc>
                  <a:txBody>
                    <a:bodyPr/>
                    <a:lstStyle/>
                    <a:p>
                      <a:pPr algn="r" rtl="1">
                        <a:lnSpc>
                          <a:spcPct val="115000"/>
                        </a:lnSpc>
                        <a:spcAft>
                          <a:spcPts val="0"/>
                        </a:spcAft>
                      </a:pPr>
                      <a:r>
                        <a:rPr lang="ar-IQ" sz="1400">
                          <a:effectLst/>
                        </a:rPr>
                        <a:t>2</a:t>
                      </a:r>
                      <a:endParaRPr lang="en-US" sz="1100">
                        <a:effectLst/>
                        <a:latin typeface="Calibri"/>
                        <a:ea typeface="Calibri"/>
                        <a:cs typeface="Arial"/>
                      </a:endParaRPr>
                    </a:p>
                  </a:txBody>
                  <a:tcPr marL="68580" marR="68580" marT="0" marB="0" anchor="ctr"/>
                </a:tc>
                <a:tc>
                  <a:txBody>
                    <a:bodyPr/>
                    <a:lstStyle/>
                    <a:p>
                      <a:pPr algn="just" rtl="1">
                        <a:lnSpc>
                          <a:spcPct val="115000"/>
                        </a:lnSpc>
                        <a:spcAft>
                          <a:spcPts val="0"/>
                        </a:spcAft>
                      </a:pPr>
                      <a:r>
                        <a:rPr lang="ar-IQ" sz="1600">
                          <a:effectLst/>
                        </a:rPr>
                        <a:t>استراتيجية تناول عدة موضوعات في آن واحد وبنحوٍ متوازٍ</a:t>
                      </a:r>
                      <a:endParaRPr lang="en-US" sz="1100">
                        <a:effectLst/>
                        <a:latin typeface="Calibri"/>
                        <a:ea typeface="Calibri"/>
                        <a:cs typeface="Arial"/>
                      </a:endParaRPr>
                    </a:p>
                  </a:txBody>
                  <a:tcPr marL="68580" marR="68580" marT="0" marB="0" anchor="b"/>
                </a:tc>
                <a:tc>
                  <a:txBody>
                    <a:bodyPr/>
                    <a:lstStyle/>
                    <a:p>
                      <a:pPr algn="r" rtl="1">
                        <a:lnSpc>
                          <a:spcPct val="115000"/>
                        </a:lnSpc>
                        <a:spcAft>
                          <a:spcPts val="0"/>
                        </a:spcAft>
                      </a:pPr>
                      <a:r>
                        <a:rPr lang="ar-IQ" sz="1600">
                          <a:effectLst/>
                        </a:rPr>
                        <a:t>2</a:t>
                      </a:r>
                      <a:endParaRPr lang="en-US" sz="1100">
                        <a:effectLst/>
                        <a:latin typeface="Calibri"/>
                        <a:ea typeface="Calibri"/>
                        <a:cs typeface="Arial"/>
                      </a:endParaRPr>
                    </a:p>
                  </a:txBody>
                  <a:tcPr marL="68580" marR="68580" marT="0" marB="0" anchor="ctr"/>
                </a:tc>
                <a:tc>
                  <a:txBody>
                    <a:bodyPr/>
                    <a:lstStyle/>
                    <a:p>
                      <a:pPr algn="r" rtl="1">
                        <a:lnSpc>
                          <a:spcPct val="115000"/>
                        </a:lnSpc>
                        <a:spcAft>
                          <a:spcPts val="0"/>
                        </a:spcAft>
                      </a:pPr>
                      <a:r>
                        <a:rPr lang="ar-IQ" sz="1600">
                          <a:effectLst/>
                        </a:rPr>
                        <a:t>استراتيجية تتناول المعلومات بشكل متسلسل ومتتابع </a:t>
                      </a:r>
                      <a:endParaRPr lang="en-US" sz="1100">
                        <a:effectLst/>
                        <a:latin typeface="Calibri"/>
                        <a:ea typeface="Calibri"/>
                        <a:cs typeface="Arial"/>
                      </a:endParaRPr>
                    </a:p>
                  </a:txBody>
                  <a:tcPr marL="68580" marR="68580" marT="0" marB="0"/>
                </a:tc>
              </a:tr>
              <a:tr h="820530">
                <a:tc>
                  <a:txBody>
                    <a:bodyPr/>
                    <a:lstStyle/>
                    <a:p>
                      <a:pPr algn="r" rtl="1">
                        <a:lnSpc>
                          <a:spcPct val="115000"/>
                        </a:lnSpc>
                        <a:spcAft>
                          <a:spcPts val="0"/>
                        </a:spcAft>
                      </a:pPr>
                      <a:r>
                        <a:rPr lang="ar-IQ" sz="1400">
                          <a:effectLst/>
                        </a:rPr>
                        <a:t>3</a:t>
                      </a:r>
                      <a:endParaRPr lang="en-US" sz="1100">
                        <a:effectLst/>
                        <a:latin typeface="Calibri"/>
                        <a:ea typeface="Calibri"/>
                        <a:cs typeface="Arial"/>
                      </a:endParaRPr>
                    </a:p>
                  </a:txBody>
                  <a:tcPr marL="68580" marR="68580" marT="0" marB="0" anchor="ctr"/>
                </a:tc>
                <a:tc>
                  <a:txBody>
                    <a:bodyPr/>
                    <a:lstStyle/>
                    <a:p>
                      <a:pPr algn="r" rtl="1">
                        <a:lnSpc>
                          <a:spcPct val="115000"/>
                        </a:lnSpc>
                        <a:spcAft>
                          <a:spcPts val="0"/>
                        </a:spcAft>
                      </a:pPr>
                      <a:r>
                        <a:rPr lang="ar-IQ" sz="1600" dirty="0">
                          <a:effectLst/>
                        </a:rPr>
                        <a:t>استراتيجية التأليف والتركيب </a:t>
                      </a:r>
                      <a:endParaRPr lang="en-US" sz="1100" dirty="0">
                        <a:effectLst/>
                        <a:latin typeface="Calibri"/>
                        <a:ea typeface="Calibri"/>
                        <a:cs typeface="Arial"/>
                      </a:endParaRPr>
                    </a:p>
                  </a:txBody>
                  <a:tcPr marL="68580" marR="68580" marT="0" marB="0"/>
                </a:tc>
                <a:tc>
                  <a:txBody>
                    <a:bodyPr/>
                    <a:lstStyle/>
                    <a:p>
                      <a:pPr algn="r" rtl="1">
                        <a:lnSpc>
                          <a:spcPct val="115000"/>
                        </a:lnSpc>
                        <a:spcAft>
                          <a:spcPts val="0"/>
                        </a:spcAft>
                      </a:pPr>
                      <a:r>
                        <a:rPr lang="ar-IQ" sz="1600">
                          <a:effectLst/>
                        </a:rPr>
                        <a:t>3</a:t>
                      </a:r>
                      <a:endParaRPr lang="en-US" sz="1100">
                        <a:effectLst/>
                        <a:latin typeface="Calibri"/>
                        <a:ea typeface="Calibri"/>
                        <a:cs typeface="Arial"/>
                      </a:endParaRPr>
                    </a:p>
                  </a:txBody>
                  <a:tcPr marL="68580" marR="68580" marT="0" marB="0" anchor="ctr"/>
                </a:tc>
                <a:tc>
                  <a:txBody>
                    <a:bodyPr/>
                    <a:lstStyle/>
                    <a:p>
                      <a:pPr algn="r" rtl="1">
                        <a:lnSpc>
                          <a:spcPct val="115000"/>
                        </a:lnSpc>
                        <a:spcAft>
                          <a:spcPts val="0"/>
                        </a:spcAft>
                      </a:pPr>
                      <a:r>
                        <a:rPr lang="ar-IQ" sz="1600">
                          <a:effectLst/>
                        </a:rPr>
                        <a:t>استراتيجية تتناول موضوعاً مجزاً أو منفصلاً</a:t>
                      </a:r>
                      <a:endParaRPr lang="en-US" sz="1100">
                        <a:effectLst/>
                        <a:latin typeface="Calibri"/>
                        <a:ea typeface="Calibri"/>
                        <a:cs typeface="Arial"/>
                      </a:endParaRPr>
                    </a:p>
                  </a:txBody>
                  <a:tcPr marL="68580" marR="68580" marT="0" marB="0"/>
                </a:tc>
              </a:tr>
              <a:tr h="820530">
                <a:tc>
                  <a:txBody>
                    <a:bodyPr/>
                    <a:lstStyle/>
                    <a:p>
                      <a:pPr algn="r" rtl="1">
                        <a:lnSpc>
                          <a:spcPct val="115000"/>
                        </a:lnSpc>
                        <a:spcAft>
                          <a:spcPts val="0"/>
                        </a:spcAft>
                      </a:pPr>
                      <a:r>
                        <a:rPr lang="ar-IQ" sz="1400">
                          <a:effectLst/>
                        </a:rPr>
                        <a:t>4</a:t>
                      </a:r>
                      <a:endParaRPr lang="en-US" sz="1100">
                        <a:effectLst/>
                        <a:latin typeface="Calibri"/>
                        <a:ea typeface="Calibri"/>
                        <a:cs typeface="Arial"/>
                      </a:endParaRPr>
                    </a:p>
                  </a:txBody>
                  <a:tcPr marL="68580" marR="68580" marT="0" marB="0" anchor="ctr"/>
                </a:tc>
                <a:tc>
                  <a:txBody>
                    <a:bodyPr/>
                    <a:lstStyle/>
                    <a:p>
                      <a:pPr algn="r" rtl="1">
                        <a:lnSpc>
                          <a:spcPct val="115000"/>
                        </a:lnSpc>
                        <a:spcAft>
                          <a:spcPts val="0"/>
                        </a:spcAft>
                      </a:pPr>
                      <a:r>
                        <a:rPr lang="ar-IQ" sz="1600">
                          <a:effectLst/>
                        </a:rPr>
                        <a:t>استراتيجية التجارب العلمية والزيارات الميدانية </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pPr>
                      <a:r>
                        <a:rPr lang="ar-IQ" sz="1600">
                          <a:effectLst/>
                        </a:rPr>
                        <a:t>4</a:t>
                      </a:r>
                      <a:endParaRPr lang="en-US" sz="1100">
                        <a:effectLst/>
                        <a:latin typeface="Calibri"/>
                        <a:ea typeface="Calibri"/>
                        <a:cs typeface="Arial"/>
                      </a:endParaRPr>
                    </a:p>
                  </a:txBody>
                  <a:tcPr marL="68580" marR="68580" marT="0" marB="0" anchor="ctr"/>
                </a:tc>
                <a:tc>
                  <a:txBody>
                    <a:bodyPr/>
                    <a:lstStyle/>
                    <a:p>
                      <a:pPr algn="r" rtl="1">
                        <a:lnSpc>
                          <a:spcPct val="115000"/>
                        </a:lnSpc>
                        <a:spcAft>
                          <a:spcPts val="0"/>
                        </a:spcAft>
                      </a:pPr>
                      <a:r>
                        <a:rPr lang="ar-IQ" sz="1600" dirty="0">
                          <a:effectLst/>
                        </a:rPr>
                        <a:t>استراتيجية تعلم منطوق النظريات والقوانين </a:t>
                      </a:r>
                      <a:endParaRPr lang="en-US" sz="1100" dirty="0">
                        <a:effectLst/>
                        <a:latin typeface="Calibri"/>
                        <a:ea typeface="Calibri"/>
                        <a:cs typeface="Arial"/>
                      </a:endParaRPr>
                    </a:p>
                  </a:txBody>
                  <a:tcPr marL="68580" marR="68580" marT="0" marB="0"/>
                </a:tc>
              </a:tr>
              <a:tr h="820530">
                <a:tc>
                  <a:txBody>
                    <a:bodyPr/>
                    <a:lstStyle/>
                    <a:p>
                      <a:pPr algn="r" rtl="1">
                        <a:lnSpc>
                          <a:spcPct val="115000"/>
                        </a:lnSpc>
                        <a:spcAft>
                          <a:spcPts val="0"/>
                        </a:spcAft>
                      </a:pPr>
                      <a:r>
                        <a:rPr lang="ar-IQ" sz="1400">
                          <a:effectLst/>
                        </a:rPr>
                        <a:t>5</a:t>
                      </a:r>
                      <a:endParaRPr lang="en-US" sz="1100">
                        <a:effectLst/>
                        <a:latin typeface="Calibri"/>
                        <a:ea typeface="Calibri"/>
                        <a:cs typeface="Arial"/>
                      </a:endParaRPr>
                    </a:p>
                  </a:txBody>
                  <a:tcPr marL="68580" marR="68580" marT="0" marB="0" anchor="ctr"/>
                </a:tc>
                <a:tc>
                  <a:txBody>
                    <a:bodyPr/>
                    <a:lstStyle/>
                    <a:p>
                      <a:pPr algn="r" rtl="1">
                        <a:lnSpc>
                          <a:spcPct val="115000"/>
                        </a:lnSpc>
                        <a:spcAft>
                          <a:spcPts val="0"/>
                        </a:spcAft>
                      </a:pPr>
                      <a:r>
                        <a:rPr lang="ar-IQ" sz="1600">
                          <a:effectLst/>
                        </a:rPr>
                        <a:t>استراتيجية التعلم بالحواس وتكوين الصور الذهنية</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pPr>
                      <a:r>
                        <a:rPr lang="ar-IQ" sz="1600">
                          <a:effectLst/>
                        </a:rPr>
                        <a:t>5</a:t>
                      </a:r>
                      <a:endParaRPr lang="en-US" sz="1100">
                        <a:effectLst/>
                        <a:latin typeface="Calibri"/>
                        <a:ea typeface="Calibri"/>
                        <a:cs typeface="Arial"/>
                      </a:endParaRPr>
                    </a:p>
                  </a:txBody>
                  <a:tcPr marL="68580" marR="68580" marT="0" marB="0" anchor="ctr"/>
                </a:tc>
                <a:tc>
                  <a:txBody>
                    <a:bodyPr/>
                    <a:lstStyle/>
                    <a:p>
                      <a:pPr algn="r" rtl="1">
                        <a:lnSpc>
                          <a:spcPct val="115000"/>
                        </a:lnSpc>
                        <a:spcAft>
                          <a:spcPts val="0"/>
                        </a:spcAft>
                      </a:pPr>
                      <a:r>
                        <a:rPr lang="ar-IQ" sz="1600">
                          <a:effectLst/>
                        </a:rPr>
                        <a:t>استراتيجية الأسئلة المباشرة التي تتطلب التذكر المعرفيّ البسيط </a:t>
                      </a:r>
                      <a:endParaRPr lang="en-US" sz="1100">
                        <a:effectLst/>
                        <a:latin typeface="Calibri"/>
                        <a:ea typeface="Calibri"/>
                        <a:cs typeface="Arial"/>
                      </a:endParaRPr>
                    </a:p>
                  </a:txBody>
                  <a:tcPr marL="68580" marR="68580" marT="0" marB="0"/>
                </a:tc>
              </a:tr>
              <a:tr h="1230795">
                <a:tc>
                  <a:txBody>
                    <a:bodyPr/>
                    <a:lstStyle/>
                    <a:p>
                      <a:pPr algn="r" rtl="1">
                        <a:lnSpc>
                          <a:spcPct val="115000"/>
                        </a:lnSpc>
                        <a:spcAft>
                          <a:spcPts val="0"/>
                        </a:spcAft>
                      </a:pPr>
                      <a:r>
                        <a:rPr lang="ar-IQ" sz="1400">
                          <a:effectLst/>
                        </a:rPr>
                        <a:t>6</a:t>
                      </a:r>
                      <a:endParaRPr lang="en-US" sz="1100">
                        <a:effectLst/>
                        <a:latin typeface="Calibri"/>
                        <a:ea typeface="Calibri"/>
                        <a:cs typeface="Arial"/>
                      </a:endParaRPr>
                    </a:p>
                  </a:txBody>
                  <a:tcPr marL="68580" marR="68580" marT="0" marB="0" anchor="ctr"/>
                </a:tc>
                <a:tc>
                  <a:txBody>
                    <a:bodyPr/>
                    <a:lstStyle/>
                    <a:p>
                      <a:pPr algn="just" rtl="1">
                        <a:lnSpc>
                          <a:spcPct val="115000"/>
                        </a:lnSpc>
                        <a:spcAft>
                          <a:spcPts val="0"/>
                        </a:spcAft>
                      </a:pPr>
                      <a:r>
                        <a:rPr lang="ar-IQ" sz="1600">
                          <a:effectLst/>
                        </a:rPr>
                        <a:t>استراتيجية المجاز ايجاد علاقة بين شيئين ليس  بينهما علاقة                                                                                                  </a:t>
                      </a:r>
                      <a:endParaRPr lang="en-US" sz="1100">
                        <a:effectLst/>
                      </a:endParaRPr>
                    </a:p>
                    <a:p>
                      <a:pPr algn="just" rtl="1">
                        <a:lnSpc>
                          <a:spcPct val="115000"/>
                        </a:lnSpc>
                        <a:spcAft>
                          <a:spcPts val="0"/>
                        </a:spcAft>
                      </a:pPr>
                      <a:r>
                        <a:rPr lang="ar-IQ" sz="1600">
                          <a:effectLst/>
                        </a:rPr>
                        <a:t> </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pPr>
                      <a:r>
                        <a:rPr lang="ar-IQ" sz="1600">
                          <a:effectLst/>
                        </a:rPr>
                        <a:t>6</a:t>
                      </a:r>
                      <a:endParaRPr lang="en-US" sz="1100">
                        <a:effectLst/>
                        <a:latin typeface="Calibri"/>
                        <a:ea typeface="Calibri"/>
                        <a:cs typeface="Arial"/>
                      </a:endParaRPr>
                    </a:p>
                  </a:txBody>
                  <a:tcPr marL="68580" marR="68580" marT="0" marB="0" anchor="ctr"/>
                </a:tc>
                <a:tc>
                  <a:txBody>
                    <a:bodyPr/>
                    <a:lstStyle/>
                    <a:p>
                      <a:pPr algn="just" rtl="1">
                        <a:lnSpc>
                          <a:spcPct val="115000"/>
                        </a:lnSpc>
                        <a:spcAft>
                          <a:spcPts val="0"/>
                        </a:spcAft>
                      </a:pPr>
                      <a:r>
                        <a:rPr lang="ar-IQ" sz="1600" dirty="0">
                          <a:effectLst/>
                        </a:rPr>
                        <a:t>استراتيجية استعمال الانشطة الواقعية                                                         في فهم العلاقات</a:t>
                      </a:r>
                      <a:endParaRPr lang="en-US" sz="1100" dirty="0">
                        <a:effectLst/>
                        <a:latin typeface="Calibri"/>
                        <a:ea typeface="Calibri"/>
                        <a:cs typeface="Arial"/>
                      </a:endParaRPr>
                    </a:p>
                  </a:txBody>
                  <a:tcPr marL="68580" marR="68580" marT="0" marB="0"/>
                </a:tc>
              </a:tr>
            </a:tbl>
          </a:graphicData>
        </a:graphic>
      </p:graphicFrame>
      <p:sp>
        <p:nvSpPr>
          <p:cNvPr id="5" name="Rectangle 1"/>
          <p:cNvSpPr>
            <a:spLocks noChangeArrowheads="1"/>
          </p:cNvSpPr>
          <p:nvPr/>
        </p:nvSpPr>
        <p:spPr bwMode="auto">
          <a:xfrm>
            <a:off x="1991030" y="412885"/>
            <a:ext cx="364875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IQ" sz="16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استراتيجات تدريس جانبي الدماغ (الأيمن والأيسر)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16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7016266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65"/>
            <a:ext cx="8460432" cy="7173416"/>
          </a:xfrm>
        </p:spPr>
        <p:txBody>
          <a:bodyPr>
            <a:normAutofit fontScale="47500" lnSpcReduction="20000"/>
          </a:bodyPr>
          <a:lstStyle/>
          <a:p>
            <a:r>
              <a:rPr lang="ar-IQ" b="1" dirty="0"/>
              <a:t>أُسس التدريس والتعلم بجانبي الدماغ :</a:t>
            </a:r>
            <a:endParaRPr lang="en-US" dirty="0"/>
          </a:p>
          <a:p>
            <a:r>
              <a:rPr lang="ar-IQ" dirty="0"/>
              <a:t>       </a:t>
            </a:r>
            <a:r>
              <a:rPr lang="ar-IQ" sz="2900" dirty="0">
                <a:solidFill>
                  <a:srgbClr val="FF0000"/>
                </a:solidFill>
              </a:rPr>
              <a:t>يعتمد  التدريس والتعلم بجانبي الدماغ على مجموعة اسس مهمة،منها مايأتي:</a:t>
            </a:r>
            <a:endParaRPr lang="en-US" sz="2900" dirty="0">
              <a:solidFill>
                <a:srgbClr val="FF0000"/>
              </a:solidFill>
            </a:endParaRPr>
          </a:p>
          <a:p>
            <a:r>
              <a:rPr lang="ar-IQ" sz="2900" dirty="0">
                <a:solidFill>
                  <a:srgbClr val="FF0000"/>
                </a:solidFill>
              </a:rPr>
              <a:t>- يتحسن الدماغ بجانبيه الأيمن والأيسر كلما تعرض الطالب الى مواقف وخبرات تعليمية مرتبطة بالبيئة الصفية المحيطة بالطالب ،إذ إن الدماغ الانساني تتغير خلاياه من حين الى آخر في ضوء ما يتعرض له من ظروف ومواقف وخبرات .</a:t>
            </a:r>
            <a:endParaRPr lang="en-US" sz="2900" dirty="0">
              <a:solidFill>
                <a:srgbClr val="FF0000"/>
              </a:solidFill>
            </a:endParaRPr>
          </a:p>
          <a:p>
            <a:r>
              <a:rPr lang="ar-IQ" sz="2900" dirty="0">
                <a:solidFill>
                  <a:srgbClr val="FF0000"/>
                </a:solidFill>
              </a:rPr>
              <a:t>- يفقد دماغ الطالب المعنى المطلوب إاذا كانت الخبرات التعليمية التي يتعرض لها من خلال المواقف الصفية أعلى من مستواه أوأقل من مستواه ومن ثم فإن دماغ الطالب لايتأثر بتلك المعلومات أو الخبرات ولايتطور في فهمه لتلك الموضوعات مما يحد من قدرته على التفكير والاكتشاف.</a:t>
            </a:r>
            <a:endParaRPr lang="en-US" sz="2900" dirty="0">
              <a:solidFill>
                <a:srgbClr val="FF0000"/>
              </a:solidFill>
            </a:endParaRPr>
          </a:p>
          <a:p>
            <a:r>
              <a:rPr lang="ar-IQ" sz="2900" dirty="0">
                <a:solidFill>
                  <a:srgbClr val="FF0000"/>
                </a:solidFill>
              </a:rPr>
              <a:t>- يتصف دماغ الطالب بخصائص تتفق مع طبيعته إذ إن دماغ الطالب لا يستطيع أن يجد علاقات أو روابط معينة بين الخبرات السابقة والخبرات اللاحقة إذا لم يكن للخبرات السابقة أسس حقيقية في البنية المعرفية ،ومن ثم لايمكن للطالب في هذه الحالة أن يستعمل دماغه للبحث عن المعنى المقصود بصورة سليمة وعلى اسس واضحة ،ذلك لأن الدماغ ذاته هو الذي يقوم بايجاد علاقات معينة بين الخبرات او المضامين التي تتفق مع طبيعة المتعلم وخصائصه بوساطة ميكانزم ينظم تلك الخبرات.</a:t>
            </a:r>
            <a:endParaRPr lang="en-US" sz="2900" dirty="0">
              <a:solidFill>
                <a:srgbClr val="FF0000"/>
              </a:solidFill>
            </a:endParaRPr>
          </a:p>
          <a:p>
            <a:r>
              <a:rPr lang="ar-IQ" sz="2900" dirty="0">
                <a:solidFill>
                  <a:srgbClr val="FF0000"/>
                </a:solidFill>
              </a:rPr>
              <a:t>- الدماغ ذاته ينمو ويتطور من خلال التفاعل والتعاون مع الآخرين .</a:t>
            </a:r>
            <a:endParaRPr lang="en-US" sz="2900" dirty="0">
              <a:solidFill>
                <a:srgbClr val="FF0000"/>
              </a:solidFill>
            </a:endParaRPr>
          </a:p>
          <a:p>
            <a:r>
              <a:rPr lang="ar-IQ" sz="2900" dirty="0">
                <a:solidFill>
                  <a:srgbClr val="FF0000"/>
                </a:solidFill>
              </a:rPr>
              <a:t>- ينمو دماغ الطالب كلما انتقل او تدرج من صف الى اخر وهذا يعلل لنا أن السعة الدماغية تتأثر بمرور الوقت بل تتحسن كلما كان الطالب اكثر نضجاً لهذا فإن الدماغ منظومة شاملة ومتكاملة تتضمن حاويات منمذجة على هيئة خبرات مترابطة ومتناسقة إذ تكون تلك الخبرات جاهزة للتفاعل مع المثيرات الخارجية التي تتفق معها.</a:t>
            </a:r>
            <a:endParaRPr lang="en-US" sz="2900" dirty="0">
              <a:solidFill>
                <a:srgbClr val="FF0000"/>
              </a:solidFill>
            </a:endParaRPr>
          </a:p>
          <a:p>
            <a:r>
              <a:rPr lang="ar-IQ" sz="2900" dirty="0">
                <a:solidFill>
                  <a:srgbClr val="FF0000"/>
                </a:solidFill>
              </a:rPr>
              <a:t>- يتأثر نمو الدماغ بالمواقف المحرجة او التي تهدد كيان الطالب لذا يسعى الطالب الى عدم اكتساب تلك الخبرات المؤذية والتقوقع وعدم الانفتاح لاكتساب خبرات اخرى .</a:t>
            </a:r>
            <a:endParaRPr lang="en-US" sz="2900" dirty="0">
              <a:solidFill>
                <a:srgbClr val="FF0000"/>
              </a:solidFill>
            </a:endParaRPr>
          </a:p>
          <a:p>
            <a:r>
              <a:rPr lang="ar-IQ" sz="2900" dirty="0">
                <a:solidFill>
                  <a:srgbClr val="FF0000"/>
                </a:solidFill>
              </a:rPr>
              <a:t>- النظام الدماغيّ للطالب يتصف بالحركة والنشاط على الرغم من أنّه معقد في تكوينه ومهماته ، إذ إن السعة الدماغية تستطيع أن تفرض أنماطا معينة من التفاعل الديناميكيّ الذي يمكن استيعابه من خلال تحركات الطالب ونشاطه .</a:t>
            </a:r>
            <a:endParaRPr lang="en-US" sz="2900" dirty="0">
              <a:solidFill>
                <a:srgbClr val="FF0000"/>
              </a:solidFill>
            </a:endParaRPr>
          </a:p>
          <a:p>
            <a:r>
              <a:rPr lang="ar-IQ" sz="2900" dirty="0">
                <a:solidFill>
                  <a:srgbClr val="FF0000"/>
                </a:solidFill>
              </a:rPr>
              <a:t>- يستطيع الدماغ البشري ان ينمذج الخبرات أو يعطيها اسماً معيناً أو مفتاحاً خاصاً ذلك من أجل سهولة الفهم وإدراك المعنى.</a:t>
            </a:r>
            <a:endParaRPr lang="en-US" sz="2900" dirty="0">
              <a:solidFill>
                <a:srgbClr val="FF0000"/>
              </a:solidFill>
            </a:endParaRPr>
          </a:p>
          <a:p>
            <a:r>
              <a:rPr lang="ar-IQ" sz="2900" dirty="0">
                <a:solidFill>
                  <a:srgbClr val="FF0000"/>
                </a:solidFill>
              </a:rPr>
              <a:t>- كل طالب له صفات دماغية خاصة تختلف من فرد الى آخر ،ذلك مثل : بصمة الابهام حيث يختلف كلّ فرد عن آخر في طبيعته وخصائصه وكذلك الدماغ البشري في تكوينه وخبراته وقدراته وسعته يختلف من متعلم الى اخر حتى ولو كان الطالب في السن او الصف نفسها </a:t>
            </a:r>
            <a:r>
              <a:rPr lang="ar-IQ" dirty="0">
                <a:solidFill>
                  <a:srgbClr val="FF0000"/>
                </a:solidFill>
              </a:rPr>
              <a:t>.</a:t>
            </a:r>
            <a:endParaRPr lang="en-US" dirty="0">
              <a:solidFill>
                <a:srgbClr val="FF0000"/>
              </a:solidFill>
            </a:endParaRPr>
          </a:p>
          <a:p>
            <a:r>
              <a:rPr lang="ar-IQ" dirty="0">
                <a:solidFill>
                  <a:srgbClr val="FF0000"/>
                </a:solidFill>
              </a:rPr>
              <a:t>- يقوم كلِّ جانب من جانبي الدماغ بمهمات خاصة به  لذلك يستطيع الطالب إن يتعامل مع جميع المواقف التعليمية .</a:t>
            </a:r>
            <a:endParaRPr lang="en-US" dirty="0">
              <a:solidFill>
                <a:srgbClr val="FF0000"/>
              </a:solidFill>
            </a:endParaRPr>
          </a:p>
          <a:p>
            <a:r>
              <a:rPr lang="ar-IQ" dirty="0">
                <a:solidFill>
                  <a:srgbClr val="FF0000"/>
                </a:solidFill>
              </a:rPr>
              <a:t>                                                          </a:t>
            </a:r>
            <a:endParaRPr lang="en-US" dirty="0">
              <a:solidFill>
                <a:srgbClr val="FF0000"/>
              </a:solidFill>
            </a:endParaRPr>
          </a:p>
        </p:txBody>
      </p:sp>
    </p:spTree>
    <p:extLst>
      <p:ext uri="{BB962C8B-B14F-4D97-AF65-F5344CB8AC3E}">
        <p14:creationId xmlns:p14="http://schemas.microsoft.com/office/powerpoint/2010/main" val="31772718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88640"/>
            <a:ext cx="8100392" cy="6669360"/>
          </a:xfrm>
        </p:spPr>
        <p:txBody>
          <a:bodyPr>
            <a:normAutofit fontScale="77500" lnSpcReduction="20000"/>
          </a:bodyPr>
          <a:lstStyle/>
          <a:p>
            <a:r>
              <a:rPr lang="ar-IQ" b="1" dirty="0"/>
              <a:t>خصائص التفكير بجانبي الدماغ:</a:t>
            </a:r>
            <a:endParaRPr lang="en-US" dirty="0"/>
          </a:p>
          <a:p>
            <a:r>
              <a:rPr lang="ar-IQ" b="1" dirty="0"/>
              <a:t>  </a:t>
            </a:r>
            <a:r>
              <a:rPr lang="ar-IQ" dirty="0"/>
              <a:t>يتصف التفكير بحسب جانبي الدماغ بالعديد من الخصائص والمواصفات وكمايأتي :</a:t>
            </a:r>
            <a:endParaRPr lang="en-US" dirty="0"/>
          </a:p>
          <a:p>
            <a:r>
              <a:rPr lang="ar-IQ" dirty="0"/>
              <a:t>- يتأثر الدماغ ذو الجانبين بالخبرات البيئية والتجارب العلمية ،مما يزيد من قدرات المتعلم على التعامل مع الاشياء بصورة افضل، إذ تتجدد الخلايا الدماغية والعصبية من وقت لآخر ، ذلك طبقاً لعمليات التعلم المكتسبة ، فلا تبقى الخلايا الدماغية والعصبية ثابتة كما هي من الميلاد الى الممات، كما كان علماء الوراثة يعتقدون به، بل أن الخلايا الدماغية والعصبية تتجدد كلما يفكر في ضوء الخبرات المكتسبة تكون السعة الدماغية قابلة لتعلم موضوعات أصغر واكثر تعقيداً وتعد البيئة مصدراً اساسياً في تنمية القدرات العقلية وزيادة السعة الدماغية.</a:t>
            </a:r>
            <a:endParaRPr lang="en-US" dirty="0"/>
          </a:p>
          <a:p>
            <a:r>
              <a:rPr lang="ar-IQ" dirty="0"/>
              <a:t>- يؤكد التفكير القائم على الدماغ ذي الجانبين، إذ الذكاء عملية ديناميكية غير ثابتة ،إذ إنَّهُ يتأثر بالعوامل البيئية وينمو الفرد ، وياخذ سمات وخصائص متعددة ،إذ إن الخلايا الدماغية تتأثر بالبيئة المحيطة بالفرد وتنمو تلك الخلايا من حين الى آخر.ولهذا فإن الدماغ البشريّ مرن وقابل لأن يكتسب قدرات جديدة تساعد على صقل العديد من الذكاءات وتقويها.</a:t>
            </a:r>
            <a:endParaRPr lang="en-US" dirty="0"/>
          </a:p>
          <a:p>
            <a:r>
              <a:rPr lang="ar-IQ" dirty="0"/>
              <a:t>- يتاثر التفكير القائم على الدماغ ذي الجانبين بمرحلة نمو الفرد حيث تنمو وتتطور القدرات بسرعة في مرحلتي الطفولة والمراهقة اللتين تعدان مهمتين في بناء وصقل قدرات الفرد، وسيما في تعلم اللغة ونطق الكلمات وتعلم المصطلحات والرموز وكيفية التفكير حصرياً في الاشكال والرسومات، واكتساب المهارات الحركية، ونموالجوانب الوجدانية، وفهم المتغيرات البيئية المحيطة وغيرها.</a:t>
            </a:r>
            <a:endParaRPr lang="en-US" dirty="0"/>
          </a:p>
          <a:p>
            <a:endParaRPr lang="ar-IQ" dirty="0"/>
          </a:p>
        </p:txBody>
      </p:sp>
    </p:spTree>
    <p:extLst>
      <p:ext uri="{BB962C8B-B14F-4D97-AF65-F5344CB8AC3E}">
        <p14:creationId xmlns:p14="http://schemas.microsoft.com/office/powerpoint/2010/main" val="2267796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7643192" cy="6048672"/>
          </a:xfrm>
        </p:spPr>
        <p:txBody>
          <a:bodyPr>
            <a:normAutofit fontScale="92500" lnSpcReduction="20000"/>
          </a:bodyPr>
          <a:lstStyle/>
          <a:p>
            <a:pPr algn="just"/>
            <a:r>
              <a:rPr lang="ar-IQ" dirty="0"/>
              <a:t>ويُعدُّ التفكير من أرقى العمليات العقلية التي يتميز بها الإنسان ، وهي عملية غير محدودة ينظم بها العقل خبراته ، بطريقة تمكنه من حلّ مشكلاته ، وادراك العلاقة الموجودة بين الاشياء . لهذا فقد ظهرت العديد من الاتجاهات المفسرة للتفكير عبر التاريخ ، منها مايراه افلاطون؛ إذ يرى أن التفكير هو حوار في النفس يتضمن كلمات ذهنية تشيرإلى اشكال وإلى افراد، وعلى هذا فالتفكير نشاط ، أما ارسطو فيرى أن التفكير فعل من افعال العقل يظهر ماهيه الشكل ، أما كانط فيرى أن التفكير هو المعالجة العقلية للمدخلات الحسية من أجل تشكيل الافكار، ومن ثم إدراك الأفق والحكم عليها بصورة منطقية واتخاذ القرارات وحل المشكلات </a:t>
            </a:r>
            <a:r>
              <a:rPr lang="ar-IQ" dirty="0" smtClean="0"/>
              <a:t>.</a:t>
            </a:r>
          </a:p>
          <a:p>
            <a:r>
              <a:rPr lang="ar-IQ" dirty="0"/>
              <a:t>يُعد التفكير نشاطًا عقلياً يعالج به المرء مشكلة تواجهه ،فعند ما يوجد الإنسان في مجال معين وتواجهه مشكلة تتطلب الحل نجده يبدأ بالتفكير أويقوم بالنشاط الذهني اللازم لحلَّ المشكلة ، وبهذا يكون التفكير استجابة عقلية لمؤثرات تواجه الفرد على صورة اسئلة ،فالتفكير ماهو إلانشاط الإنسان واصله عدم اتزان واقعي ،لشخصٍ وحاجته إلى تعديل سلوكه ليعود الاتزان بينه وبين الواقع من جديد</a:t>
            </a:r>
          </a:p>
        </p:txBody>
      </p:sp>
    </p:spTree>
    <p:extLst>
      <p:ext uri="{BB962C8B-B14F-4D97-AF65-F5344CB8AC3E}">
        <p14:creationId xmlns:p14="http://schemas.microsoft.com/office/powerpoint/2010/main" val="3787746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ar-IQ" b="1" dirty="0"/>
              <a:t>خصائص التفكير: </a:t>
            </a:r>
            <a:endParaRPr lang="en-US" dirty="0"/>
          </a:p>
          <a:p>
            <a:r>
              <a:rPr lang="ar-IQ" dirty="0"/>
              <a:t>   يتميز التفكير بخصائص يمكن اجمالها في مايأتي :</a:t>
            </a:r>
            <a:endParaRPr lang="en-US" dirty="0"/>
          </a:p>
          <a:p>
            <a:r>
              <a:rPr lang="ar-IQ" dirty="0"/>
              <a:t>- يُعدُّ سلوك هادف . بنحوٍ عام, ولايحدث في الفراغ بلاهدف .</a:t>
            </a:r>
            <a:endParaRPr lang="en-US" dirty="0"/>
          </a:p>
          <a:p>
            <a:r>
              <a:rPr lang="ar-IQ" dirty="0"/>
              <a:t>- تطور السلوك  يزداد تعقيدا مع نمو الفرد وتراكم خبراته .</a:t>
            </a:r>
            <a:endParaRPr lang="en-US" dirty="0"/>
          </a:p>
          <a:p>
            <a:r>
              <a:rPr lang="ar-IQ" dirty="0"/>
              <a:t>- يعد التفكير فعالاً لأنه يستند إلى أفضل المعلومات الممكن توافرها،ويسترشد بالاساليب والاستراتيجيات الصحية .</a:t>
            </a:r>
            <a:endParaRPr lang="en-US" dirty="0"/>
          </a:p>
          <a:p>
            <a:r>
              <a:rPr lang="ar-IQ" dirty="0"/>
              <a:t>- الكمال في التفكير أمر غير ممكن في الواقع ,والتفكير الفعال غاية يمكن بلوغها بالتدريب.</a:t>
            </a:r>
            <a:endParaRPr lang="en-US" dirty="0"/>
          </a:p>
          <a:p>
            <a:r>
              <a:rPr lang="ar-IQ" dirty="0"/>
              <a:t>- يتشكل التفكير من تداخل عناصر المحيط التي تضم الزمان (مدة التفكير) ,الموقف أو المناسبة والموضوع الذي يجري بشأنه التفكير.</a:t>
            </a:r>
            <a:endParaRPr lang="en-US" dirty="0"/>
          </a:p>
          <a:p>
            <a:r>
              <a:rPr lang="ar-IQ" dirty="0"/>
              <a:t>- يحدث التفكير بأشكال وأنماط مختلفة (لقظية ,رمزية ,كمية ,ومكانية ) لكلَّ منها خصوصية. </a:t>
            </a:r>
          </a:p>
        </p:txBody>
      </p:sp>
    </p:spTree>
    <p:extLst>
      <p:ext uri="{BB962C8B-B14F-4D97-AF65-F5344CB8AC3E}">
        <p14:creationId xmlns:p14="http://schemas.microsoft.com/office/powerpoint/2010/main" val="3457717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a:bodyPr>
          <a:lstStyle/>
          <a:p>
            <a:r>
              <a:rPr lang="ar-IQ" b="1" dirty="0"/>
              <a:t>مفهوم أنماط التفكير:</a:t>
            </a:r>
            <a:endParaRPr lang="en-US" dirty="0"/>
          </a:p>
          <a:p>
            <a:r>
              <a:rPr lang="ar-IQ" dirty="0"/>
              <a:t>       لقد تعددت مسميات أنماط التفكير بتعدد الاطر النظرية واختلافها, فقد اعد تورانس ( </a:t>
            </a:r>
            <a:r>
              <a:rPr lang="en-US" dirty="0"/>
              <a:t>Torrance</a:t>
            </a:r>
            <a:r>
              <a:rPr lang="ar-IQ" dirty="0"/>
              <a:t>) نمط التفكير والتعلم مرادفاً لأسلوب معالجة </a:t>
            </a:r>
            <a:r>
              <a:rPr lang="ar-IQ" dirty="0" smtClean="0"/>
              <a:t>المعلومات,أن </a:t>
            </a:r>
            <a:r>
              <a:rPr lang="ar-IQ" dirty="0"/>
              <a:t>السيطرة الدماغية هي ذاتها أنماط التعلم والتفكير </a:t>
            </a:r>
            <a:r>
              <a:rPr lang="en-US" dirty="0" err="1"/>
              <a:t>styel</a:t>
            </a:r>
            <a:r>
              <a:rPr lang="en-US" dirty="0"/>
              <a:t> of learning and thinking  </a:t>
            </a:r>
            <a:r>
              <a:rPr lang="ar-IQ" dirty="0"/>
              <a:t>ويقصد بها استعمال الأفراد المعلومات في مواجهة المشكلات ويتمثل الاستعمال في وظائف جانبي الدماغ الأيسر او الأيمن أو كليهما معاً في العمليات العقلية أو </a:t>
            </a:r>
            <a:r>
              <a:rPr lang="ar-IQ" dirty="0" smtClean="0"/>
              <a:t>السلوك</a:t>
            </a:r>
            <a:endParaRPr lang="ar-IQ" dirty="0"/>
          </a:p>
        </p:txBody>
      </p:sp>
    </p:spTree>
    <p:extLst>
      <p:ext uri="{BB962C8B-B14F-4D97-AF65-F5344CB8AC3E}">
        <p14:creationId xmlns:p14="http://schemas.microsoft.com/office/powerpoint/2010/main" val="3710915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7239000" cy="5763040"/>
          </a:xfrm>
        </p:spPr>
        <p:txBody>
          <a:bodyPr>
            <a:normAutofit lnSpcReduction="10000"/>
          </a:bodyPr>
          <a:lstStyle/>
          <a:p>
            <a:r>
              <a:rPr lang="ar-IQ" dirty="0"/>
              <a:t>أن أنماط التفكير هي مجموعة من الأداءات التي تميز الفرد وتعد دليلا على كيفية استقباله للخبرات التي يمّر بها في مخزونه ويستعملها للتكيف مع البيئة المحيطة , ويؤكد أيضاً أن أسلوب التفكير مرادف لأنماط التفكير ، وأن أسلوب التفكير مرادف لاسلوب التعلم ، وأن تكون بعض العقول أفضل ما تكون في أداء المواقف الحسية المادية وبعضها الثاني في المواقف المحررة ، وبعضها الثالث في الموقفين كليهما </a:t>
            </a:r>
            <a:endParaRPr lang="ar-IQ" dirty="0" smtClean="0"/>
          </a:p>
          <a:p>
            <a:r>
              <a:rPr lang="ar-IQ" dirty="0" smtClean="0"/>
              <a:t>وهنا </a:t>
            </a:r>
            <a:r>
              <a:rPr lang="ar-IQ" dirty="0"/>
              <a:t>لابُدّ من الإشارة إلى نسبة الأفراد لكلّ نمط بحسب ما توصلت إليه العديد من الدراسات ،إذ يشير جالبوردا </a:t>
            </a:r>
            <a:r>
              <a:rPr lang="en-US" dirty="0"/>
              <a:t>(Galaburda,1978)</a:t>
            </a:r>
            <a:r>
              <a:rPr lang="ar-IQ" dirty="0"/>
              <a:t> إلى أن نسبة( 80-90 % ) من الأفراد يسيطر نمط التفكير الأيسر من الدماغ لديهم ، وهي نسبة كبيرة سوف تحد أو تقلل من انتشارالنوع الآخر من أنماط </a:t>
            </a:r>
            <a:r>
              <a:rPr lang="ar-IQ" dirty="0" smtClean="0"/>
              <a:t>التفكير</a:t>
            </a:r>
            <a:endParaRPr lang="ar-IQ" dirty="0"/>
          </a:p>
        </p:txBody>
      </p:sp>
    </p:spTree>
    <p:extLst>
      <p:ext uri="{BB962C8B-B14F-4D97-AF65-F5344CB8AC3E}">
        <p14:creationId xmlns:p14="http://schemas.microsoft.com/office/powerpoint/2010/main" val="268889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7239000" cy="6195088"/>
          </a:xfrm>
        </p:spPr>
        <p:txBody>
          <a:bodyPr>
            <a:normAutofit fontScale="92500" lnSpcReduction="10000"/>
          </a:bodyPr>
          <a:lstStyle/>
          <a:p>
            <a:r>
              <a:rPr lang="ar-IQ" b="1" dirty="0"/>
              <a:t>تصنيف </a:t>
            </a:r>
            <a:r>
              <a:rPr lang="en-US" b="1" dirty="0"/>
              <a:t>)</a:t>
            </a:r>
            <a:r>
              <a:rPr lang="ar-IQ" b="1" dirty="0"/>
              <a:t>تورانس، </a:t>
            </a:r>
            <a:r>
              <a:rPr lang="en-US" b="1" dirty="0"/>
              <a:t> (Torrance1979 </a:t>
            </a:r>
            <a:r>
              <a:rPr lang="ar-IQ" b="1" dirty="0"/>
              <a:t>لانماط التفكير</a:t>
            </a:r>
            <a:r>
              <a:rPr lang="ar-IQ" dirty="0"/>
              <a:t> </a:t>
            </a:r>
            <a:endParaRPr lang="en-US" dirty="0"/>
          </a:p>
          <a:p>
            <a:r>
              <a:rPr lang="ar-IQ" dirty="0"/>
              <a:t>      يُعدّ بول تورانس </a:t>
            </a:r>
            <a:r>
              <a:rPr lang="en-US" dirty="0"/>
              <a:t>Torrance </a:t>
            </a:r>
            <a:r>
              <a:rPr lang="ar-IQ" dirty="0"/>
              <a:t>أول من استعمل أنماط التعلم والتفكير وقد قسم أنماط التفكير على نوعين هما: نمط التفكير الأيمن للدماغ ونمط التفكير الأيسر للدماغ (قطامي وماجد و نايفة ,2000,620) ،واستطاع تورانس وزملاؤه اعتماداً على اساس خصائص نصفي الدماغ المستعملة من المتعلم في عمليات اكتساب المعلومات ومعالجتها ،وفي ضوء نتائج الدراسات الطبية على وظائف الدماغ والدراسات في مجال الاعصاب لدى الافراد العاديين، والأفراد الذين يعانون من تلف أو خلل في مناطق الدماغ فضلاً عن الابحاث التي أجراها تورانس وزملاؤه </a:t>
            </a:r>
            <a:r>
              <a:rPr lang="en-US" b="1" dirty="0"/>
              <a:t>Torrance</a:t>
            </a:r>
            <a:r>
              <a:rPr lang="ar-IQ" dirty="0"/>
              <a:t> بتطبيقهم مقياس نمط التعلم والتفكير توصل إلى وضع ثلاثة أنماط وهي :</a:t>
            </a:r>
            <a:endParaRPr lang="en-US" dirty="0"/>
          </a:p>
          <a:p>
            <a:r>
              <a:rPr lang="ar-IQ" dirty="0"/>
              <a:t>1.النمط المرتبط بالنصف الأيسر من الدماغ .</a:t>
            </a:r>
            <a:endParaRPr lang="en-US" dirty="0"/>
          </a:p>
          <a:p>
            <a:r>
              <a:rPr lang="ar-IQ" dirty="0"/>
              <a:t>2. النمط المرتبط بالنصف الأيمن من الدماغ .</a:t>
            </a:r>
            <a:endParaRPr lang="en-US" dirty="0"/>
          </a:p>
          <a:p>
            <a:r>
              <a:rPr lang="ar-IQ" dirty="0"/>
              <a:t>3.النمط المرتبط بالنصف المتكامل من الدماغ .</a:t>
            </a:r>
            <a:endParaRPr lang="en-US" dirty="0"/>
          </a:p>
          <a:p>
            <a:endParaRPr lang="ar-IQ" dirty="0"/>
          </a:p>
        </p:txBody>
      </p:sp>
    </p:spTree>
    <p:extLst>
      <p:ext uri="{BB962C8B-B14F-4D97-AF65-F5344CB8AC3E}">
        <p14:creationId xmlns:p14="http://schemas.microsoft.com/office/powerpoint/2010/main" val="954620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7239000" cy="6267096"/>
          </a:xfrm>
        </p:spPr>
        <p:txBody>
          <a:bodyPr>
            <a:normAutofit fontScale="85000" lnSpcReduction="20000"/>
          </a:bodyPr>
          <a:lstStyle/>
          <a:p>
            <a:r>
              <a:rPr lang="ar-IQ" b="1" dirty="0"/>
              <a:t>اللاتناظر الوظيفيّ لجانبي الدماغ :</a:t>
            </a:r>
            <a:endParaRPr lang="en-US" dirty="0"/>
          </a:p>
          <a:p>
            <a:r>
              <a:rPr lang="ar-IQ" dirty="0"/>
              <a:t>     على الرغم من أن جانبي الدماغ متناظران تشريحياً (مورفولوجياً) إلّا أنِّهما مختلفان من الناحية الوظيفية ,إذ يتخصص الجانب الأيسر للدماغ بالتعامل مع المواد اللفظية والمعالجة المنظمة والمفصلة للمعلومات ممّا يجعله يتحكم في العمليات الفكرية المنطقية وينتج الخطط والاستراتيجيات العقلية ويتم الفرد الذي يتميز بسيادة على الجانب الأيسر للدماغ بإنه قادر على التصنيف وحلِّ المشكلات في ضوء النظر إلى الأجزاء , وأنّه منطقي ولديه قدرة فائقة على التخطيط والتحليل للموضوعات لكافة وناقد جيد ويستجيب العمليات اللفظية ويعتمد على اللغة والتركيز والتذكر ومتفوق في الكتابة والتميز الصوتيّ .</a:t>
            </a:r>
            <a:endParaRPr lang="en-US" dirty="0"/>
          </a:p>
          <a:p>
            <a:r>
              <a:rPr lang="ar-IQ" dirty="0"/>
              <a:t>     في حين أنّ الجانب الأيمن للدماغ يختص بمعالجة الموضوعات البصرية ولاسيما العلاقات البصرية المكانية و كما انه مسؤول عن تكوين الصور والاشكال والأنماط إلى جانب تحكمه في عمليات التفكير المجرد والشخص الذي يسيطر عليه الجانب الأيمن للدماغ هو شخص يهتم بالنماذج والخيال والاشكال، ومتفوق في القدرات الفنية ويعتمد على الحسّ في حلِّ المشكلات ، ويهتم بالنظر إلى التشابهات، ويعتمد على التخيل في التذكر، ويهتم بالابعاد غير اللفظية </a:t>
            </a:r>
          </a:p>
        </p:txBody>
      </p:sp>
    </p:spTree>
    <p:extLst>
      <p:ext uri="{BB962C8B-B14F-4D97-AF65-F5344CB8AC3E}">
        <p14:creationId xmlns:p14="http://schemas.microsoft.com/office/powerpoint/2010/main" val="885010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7239000" cy="5979064"/>
          </a:xfrm>
        </p:spPr>
        <p:txBody>
          <a:bodyPr>
            <a:normAutofit fontScale="92500" lnSpcReduction="10000"/>
          </a:bodyPr>
          <a:lstStyle/>
          <a:p>
            <a:r>
              <a:rPr lang="ar-IQ" dirty="0" smtClean="0"/>
              <a:t>أن </a:t>
            </a:r>
            <a:r>
              <a:rPr lang="ar-IQ" dirty="0"/>
              <a:t>النصف الأيمن من الدماغ يتميز بأنَّه (</a:t>
            </a:r>
            <a:r>
              <a:rPr lang="ar-IQ" dirty="0">
                <a:solidFill>
                  <a:srgbClr val="FF0000"/>
                </a:solidFill>
              </a:rPr>
              <a:t>كليّ ,مبادر, فوري, غير مكترث بالعواطف, مبدع (فطن) , حرفي (مجرد) , متذكر للوجوه , عاطفيّ, ينظر للمشكلة كلياً , موجه بالمكان , حركي , يفضل الرسم وتناول الاشياء , يتبع التعليمات المكتوبة , يصور الاشياء ليفكرويتعلم , يفضل الاختبارات المقالية , مقدام (قليل التحكم </a:t>
            </a:r>
            <a:r>
              <a:rPr lang="ar-IQ" dirty="0"/>
              <a:t>) يبحث عن الانواع المتشابهة , يسيطر على الجزء الايسر من الجسم , انفعالي , ذو تفكير متزامن .</a:t>
            </a:r>
            <a:endParaRPr lang="en-US" dirty="0"/>
          </a:p>
          <a:p>
            <a:r>
              <a:rPr lang="ar-IQ" dirty="0"/>
              <a:t>     اما النصف الايسر من الدماغ فيتميز بأنَّه (</a:t>
            </a:r>
            <a:r>
              <a:rPr lang="ar-IQ" dirty="0">
                <a:solidFill>
                  <a:srgbClr val="00B0F0"/>
                </a:solidFill>
              </a:rPr>
              <a:t>متتاليّ  مفكر , مهيكل , متحكم بالعواطف , محلل , منطقي , متذكر للاسماء , عقلاني , يحل المشكلة جزئيا, موجة بالوقت , بصري , رسومي) يفضل ان يتحدث ويتكلم يتبع التعليمات الشفوية يتحدث ليفكر ويتعلم ويحب اختبارات صح وخطا والاختيارات من متعدد واختبارات التوصيل , قليل المغامرة (مع القدرة على التحكم </a:t>
            </a:r>
            <a:r>
              <a:rPr lang="ar-IQ" dirty="0"/>
              <a:t>) يبحث عن الفروق , يسيطر , على الجزء الأيمن من الجسم , مادي , لغوي , يفكر بشي واحد فقط </a:t>
            </a:r>
          </a:p>
        </p:txBody>
      </p:sp>
    </p:spTree>
    <p:extLst>
      <p:ext uri="{BB962C8B-B14F-4D97-AF65-F5344CB8AC3E}">
        <p14:creationId xmlns:p14="http://schemas.microsoft.com/office/powerpoint/2010/main" val="1447445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7239000" cy="6741368"/>
          </a:xfrm>
        </p:spPr>
        <p:txBody>
          <a:bodyPr>
            <a:normAutofit fontScale="62500" lnSpcReduction="20000"/>
          </a:bodyPr>
          <a:lstStyle/>
          <a:p>
            <a:r>
              <a:rPr lang="ar-IQ" dirty="0"/>
              <a:t>ولهذا نجد ان دراسة وظائف نصفي الدماغ من الدراسات التي تحظى باهتمام كبير، وستكون لذلك تطبيقات تعليمية - تعلمية متعددة  ، وإن الابحاث التي تجري في هذا المجال سوف تقود إلى تغييرات كبيرة في تفكير الباحثين وأن على السيكولوجين والتربويين أن يعيدوا النظر في تخطيط المناهج وفي واساليب التدريس ،ذلك من اجل تصميم انشطة وخبرات تلائم وظائف جانبي الدماغ. </a:t>
            </a:r>
            <a:endParaRPr lang="en-US" dirty="0"/>
          </a:p>
          <a:p>
            <a:r>
              <a:rPr lang="ar-IQ" dirty="0" smtClean="0"/>
              <a:t>أن </a:t>
            </a:r>
            <a:r>
              <a:rPr lang="ar-IQ" dirty="0"/>
              <a:t>فهم وظائف الدماغ من الباحثين والمهتمين في مجال التعليم وتعلم التفكير يعد الخطوة الاولى ذات الطابع العلمي في تمهين التعلم والتعليم وتبعده عن العشوائية والمحاولة </a:t>
            </a:r>
            <a:r>
              <a:rPr lang="ar-IQ" dirty="0" smtClean="0"/>
              <a:t>والخطأ.</a:t>
            </a:r>
            <a:endParaRPr lang="en-US" dirty="0"/>
          </a:p>
          <a:p>
            <a:r>
              <a:rPr lang="ar-IQ" dirty="0"/>
              <a:t>      إذ إن معظم عباقرة العلم كانوا يتميزون بعدم التوازن والتناغم بين الوظائف الذهنية لجانبي الدماغ ,فمثلاً: بدأ اينشتاين </a:t>
            </a:r>
            <a:r>
              <a:rPr lang="en-US" dirty="0" err="1"/>
              <a:t>Enshtin</a:t>
            </a:r>
            <a:r>
              <a:rPr lang="en-US" dirty="0"/>
              <a:t> </a:t>
            </a:r>
            <a:r>
              <a:rPr lang="ar-IQ" dirty="0"/>
              <a:t>وغيره من كبار العلماء أن الجانب الأيسر لديهم هو الاكثر هيمنة (سيطرة  على وظائف الدماغ في حين كان الجانب الأيمن هو المسيطر لدى بيكاسو </a:t>
            </a:r>
            <a:r>
              <a:rPr lang="en-US" dirty="0" err="1"/>
              <a:t>Pecasio</a:t>
            </a:r>
            <a:r>
              <a:rPr lang="ar-IQ" dirty="0"/>
              <a:t>وسيزان </a:t>
            </a:r>
            <a:r>
              <a:rPr lang="en-US" dirty="0"/>
              <a:t> </a:t>
            </a:r>
            <a:r>
              <a:rPr lang="en-US" dirty="0" err="1"/>
              <a:t>Cezan</a:t>
            </a:r>
            <a:r>
              <a:rPr lang="ar-IQ" dirty="0"/>
              <a:t>وغيرهما من أعظم الفنانين  والموسيقين </a:t>
            </a:r>
            <a:endParaRPr lang="ar-IQ" dirty="0" smtClean="0"/>
          </a:p>
          <a:p>
            <a:r>
              <a:rPr lang="ar-IQ" dirty="0" smtClean="0"/>
              <a:t>وفي </a:t>
            </a:r>
            <a:r>
              <a:rPr lang="ar-IQ" dirty="0"/>
              <a:t>دراسة اجراها كلُّ من سليمان عبد الله و تورانس </a:t>
            </a:r>
            <a:r>
              <a:rPr lang="en-US" dirty="0"/>
              <a:t>Torrance</a:t>
            </a:r>
            <a:r>
              <a:rPr lang="ar-IQ" dirty="0"/>
              <a:t> لتحديد نمط التفكير السائد لدى ( الامريكين واليابانين والعرب ) فوجودا أن نمط التفكير المسير لدى اليابانيين هو النمط الأيمن وهو النمط الابداعي والحدسي , في حين وجدا أن نمط التفكير المسيطر السائد لدى العرب هو النمط الأيسر التجريدي اللفظي , في حين وجود أن النمط السائد لدى الامريكين هو النمط المتكامل. (العيد ,2010، 3) </a:t>
            </a:r>
            <a:endParaRPr lang="ar-IQ" dirty="0" smtClean="0"/>
          </a:p>
          <a:p>
            <a:r>
              <a:rPr lang="ar-IQ" dirty="0" smtClean="0"/>
              <a:t>وتعقيبا </a:t>
            </a:r>
            <a:r>
              <a:rPr lang="ar-IQ" dirty="0"/>
              <a:t>على هذه الدراسة فإن فلسفة التربية اليابانية تعتمد على الاهتمام بتنمية قدرات التفكير لدى ابنائها ، ذلك منذ سن الطفولة داعية إلى الابتعاد عن نمط التعلم التقليدي المستند إلى حشو أذهان الطلبة بالمعلومات , الذي يحول دون تنمية قدرات التفكير الأساسية والعليا لدى الطلبة والتي يحتاج أليها في حياته المستقبلية </a:t>
            </a:r>
            <a:endParaRPr lang="ar-IQ" dirty="0" smtClean="0"/>
          </a:p>
          <a:p>
            <a:r>
              <a:rPr lang="ar-IQ" dirty="0" smtClean="0"/>
              <a:t>وتلخيصا </a:t>
            </a:r>
            <a:r>
              <a:rPr lang="ar-IQ" dirty="0"/>
              <a:t>لماسبق يمكن القول وفي ضوء الفروق الوظيفية بين جانبي الدماغ أنِّه يمكن عدُّ الدماغ إلى حدً ما نظاماً ثنائياً يشمل نظامين فرعين مختلفين وظيفياً في تجهيز المعلومات </a:t>
            </a:r>
            <a:endParaRPr lang="en-US" dirty="0"/>
          </a:p>
          <a:p>
            <a:r>
              <a:rPr lang="ar-IQ" dirty="0"/>
              <a:t> </a:t>
            </a:r>
            <a:endParaRPr lang="en-US" dirty="0"/>
          </a:p>
          <a:p>
            <a:endParaRPr lang="ar-IQ" dirty="0"/>
          </a:p>
        </p:txBody>
      </p:sp>
    </p:spTree>
    <p:extLst>
      <p:ext uri="{BB962C8B-B14F-4D97-AF65-F5344CB8AC3E}">
        <p14:creationId xmlns:p14="http://schemas.microsoft.com/office/powerpoint/2010/main" val="12643286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110</TotalTime>
  <Words>2494</Words>
  <Application>Microsoft Office PowerPoint</Application>
  <PresentationFormat>On-screen Show (4:3)</PresentationFormat>
  <Paragraphs>166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Opulent</vt:lpstr>
      <vt:lpstr>محاضرة بعنوان التفكير وانماط التفكير لجانبي الدماغ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ورقة عمل بعنوان التفكير وانماط التفكير لجانبي الدماغ</dc:title>
  <dc:creator>DR.Ahmed Saker</dc:creator>
  <cp:lastModifiedBy>DR.Ahmed Saker</cp:lastModifiedBy>
  <cp:revision>12</cp:revision>
  <dcterms:created xsi:type="dcterms:W3CDTF">2017-03-27T19:32:20Z</dcterms:created>
  <dcterms:modified xsi:type="dcterms:W3CDTF">2019-01-15T18:21:22Z</dcterms:modified>
</cp:coreProperties>
</file>