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16"/>
  </p:notesMasterIdLst>
  <p:sldIdLst>
    <p:sldId id="256" r:id="rId2"/>
    <p:sldId id="274" r:id="rId3"/>
    <p:sldId id="258" r:id="rId4"/>
    <p:sldId id="259" r:id="rId5"/>
    <p:sldId id="260" r:id="rId6"/>
    <p:sldId id="261" r:id="rId7"/>
    <p:sldId id="262" r:id="rId8"/>
    <p:sldId id="263" r:id="rId9"/>
    <p:sldId id="268" r:id="rId10"/>
    <p:sldId id="269" r:id="rId11"/>
    <p:sldId id="270" r:id="rId12"/>
    <p:sldId id="271" r:id="rId13"/>
    <p:sldId id="272" r:id="rId14"/>
    <p:sldId id="273"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779" autoAdjust="0"/>
    <p:restoredTop sz="94660"/>
  </p:normalViewPr>
  <p:slideViewPr>
    <p:cSldViewPr>
      <p:cViewPr varScale="1">
        <p:scale>
          <a:sx n="66" d="100"/>
          <a:sy n="66" d="100"/>
        </p:scale>
        <p:origin x="-151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8E0AB3B-C448-427D-ABC7-33649F1F76FA}" type="datetimeFigureOut">
              <a:rPr lang="ar-IQ" smtClean="0"/>
              <a:pPr/>
              <a:t>07/05/1440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60CC066-0B98-4307-84B6-E31174DDEC25}"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860CC066-0B98-4307-84B6-E31174DDEC25}" type="slidenum">
              <a:rPr lang="ar-IQ" smtClean="0"/>
              <a:pPr/>
              <a:t>1</a:t>
            </a:fld>
            <a:endParaRPr lang="ar-IQ"/>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860CC066-0B98-4307-84B6-E31174DDEC25}" type="slidenum">
              <a:rPr lang="ar-IQ" smtClean="0"/>
              <a:pPr/>
              <a:t>3</a:t>
            </a:fld>
            <a:endParaRPr lang="ar-IQ"/>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860CC066-0B98-4307-84B6-E31174DDEC25}" type="slidenum">
              <a:rPr lang="ar-IQ" smtClean="0"/>
              <a:pPr/>
              <a:t>14</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19" name="عنصر نائب للتذييل 18"/>
          <p:cNvSpPr>
            <a:spLocks noGrp="1"/>
          </p:cNvSpPr>
          <p:nvPr>
            <p:ph type="ftr" sz="quarter" idx="11"/>
          </p:nvPr>
        </p:nvSpPr>
        <p:spPr/>
        <p:txBody>
          <a:bodyPr/>
          <a:lstStyle/>
          <a:p>
            <a:endParaRPr lang="ar-SA">
              <a:solidFill>
                <a:prstClr val="black">
                  <a:tint val="75000"/>
                </a:prstClr>
              </a:solidFill>
            </a:endParaRPr>
          </a:p>
        </p:txBody>
      </p:sp>
      <p:sp>
        <p:nvSpPr>
          <p:cNvPr id="27" name="عنصر نائب لرقم الشريحة 26"/>
          <p:cNvSpPr>
            <a:spLocks noGrp="1"/>
          </p:cNvSpPr>
          <p:nvPr>
            <p:ph type="sldNum" sz="quarter" idx="12"/>
          </p:nvPr>
        </p:nvSpPr>
        <p:spPr/>
        <p:txBody>
          <a:body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spTree>
  </p:cSld>
  <p:clrMapOvr>
    <a:overrideClrMapping bg1="dk1" tx1="lt1" bg2="dk2" tx2="lt2" accent1="accent1" accent2="accent2" accent3="accent3" accent4="accent4" accent5="accent5" accent6="accent6" hlink="hlink" folHlink="folHlink"/>
  </p:clrMapOvr>
  <p:transition spd="slow">
    <p:pull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transition spd="slow">
    <p:pull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transition spd="slow">
    <p:pull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transition spd="slow">
    <p:pull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spTree>
  </p:cSld>
  <p:clrMapOvr>
    <a:overrideClrMapping bg1="dk1" tx1="lt1" bg2="dk2" tx2="lt2" accent1="accent1" accent2="accent2" accent3="accent3" accent4="accent4" accent5="accent5" accent6="accent6" hlink="hlink" folHlink="folHlink"/>
  </p:clrMapOvr>
  <p:transition spd="slow">
    <p:pull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transition spd="slow">
    <p:pull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transition spd="slow">
    <p:pull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transition spd="slow">
    <p:pull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transition spd="slow">
    <p:pull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spTree>
  </p:cSld>
  <p:clrMapOvr>
    <a:masterClrMapping/>
  </p:clrMapOvr>
  <p:transition spd="slow">
    <p:pull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a:xfrm>
            <a:off x="8077200" y="6356350"/>
            <a:ext cx="609600" cy="365125"/>
          </a:xfrm>
        </p:spPr>
        <p:txBody>
          <a:body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pull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24FE814-ABB6-42A5-B266-38205FFF2154}" type="datetimeFigureOut">
              <a:rPr lang="ar-SA" smtClean="0">
                <a:solidFill>
                  <a:prstClr val="black">
                    <a:tint val="75000"/>
                  </a:prstClr>
                </a:solidFill>
              </a:rPr>
              <a:pPr/>
              <a:t>07/05/1440</a:t>
            </a:fld>
            <a:endParaRPr lang="ar-SA">
              <a:solidFill>
                <a:prstClr val="black">
                  <a:tint val="75000"/>
                </a:prstClr>
              </a:solidFill>
            </a:endParaRPr>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solidFill>
                <a:prstClr val="black">
                  <a:tint val="75000"/>
                </a:prstClr>
              </a:solidFill>
            </a:endParaRPr>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EA6D0E9-0905-4532-8B27-C18BC213F575}" type="slidenum">
              <a:rPr lang="ar-SA" smtClean="0">
                <a:solidFill>
                  <a:prstClr val="black">
                    <a:tint val="75000"/>
                  </a:prstClr>
                </a:solidFill>
              </a:rPr>
              <a:pPr/>
              <a:t>‹#›</a:t>
            </a:fld>
            <a:endParaRPr lang="ar-SA">
              <a:solidFill>
                <a:prstClr val="black">
                  <a:tint val="75000"/>
                </a:prstClr>
              </a:solidFill>
            </a:endParaRPr>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slow">
    <p:pull dir="r"/>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rot="21022794">
            <a:off x="2657736" y="2837843"/>
            <a:ext cx="5461454" cy="523220"/>
          </a:xfrm>
          <a:prstGeom prst="rect">
            <a:avLst/>
          </a:prstGeom>
          <a:solidFill>
            <a:schemeClr val="lt1">
              <a:alpha val="47000"/>
            </a:schemeClr>
          </a:solidFill>
        </p:spPr>
        <p:style>
          <a:lnRef idx="2">
            <a:schemeClr val="accent2"/>
          </a:lnRef>
          <a:fillRef idx="1">
            <a:schemeClr val="lt1"/>
          </a:fillRef>
          <a:effectRef idx="0">
            <a:schemeClr val="accent2"/>
          </a:effectRef>
          <a:fontRef idx="minor">
            <a:schemeClr val="dk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IQ" sz="2800" b="1" cap="none" spc="0" dirty="0" smtClean="0">
                <a:ln w="11430">
                  <a:solidFill>
                    <a:srgbClr val="FF0000"/>
                  </a:solidFill>
                </a:ln>
                <a:solidFill>
                  <a:schemeClr val="tx2">
                    <a:lumMod val="50000"/>
                  </a:schemeClr>
                </a:solidFill>
                <a:effectLst>
                  <a:outerShdw blurRad="50800" dist="39000" dir="5460000" algn="tl">
                    <a:srgbClr val="000000">
                      <a:alpha val="38000"/>
                    </a:srgbClr>
                  </a:outerShdw>
                </a:effectLst>
              </a:rPr>
              <a:t>محاضرات في الصحة النفسية </a:t>
            </a:r>
            <a:endParaRPr lang="ar-SA" sz="2800" b="1" cap="none" spc="0" dirty="0">
              <a:ln w="11430">
                <a:solidFill>
                  <a:srgbClr val="FF0000"/>
                </a:solidFill>
              </a:ln>
              <a:solidFill>
                <a:schemeClr val="tx2">
                  <a:lumMod val="50000"/>
                </a:schemeClr>
              </a:solidFill>
              <a:effectLst>
                <a:outerShdw blurRad="50800" dist="39000" dir="5460000" algn="tl">
                  <a:srgbClr val="000000">
                    <a:alpha val="38000"/>
                  </a:srgbClr>
                </a:outerShdw>
              </a:effectLst>
            </a:endParaRPr>
          </a:p>
        </p:txBody>
      </p:sp>
      <p:pic>
        <p:nvPicPr>
          <p:cNvPr id="5" name="صورة 4" descr="30893_1157158071.gif"/>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flipH="1">
            <a:off x="1979712" y="404664"/>
            <a:ext cx="2917950" cy="213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55021688"/>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116632"/>
            <a:ext cx="7205736" cy="576064"/>
          </a:xfrm>
          <a:prstGeom prst="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ar-SA" sz="2800" b="1" dirty="0" smtClean="0">
                <a:solidFill>
                  <a:srgbClr val="8064A2">
                    <a:lumMod val="75000"/>
                  </a:srgbClr>
                </a:solidFill>
                <a:latin typeface="Arial"/>
              </a:rPr>
              <a:t>4 </a:t>
            </a:r>
            <a:r>
              <a:rPr lang="ar-SA" sz="2800" b="1" dirty="0" smtClean="0">
                <a:solidFill>
                  <a:srgbClr val="8064A2">
                    <a:lumMod val="75000"/>
                  </a:srgbClr>
                </a:solidFill>
              </a:rPr>
              <a:t>–  تابع الصحة النفسية في التفاعل بين الفرد و محيطة :-</a:t>
            </a:r>
            <a:endParaRPr lang="ar-SA" sz="2800" b="1" dirty="0">
              <a:solidFill>
                <a:srgbClr val="8064A2">
                  <a:lumMod val="75000"/>
                </a:srgbClr>
              </a:solidFill>
            </a:endParaRPr>
          </a:p>
        </p:txBody>
      </p:sp>
      <p:sp>
        <p:nvSpPr>
          <p:cNvPr id="3" name="مستطيل 2"/>
          <p:cNvSpPr/>
          <p:nvPr/>
        </p:nvSpPr>
        <p:spPr>
          <a:xfrm>
            <a:off x="645659" y="834678"/>
            <a:ext cx="7713601" cy="5647700"/>
          </a:xfrm>
          <a:prstGeom prst="rect">
            <a:avLst/>
          </a:prstGeom>
        </p:spPr>
        <p:txBody>
          <a:bodyPr wrap="square">
            <a:spAutoFit/>
          </a:bodyPr>
          <a:lstStyle/>
          <a:p>
            <a:pPr marL="228600" indent="-228600"/>
            <a:r>
              <a:rPr lang="ar-SA" sz="2300" b="1" dirty="0" smtClean="0">
                <a:ln w="10541" cmpd="sng">
                  <a:noFill/>
                  <a:prstDash val="solid"/>
                </a:ln>
                <a:solidFill>
                  <a:prstClr val="black"/>
                </a:solidFill>
                <a:latin typeface="Times New Roman"/>
                <a:ea typeface="Times New Roman"/>
              </a:rPr>
              <a:t>     الفرد من أجل مستقبلة ومن أجل تحقيق ذاته وتنميتها نمواً متكاملاً .</a:t>
            </a:r>
          </a:p>
          <a:p>
            <a:pPr marL="228600" indent="-228600"/>
            <a:r>
              <a:rPr lang="ar-SA" sz="2300" b="1" dirty="0" smtClean="0">
                <a:ln w="10541" cmpd="sng">
                  <a:noFill/>
                  <a:prstDash val="solid"/>
                </a:ln>
                <a:solidFill>
                  <a:prstClr val="black"/>
                </a:solidFill>
                <a:latin typeface="Times New Roman"/>
                <a:ea typeface="Times New Roman"/>
              </a:rPr>
              <a:t> </a:t>
            </a:r>
          </a:p>
          <a:p>
            <a:pPr marL="228600" indent="-228600"/>
            <a:r>
              <a:rPr lang="ar-SA" sz="2300" b="1" dirty="0">
                <a:ln w="10541" cmpd="sng">
                  <a:noFill/>
                  <a:prstDash val="solid"/>
                </a:ln>
                <a:solidFill>
                  <a:prstClr val="black"/>
                </a:solidFill>
                <a:latin typeface="Times New Roman"/>
                <a:ea typeface="Times New Roman"/>
              </a:rPr>
              <a:t>3</a:t>
            </a:r>
            <a:r>
              <a:rPr lang="ar-SA" sz="2300" b="1" dirty="0" smtClean="0">
                <a:ln w="10541" cmpd="sng">
                  <a:noFill/>
                  <a:prstDash val="solid"/>
                </a:ln>
                <a:solidFill>
                  <a:prstClr val="black"/>
                </a:solidFill>
                <a:latin typeface="Times New Roman"/>
                <a:ea typeface="Times New Roman"/>
              </a:rPr>
              <a:t> – وحدة الشخصية و تماسكها  تماسكاً ينطوي على التغير المناسب من وجهة و الثبات الكافي من جهة أخرى . </a:t>
            </a:r>
          </a:p>
          <a:p>
            <a:pPr marL="228600" indent="-228600"/>
            <a:endParaRPr lang="ar-SA" sz="1600" b="1" dirty="0" smtClean="0">
              <a:ln w="10541" cmpd="sng">
                <a:noFill/>
                <a:prstDash val="solid"/>
              </a:ln>
              <a:solidFill>
                <a:prstClr val="black"/>
              </a:solidFill>
              <a:latin typeface="Times New Roman"/>
              <a:ea typeface="Times New Roman"/>
            </a:endParaRPr>
          </a:p>
          <a:p>
            <a:pPr marL="228600" indent="-228600"/>
            <a:r>
              <a:rPr lang="ar-SA" sz="2300" b="1" dirty="0" smtClean="0">
                <a:ln w="10541" cmpd="sng">
                  <a:noFill/>
                  <a:prstDash val="solid"/>
                </a:ln>
                <a:solidFill>
                  <a:prstClr val="black"/>
                </a:solidFill>
                <a:latin typeface="Times New Roman"/>
                <a:ea typeface="Times New Roman"/>
              </a:rPr>
              <a:t>ثانياً : </a:t>
            </a:r>
            <a:r>
              <a:rPr lang="ar-SA" sz="2300" b="1" dirty="0" smtClean="0">
                <a:ln w="10541" cmpd="sng">
                  <a:noFill/>
                  <a:prstDash val="solid"/>
                </a:ln>
                <a:solidFill>
                  <a:srgbClr val="C00000"/>
                </a:solidFill>
                <a:latin typeface="Times New Roman"/>
                <a:ea typeface="Times New Roman"/>
              </a:rPr>
              <a:t>يتضمن النوع الثاني ، علاقات الفرد مع محيطة بكل ما ينطوي عليه هذا المحيط من ظروف اجتماعية وطبيعية ويقودنا هذا الامر إلى الحديث عن المظاهر الرئيسة الآتية :- </a:t>
            </a:r>
          </a:p>
          <a:p>
            <a:pPr marL="228600" indent="-228600"/>
            <a:r>
              <a:rPr lang="ar-SA" sz="2300" b="1" dirty="0" smtClean="0">
                <a:ln w="10541" cmpd="sng">
                  <a:noFill/>
                  <a:prstDash val="solid"/>
                </a:ln>
                <a:solidFill>
                  <a:prstClr val="black"/>
                </a:solidFill>
                <a:latin typeface="Times New Roman"/>
                <a:ea typeface="Times New Roman"/>
              </a:rPr>
              <a:t>1 -  تحكم الشخص بذاته في مواجهة الشروط المحيطة به و تعني به قدرته على اتخاذ و تنفيذ قراراته المتصلة بمحيطه ضمن شروط وظروف محيطة .</a:t>
            </a:r>
          </a:p>
          <a:p>
            <a:pPr marL="228600" indent="-228600"/>
            <a:endParaRPr lang="ar-SA" sz="1200" b="1" dirty="0" smtClean="0">
              <a:ln w="10541" cmpd="sng">
                <a:noFill/>
                <a:prstDash val="solid"/>
              </a:ln>
              <a:solidFill>
                <a:prstClr val="black"/>
              </a:solidFill>
              <a:latin typeface="Times New Roman"/>
              <a:ea typeface="Times New Roman"/>
            </a:endParaRPr>
          </a:p>
          <a:p>
            <a:pPr marL="228600" indent="-228600"/>
            <a:r>
              <a:rPr lang="ar-SA" sz="2300" b="1" dirty="0" smtClean="0">
                <a:ln w="10541" cmpd="sng">
                  <a:noFill/>
                  <a:prstDash val="solid"/>
                </a:ln>
                <a:solidFill>
                  <a:prstClr val="black"/>
                </a:solidFill>
                <a:latin typeface="Times New Roman"/>
                <a:ea typeface="Times New Roman"/>
              </a:rPr>
              <a:t>2-  إدراك الفرد للعالم كما هو مواجهته بما </a:t>
            </a:r>
            <a:r>
              <a:rPr lang="ar-SA" sz="2300" b="1" dirty="0" err="1" smtClean="0">
                <a:ln w="10541" cmpd="sng">
                  <a:noFill/>
                  <a:prstDash val="solid"/>
                </a:ln>
                <a:solidFill>
                  <a:prstClr val="black"/>
                </a:solidFill>
                <a:latin typeface="Times New Roman"/>
                <a:ea typeface="Times New Roman"/>
              </a:rPr>
              <a:t>يقتضيه</a:t>
            </a:r>
            <a:r>
              <a:rPr lang="ar-SA" sz="2300" b="1" dirty="0" smtClean="0">
                <a:ln w="10541" cmpd="sng">
                  <a:noFill/>
                  <a:prstDash val="solid"/>
                </a:ln>
                <a:solidFill>
                  <a:prstClr val="black"/>
                </a:solidFill>
                <a:latin typeface="Times New Roman"/>
                <a:ea typeface="Times New Roman"/>
              </a:rPr>
              <a:t> ، فإدراك الفرد لواقعه ومواجهة ظروفه الطارئة يساعد على التفاعل المثمر بين الفرد و محيطه .</a:t>
            </a:r>
          </a:p>
          <a:p>
            <a:pPr marL="228600" indent="-228600"/>
            <a:endParaRPr lang="ar-SA" sz="1100" b="1" dirty="0" smtClean="0">
              <a:ln w="10541" cmpd="sng">
                <a:noFill/>
                <a:prstDash val="solid"/>
              </a:ln>
              <a:solidFill>
                <a:prstClr val="black"/>
              </a:solidFill>
              <a:latin typeface="Times New Roman"/>
              <a:ea typeface="Times New Roman"/>
            </a:endParaRPr>
          </a:p>
          <a:p>
            <a:pPr marL="228600" indent="-228600"/>
            <a:r>
              <a:rPr lang="ar-SA" sz="2300" b="1" dirty="0" smtClean="0">
                <a:ln w="10541" cmpd="sng">
                  <a:noFill/>
                  <a:prstDash val="solid"/>
                </a:ln>
                <a:solidFill>
                  <a:prstClr val="black"/>
                </a:solidFill>
                <a:latin typeface="Times New Roman"/>
                <a:ea typeface="Times New Roman"/>
              </a:rPr>
              <a:t>3 – سيطرة الفرد على  شروط محيطه و تحكمه بها ، وذلك بهدف زيادة سيطرته على المحيط وإحداث تغيير فيه بحيث تأتي النتائج مناسبة لتكوينه هو، كأن يعمل على تغيير الشروط المحيطة به لإبعاد ما فيه خطر او ضرر .   </a:t>
            </a:r>
            <a:endParaRPr lang="en-US" sz="2400" b="1" dirty="0" smtClean="0">
              <a:ln w="10541" cmpd="sng">
                <a:noFill/>
                <a:prstDash val="solid"/>
              </a:ln>
              <a:solidFill>
                <a:prstClr val="black"/>
              </a:solidFill>
              <a:latin typeface="Times New Roman"/>
              <a:ea typeface="Times New Roman"/>
            </a:endParaRPr>
          </a:p>
        </p:txBody>
      </p:sp>
    </p:spTree>
    <p:extLst>
      <p:ext uri="{BB962C8B-B14F-4D97-AF65-F5344CB8AC3E}">
        <p14:creationId xmlns:p14="http://schemas.microsoft.com/office/powerpoint/2010/main" xmlns="" val="1852977806"/>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1000"/>
                                        <p:tgtEl>
                                          <p:spTgt spid="3">
                                            <p:txEl>
                                              <p:pRg st="7" end="7"/>
                                            </p:txEl>
                                          </p:spTgt>
                                        </p:tgtEl>
                                      </p:cBhvr>
                                    </p:animEffect>
                                    <p:anim calcmode="lin" valueType="num">
                                      <p:cBhvr>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188640"/>
            <a:ext cx="7205736" cy="576064"/>
          </a:xfrm>
          <a:prstGeom prst="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ar-SA" sz="2800" b="1" dirty="0" smtClean="0">
                <a:solidFill>
                  <a:srgbClr val="8064A2">
                    <a:lumMod val="75000"/>
                  </a:srgbClr>
                </a:solidFill>
                <a:latin typeface="Arial"/>
              </a:rPr>
              <a:t>4 </a:t>
            </a:r>
            <a:r>
              <a:rPr lang="ar-SA" sz="2800" b="1" dirty="0" smtClean="0">
                <a:solidFill>
                  <a:srgbClr val="8064A2">
                    <a:lumMod val="75000"/>
                  </a:srgbClr>
                </a:solidFill>
              </a:rPr>
              <a:t>–  تابع الصحة النفسية في التفاعل بين الفرد و محيطة :-</a:t>
            </a:r>
            <a:endParaRPr lang="ar-SA" sz="2800" b="1" dirty="0">
              <a:solidFill>
                <a:srgbClr val="8064A2">
                  <a:lumMod val="75000"/>
                </a:srgbClr>
              </a:solidFill>
            </a:endParaRPr>
          </a:p>
        </p:txBody>
      </p:sp>
      <p:sp>
        <p:nvSpPr>
          <p:cNvPr id="3" name="مستطيل 2"/>
          <p:cNvSpPr/>
          <p:nvPr/>
        </p:nvSpPr>
        <p:spPr>
          <a:xfrm>
            <a:off x="703784" y="873231"/>
            <a:ext cx="7597352" cy="800219"/>
          </a:xfrm>
          <a:prstGeom prst="rect">
            <a:avLst/>
          </a:prstGeom>
        </p:spPr>
        <p:txBody>
          <a:bodyPr wrap="square">
            <a:spAutoFit/>
          </a:bodyPr>
          <a:lstStyle/>
          <a:p>
            <a:pPr marL="228600" indent="-228600"/>
            <a:r>
              <a:rPr lang="ar-SA" sz="2300" b="1" dirty="0" smtClean="0">
                <a:ln w="10541" cmpd="sng">
                  <a:noFill/>
                  <a:prstDash val="solid"/>
                </a:ln>
                <a:solidFill>
                  <a:prstClr val="black"/>
                </a:solidFill>
                <a:latin typeface="Arial"/>
                <a:ea typeface="Times New Roman"/>
              </a:rPr>
              <a:t>    4 -  الشعور بالأمن و الطمأنينة والذي يتحقق نتيجة لنجاح الفرد في علاقته مع نفسه ومع ما يحيط به.     </a:t>
            </a:r>
            <a:endParaRPr lang="ar-SA" sz="2400" b="1" dirty="0">
              <a:ln w="10541" cmpd="sng">
                <a:noFill/>
                <a:prstDash val="solid"/>
              </a:ln>
              <a:solidFill>
                <a:prstClr val="black"/>
              </a:solidFill>
              <a:latin typeface="Arial"/>
              <a:ea typeface="Times New Roman"/>
            </a:endParaRPr>
          </a:p>
        </p:txBody>
      </p:sp>
      <p:sp>
        <p:nvSpPr>
          <p:cNvPr id="4" name="مستطيل 3"/>
          <p:cNvSpPr/>
          <p:nvPr/>
        </p:nvSpPr>
        <p:spPr>
          <a:xfrm>
            <a:off x="1259632" y="1916832"/>
            <a:ext cx="6845696" cy="576064"/>
          </a:xfrm>
          <a:prstGeom prst="rect">
            <a:avLst/>
          </a:prstGeom>
          <a:blipFill>
            <a:blip r:embed="rId2" cstate="print"/>
            <a:tile tx="0" ty="0" sx="100000" sy="100000" flip="none" algn="tl"/>
          </a:blipFill>
          <a:ln>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3200" b="1" dirty="0" smtClean="0">
                <a:ln>
                  <a:solidFill>
                    <a:prstClr val="black"/>
                  </a:solidFill>
                </a:ln>
                <a:solidFill>
                  <a:srgbClr val="00B0F0"/>
                </a:solidFill>
                <a:latin typeface="Arial"/>
              </a:rPr>
              <a:t>ثالثاً - أهمية الصحة النفسية للفرد و المجتمع </a:t>
            </a:r>
            <a:r>
              <a:rPr lang="ar-SA" sz="3200" b="1" dirty="0" smtClean="0">
                <a:ln>
                  <a:solidFill>
                    <a:prstClr val="black"/>
                  </a:solidFill>
                </a:ln>
                <a:solidFill>
                  <a:srgbClr val="00B0F0"/>
                </a:solidFill>
              </a:rPr>
              <a:t>:-    </a:t>
            </a:r>
            <a:endParaRPr lang="ar-SA" sz="3200" b="1" dirty="0">
              <a:ln>
                <a:solidFill>
                  <a:prstClr val="black"/>
                </a:solidFill>
              </a:ln>
              <a:solidFill>
                <a:srgbClr val="00B0F0"/>
              </a:solidFill>
            </a:endParaRPr>
          </a:p>
        </p:txBody>
      </p:sp>
      <p:sp>
        <p:nvSpPr>
          <p:cNvPr id="6" name="مستطيل مستدير الزوايا 5"/>
          <p:cNvSpPr/>
          <p:nvPr/>
        </p:nvSpPr>
        <p:spPr>
          <a:xfrm>
            <a:off x="4355976" y="2689154"/>
            <a:ext cx="3530860" cy="504056"/>
          </a:xfrm>
          <a:prstGeom prst="roundRect">
            <a:avLst/>
          </a:prstGeom>
          <a:solidFill>
            <a:schemeClr val="lt1">
              <a:alpha val="44000"/>
            </a:schemeClr>
          </a:solidFill>
          <a:effectLst>
            <a:glow rad="635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SA" sz="2400" b="1" dirty="0" smtClean="0">
                <a:solidFill>
                  <a:srgbClr val="C00000"/>
                </a:solidFill>
                <a:latin typeface="Arial"/>
              </a:rPr>
              <a:t>♥ اهمية الصحة النفسية للفرد :- </a:t>
            </a:r>
            <a:r>
              <a:rPr lang="ar-SA" dirty="0" smtClean="0">
                <a:solidFill>
                  <a:srgbClr val="C00000"/>
                </a:solidFill>
                <a:latin typeface="Arial"/>
              </a:rPr>
              <a:t> </a:t>
            </a:r>
            <a:endParaRPr lang="ar-SA" dirty="0">
              <a:solidFill>
                <a:srgbClr val="C00000"/>
              </a:solidFill>
            </a:endParaRPr>
          </a:p>
        </p:txBody>
      </p:sp>
      <p:sp>
        <p:nvSpPr>
          <p:cNvPr id="7" name="مستطيل 6"/>
          <p:cNvSpPr/>
          <p:nvPr/>
        </p:nvSpPr>
        <p:spPr>
          <a:xfrm>
            <a:off x="552128" y="3385192"/>
            <a:ext cx="7900664" cy="3462486"/>
          </a:xfrm>
          <a:prstGeom prst="rect">
            <a:avLst/>
          </a:prstGeom>
        </p:spPr>
        <p:txBody>
          <a:bodyPr wrap="square">
            <a:spAutoFit/>
          </a:bodyPr>
          <a:lstStyle/>
          <a:p>
            <a:pPr marL="228600" indent="-228600"/>
            <a:r>
              <a:rPr lang="ar-SA" sz="2300" b="1" dirty="0" smtClean="0">
                <a:ln w="10541" cmpd="sng">
                  <a:noFill/>
                  <a:prstDash val="solid"/>
                </a:ln>
                <a:solidFill>
                  <a:prstClr val="black"/>
                </a:solidFill>
                <a:latin typeface="Arial"/>
                <a:ea typeface="Times New Roman"/>
              </a:rPr>
              <a:t>  تعد الصحة النفسية مهمة جدا للفرد ، لأنها تميزه بالخصائص الآتية :-</a:t>
            </a:r>
          </a:p>
          <a:p>
            <a:pPr marL="228600" indent="-228600"/>
            <a:r>
              <a:rPr lang="ar-SA" sz="2300" b="1" dirty="0" smtClean="0">
                <a:ln w="10541" cmpd="sng">
                  <a:noFill/>
                  <a:prstDash val="solid"/>
                </a:ln>
                <a:solidFill>
                  <a:prstClr val="black"/>
                </a:solidFill>
                <a:latin typeface="Arial"/>
                <a:ea typeface="Times New Roman"/>
              </a:rPr>
              <a:t>        </a:t>
            </a:r>
            <a:r>
              <a:rPr lang="ar-SA" sz="2300" b="1" u="sng" dirty="0" smtClean="0">
                <a:ln w="10541" cmpd="sng">
                  <a:noFill/>
                  <a:prstDash val="solid"/>
                </a:ln>
                <a:solidFill>
                  <a:srgbClr val="F79646">
                    <a:lumMod val="50000"/>
                  </a:srgbClr>
                </a:solidFill>
                <a:latin typeface="Arial"/>
                <a:ea typeface="Times New Roman"/>
              </a:rPr>
              <a:t>أ – فهم الذات :</a:t>
            </a:r>
            <a:r>
              <a:rPr lang="ar-SA" sz="2300" b="1" dirty="0" smtClean="0">
                <a:ln w="10541" cmpd="sng">
                  <a:noFill/>
                  <a:prstDash val="solid"/>
                </a:ln>
                <a:solidFill>
                  <a:srgbClr val="F79646">
                    <a:lumMod val="50000"/>
                  </a:srgbClr>
                </a:solidFill>
                <a:latin typeface="Arial"/>
                <a:ea typeface="Times New Roman"/>
              </a:rPr>
              <a:t>   </a:t>
            </a:r>
            <a:r>
              <a:rPr lang="ar-SA" sz="2300" b="1" dirty="0" smtClean="0">
                <a:ln w="10541" cmpd="sng">
                  <a:noFill/>
                  <a:prstDash val="solid"/>
                </a:ln>
                <a:solidFill>
                  <a:prstClr val="black"/>
                </a:solidFill>
                <a:latin typeface="Arial"/>
                <a:ea typeface="Times New Roman"/>
              </a:rPr>
              <a:t>ونعني بها القدرة على معرفة الذات ، حاجاتها وأهدافها .</a:t>
            </a:r>
          </a:p>
          <a:p>
            <a:pPr marL="228600" indent="-228600"/>
            <a:endParaRPr lang="ar-SA" sz="1100" b="1" dirty="0" smtClean="0">
              <a:ln w="10541" cmpd="sng">
                <a:noFill/>
                <a:prstDash val="solid"/>
              </a:ln>
              <a:solidFill>
                <a:prstClr val="black"/>
              </a:solidFill>
              <a:latin typeface="Arial"/>
              <a:ea typeface="Times New Roman"/>
            </a:endParaRPr>
          </a:p>
          <a:p>
            <a:pPr marL="228600" indent="-228600"/>
            <a:r>
              <a:rPr lang="ar-SA" sz="2300" b="1" dirty="0" smtClean="0">
                <a:ln w="10541" cmpd="sng">
                  <a:noFill/>
                  <a:prstDash val="solid"/>
                </a:ln>
                <a:solidFill>
                  <a:prstClr val="black"/>
                </a:solidFill>
                <a:latin typeface="Arial"/>
                <a:ea typeface="Times New Roman"/>
              </a:rPr>
              <a:t>       </a:t>
            </a:r>
            <a:r>
              <a:rPr lang="ar-SA" sz="2300" b="1" u="sng" dirty="0" smtClean="0">
                <a:ln w="10541" cmpd="sng">
                  <a:noFill/>
                  <a:prstDash val="solid"/>
                </a:ln>
                <a:solidFill>
                  <a:srgbClr val="CC0099"/>
                </a:solidFill>
                <a:latin typeface="Arial"/>
                <a:ea typeface="Times New Roman"/>
              </a:rPr>
              <a:t>ب -  وحدة الشخصية :</a:t>
            </a:r>
            <a:r>
              <a:rPr lang="ar-SA" sz="2300" b="1" dirty="0" smtClean="0">
                <a:ln w="10541" cmpd="sng">
                  <a:noFill/>
                  <a:prstDash val="solid"/>
                </a:ln>
                <a:solidFill>
                  <a:srgbClr val="CC0099"/>
                </a:solidFill>
                <a:latin typeface="Arial"/>
                <a:ea typeface="Times New Roman"/>
              </a:rPr>
              <a:t>  </a:t>
            </a:r>
            <a:r>
              <a:rPr lang="ar-SA" sz="2300" b="1" dirty="0" smtClean="0">
                <a:ln w="10541" cmpd="sng">
                  <a:noFill/>
                  <a:prstDash val="solid"/>
                </a:ln>
                <a:solidFill>
                  <a:prstClr val="black"/>
                </a:solidFill>
                <a:latin typeface="Arial"/>
                <a:ea typeface="Times New Roman"/>
              </a:rPr>
              <a:t>ودلائل ذلك ، الأداء الوظيفي الكامل المتناسق للشخصية ( جسمياً و عقلياً و انفعالياً و اجتماعياً ) و التمتع بالنمو و الصحة .</a:t>
            </a:r>
          </a:p>
          <a:p>
            <a:pPr marL="228600" indent="-228600"/>
            <a:endParaRPr lang="ar-SA" sz="1200" b="1" dirty="0" smtClean="0">
              <a:ln w="10541" cmpd="sng">
                <a:noFill/>
                <a:prstDash val="solid"/>
              </a:ln>
              <a:solidFill>
                <a:prstClr val="black"/>
              </a:solidFill>
              <a:latin typeface="Arial"/>
              <a:ea typeface="Times New Roman"/>
            </a:endParaRPr>
          </a:p>
          <a:p>
            <a:pPr marL="228600" indent="-228600"/>
            <a:r>
              <a:rPr lang="ar-SA" sz="2300" b="1" u="sng" dirty="0" smtClean="0">
                <a:ln w="10541" cmpd="sng">
                  <a:noFill/>
                  <a:prstDash val="solid"/>
                </a:ln>
                <a:solidFill>
                  <a:srgbClr val="FF0000"/>
                </a:solidFill>
                <a:latin typeface="Arial"/>
                <a:ea typeface="Times New Roman"/>
              </a:rPr>
              <a:t>ج – التوافق :</a:t>
            </a:r>
            <a:r>
              <a:rPr lang="ar-SA" sz="2300" b="1" dirty="0" smtClean="0">
                <a:ln w="10541" cmpd="sng">
                  <a:noFill/>
                  <a:prstDash val="solid"/>
                </a:ln>
                <a:solidFill>
                  <a:srgbClr val="FF0000"/>
                </a:solidFill>
                <a:latin typeface="Arial"/>
                <a:ea typeface="Times New Roman"/>
              </a:rPr>
              <a:t>   </a:t>
            </a:r>
            <a:r>
              <a:rPr lang="ar-SA" sz="2300" b="1" dirty="0" smtClean="0">
                <a:ln w="10541" cmpd="sng">
                  <a:noFill/>
                  <a:prstDash val="solid"/>
                </a:ln>
                <a:solidFill>
                  <a:prstClr val="black"/>
                </a:solidFill>
                <a:latin typeface="Arial"/>
                <a:ea typeface="Times New Roman"/>
              </a:rPr>
              <a:t>ونعني به التوافق الشخصي ، و التوافق الاجتماعي .</a:t>
            </a:r>
          </a:p>
          <a:p>
            <a:pPr marL="228600" indent="-228600"/>
            <a:endParaRPr lang="ar-SA" sz="1200" b="1" dirty="0">
              <a:ln w="10541" cmpd="sng">
                <a:noFill/>
                <a:prstDash val="solid"/>
              </a:ln>
              <a:solidFill>
                <a:prstClr val="black"/>
              </a:solidFill>
              <a:latin typeface="Arial"/>
              <a:ea typeface="Times New Roman"/>
            </a:endParaRPr>
          </a:p>
          <a:p>
            <a:pPr marL="228600" indent="-228600"/>
            <a:r>
              <a:rPr lang="ar-SA" sz="2300" b="1" u="sng" dirty="0" smtClean="0">
                <a:ln w="10541" cmpd="sng">
                  <a:noFill/>
                  <a:prstDash val="solid"/>
                </a:ln>
                <a:solidFill>
                  <a:srgbClr val="00B050"/>
                </a:solidFill>
                <a:latin typeface="Arial"/>
                <a:ea typeface="Times New Roman"/>
              </a:rPr>
              <a:t>د – الشعور بالسعادة مع النفس :</a:t>
            </a:r>
            <a:r>
              <a:rPr lang="ar-SA" sz="2300" b="1" dirty="0" smtClean="0">
                <a:ln w="10541" cmpd="sng">
                  <a:noFill/>
                  <a:prstDash val="solid"/>
                </a:ln>
                <a:solidFill>
                  <a:srgbClr val="00B050"/>
                </a:solidFill>
                <a:latin typeface="Arial"/>
                <a:ea typeface="Times New Roman"/>
              </a:rPr>
              <a:t>  </a:t>
            </a:r>
            <a:r>
              <a:rPr lang="ar-SA" sz="2300" b="1" dirty="0" smtClean="0">
                <a:ln w="10541" cmpd="sng">
                  <a:noFill/>
                  <a:prstDash val="solid"/>
                </a:ln>
                <a:solidFill>
                  <a:prstClr val="black"/>
                </a:solidFill>
                <a:latin typeface="Arial"/>
                <a:ea typeface="Times New Roman"/>
              </a:rPr>
              <a:t>ودلائل ذلك الإحساس بالراحة و الأمن و الطمأنينة و الثقة ووجود اتجاه متسامح مع الذات و احترامها و تقبلها ونمو مفهوم إيجابي نحوها وتقديرها حق قدرها .</a:t>
            </a:r>
            <a:endParaRPr lang="ar-SA" sz="2400" b="1" dirty="0">
              <a:ln w="10541" cmpd="sng">
                <a:noFill/>
                <a:prstDash val="solid"/>
              </a:ln>
              <a:solidFill>
                <a:prstClr val="black"/>
              </a:solidFill>
              <a:latin typeface="Arial"/>
              <a:ea typeface="Times New Roman"/>
            </a:endParaRPr>
          </a:p>
        </p:txBody>
      </p:sp>
    </p:spTree>
    <p:extLst>
      <p:ext uri="{BB962C8B-B14F-4D97-AF65-F5344CB8AC3E}">
        <p14:creationId xmlns:p14="http://schemas.microsoft.com/office/powerpoint/2010/main" xmlns="" val="1872124543"/>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ppt_x"/>
                                          </p:val>
                                        </p:tav>
                                        <p:tav tm="100000">
                                          <p:val>
                                            <p:strVal val="#ppt_x"/>
                                          </p:val>
                                        </p:tav>
                                      </p:tavLst>
                                    </p:anim>
                                    <p:anim calcmode="lin" valueType="num">
                                      <p:cBhvr additive="base">
                                        <p:cTn id="2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1000"/>
                                        <p:tgtEl>
                                          <p:spTgt spid="6"/>
                                        </p:tgtEl>
                                      </p:cBhvr>
                                    </p:animEffect>
                                    <p:anim calcmode="lin" valueType="num">
                                      <p:cBhvr>
                                        <p:cTn id="31" dur="1000" fill="hold"/>
                                        <p:tgtEl>
                                          <p:spTgt spid="6"/>
                                        </p:tgtEl>
                                        <p:attrNameLst>
                                          <p:attrName>ppt_x</p:attrName>
                                        </p:attrNameLst>
                                      </p:cBhvr>
                                      <p:tavLst>
                                        <p:tav tm="0">
                                          <p:val>
                                            <p:strVal val="#ppt_x"/>
                                          </p:val>
                                        </p:tav>
                                        <p:tav tm="100000">
                                          <p:val>
                                            <p:strVal val="#ppt_x"/>
                                          </p:val>
                                        </p:tav>
                                      </p:tavLst>
                                    </p:anim>
                                    <p:anim calcmode="lin" valueType="num">
                                      <p:cBhvr>
                                        <p:cTn id="3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nodeType="clickEffect">
                                  <p:stCondLst>
                                    <p:cond delay="0"/>
                                  </p:stCondLst>
                                  <p:childTnLst>
                                    <p:set>
                                      <p:cBhvr>
                                        <p:cTn id="36" dur="1" fill="hold">
                                          <p:stCondLst>
                                            <p:cond delay="0"/>
                                          </p:stCondLst>
                                        </p:cTn>
                                        <p:tgtEl>
                                          <p:spTgt spid="7">
                                            <p:txEl>
                                              <p:pRg st="0" end="0"/>
                                            </p:txEl>
                                          </p:spTgt>
                                        </p:tgtEl>
                                        <p:attrNameLst>
                                          <p:attrName>style.visibility</p:attrName>
                                        </p:attrNameLst>
                                      </p:cBhvr>
                                      <p:to>
                                        <p:strVal val="visible"/>
                                      </p:to>
                                    </p:set>
                                    <p:animEffect transition="in" filter="wipe(down)">
                                      <p:cBhvr>
                                        <p:cTn id="37" dur="580">
                                          <p:stCondLst>
                                            <p:cond delay="0"/>
                                          </p:stCondLst>
                                        </p:cTn>
                                        <p:tgtEl>
                                          <p:spTgt spid="7">
                                            <p:txEl>
                                              <p:pRg st="0" end="0"/>
                                            </p:txEl>
                                          </p:spTgt>
                                        </p:tgtEl>
                                      </p:cBhvr>
                                    </p:animEffect>
                                    <p:anim calcmode="lin" valueType="num">
                                      <p:cBhvr>
                                        <p:cTn id="38"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43" dur="26">
                                          <p:stCondLst>
                                            <p:cond delay="650"/>
                                          </p:stCondLst>
                                        </p:cTn>
                                        <p:tgtEl>
                                          <p:spTgt spid="7">
                                            <p:txEl>
                                              <p:pRg st="0" end="0"/>
                                            </p:txEl>
                                          </p:spTgt>
                                        </p:tgtEl>
                                      </p:cBhvr>
                                      <p:to x="100000" y="60000"/>
                                    </p:animScale>
                                    <p:animScale>
                                      <p:cBhvr>
                                        <p:cTn id="44" dur="166" decel="50000">
                                          <p:stCondLst>
                                            <p:cond delay="676"/>
                                          </p:stCondLst>
                                        </p:cTn>
                                        <p:tgtEl>
                                          <p:spTgt spid="7">
                                            <p:txEl>
                                              <p:pRg st="0" end="0"/>
                                            </p:txEl>
                                          </p:spTgt>
                                        </p:tgtEl>
                                      </p:cBhvr>
                                      <p:to x="100000" y="100000"/>
                                    </p:animScale>
                                    <p:animScale>
                                      <p:cBhvr>
                                        <p:cTn id="45" dur="26">
                                          <p:stCondLst>
                                            <p:cond delay="1312"/>
                                          </p:stCondLst>
                                        </p:cTn>
                                        <p:tgtEl>
                                          <p:spTgt spid="7">
                                            <p:txEl>
                                              <p:pRg st="0" end="0"/>
                                            </p:txEl>
                                          </p:spTgt>
                                        </p:tgtEl>
                                      </p:cBhvr>
                                      <p:to x="100000" y="80000"/>
                                    </p:animScale>
                                    <p:animScale>
                                      <p:cBhvr>
                                        <p:cTn id="46" dur="166" decel="50000">
                                          <p:stCondLst>
                                            <p:cond delay="1338"/>
                                          </p:stCondLst>
                                        </p:cTn>
                                        <p:tgtEl>
                                          <p:spTgt spid="7">
                                            <p:txEl>
                                              <p:pRg st="0" end="0"/>
                                            </p:txEl>
                                          </p:spTgt>
                                        </p:tgtEl>
                                      </p:cBhvr>
                                      <p:to x="100000" y="100000"/>
                                    </p:animScale>
                                    <p:animScale>
                                      <p:cBhvr>
                                        <p:cTn id="47" dur="26">
                                          <p:stCondLst>
                                            <p:cond delay="1642"/>
                                          </p:stCondLst>
                                        </p:cTn>
                                        <p:tgtEl>
                                          <p:spTgt spid="7">
                                            <p:txEl>
                                              <p:pRg st="0" end="0"/>
                                            </p:txEl>
                                          </p:spTgt>
                                        </p:tgtEl>
                                      </p:cBhvr>
                                      <p:to x="100000" y="90000"/>
                                    </p:animScale>
                                    <p:animScale>
                                      <p:cBhvr>
                                        <p:cTn id="48" dur="166" decel="50000">
                                          <p:stCondLst>
                                            <p:cond delay="1668"/>
                                          </p:stCondLst>
                                        </p:cTn>
                                        <p:tgtEl>
                                          <p:spTgt spid="7">
                                            <p:txEl>
                                              <p:pRg st="0" end="0"/>
                                            </p:txEl>
                                          </p:spTgt>
                                        </p:tgtEl>
                                      </p:cBhvr>
                                      <p:to x="100000" y="100000"/>
                                    </p:animScale>
                                    <p:animScale>
                                      <p:cBhvr>
                                        <p:cTn id="49" dur="26">
                                          <p:stCondLst>
                                            <p:cond delay="1808"/>
                                          </p:stCondLst>
                                        </p:cTn>
                                        <p:tgtEl>
                                          <p:spTgt spid="7">
                                            <p:txEl>
                                              <p:pRg st="0" end="0"/>
                                            </p:txEl>
                                          </p:spTgt>
                                        </p:tgtEl>
                                      </p:cBhvr>
                                      <p:to x="100000" y="95000"/>
                                    </p:animScale>
                                    <p:animScale>
                                      <p:cBhvr>
                                        <p:cTn id="50" dur="166" decel="50000">
                                          <p:stCondLst>
                                            <p:cond delay="1834"/>
                                          </p:stCondLst>
                                        </p:cTn>
                                        <p:tgtEl>
                                          <p:spTgt spid="7">
                                            <p:txEl>
                                              <p:pRg st="0" end="0"/>
                                            </p:txEl>
                                          </p:spTgt>
                                        </p:tgtEl>
                                      </p:cBhvr>
                                      <p:to x="100000" y="100000"/>
                                    </p:animScale>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7">
                                            <p:txEl>
                                              <p:pRg st="1" end="1"/>
                                            </p:txEl>
                                          </p:spTgt>
                                        </p:tgtEl>
                                        <p:attrNameLst>
                                          <p:attrName>style.visibility</p:attrName>
                                        </p:attrNameLst>
                                      </p:cBhvr>
                                      <p:to>
                                        <p:strVal val="visible"/>
                                      </p:to>
                                    </p:set>
                                    <p:animEffect transition="in" filter="fade">
                                      <p:cBhvr>
                                        <p:cTn id="55" dur="1000"/>
                                        <p:tgtEl>
                                          <p:spTgt spid="7">
                                            <p:txEl>
                                              <p:pRg st="1" end="1"/>
                                            </p:txEl>
                                          </p:spTgt>
                                        </p:tgtEl>
                                      </p:cBhvr>
                                    </p:animEffect>
                                    <p:anim calcmode="lin" valueType="num">
                                      <p:cBhvr>
                                        <p:cTn id="56"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57"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nodeType="clickEffect">
                                  <p:stCondLst>
                                    <p:cond delay="0"/>
                                  </p:stCondLst>
                                  <p:childTnLst>
                                    <p:set>
                                      <p:cBhvr>
                                        <p:cTn id="61" dur="1" fill="hold">
                                          <p:stCondLst>
                                            <p:cond delay="0"/>
                                          </p:stCondLst>
                                        </p:cTn>
                                        <p:tgtEl>
                                          <p:spTgt spid="7">
                                            <p:txEl>
                                              <p:pRg st="3" end="3"/>
                                            </p:txEl>
                                          </p:spTgt>
                                        </p:tgtEl>
                                        <p:attrNameLst>
                                          <p:attrName>style.visibility</p:attrName>
                                        </p:attrNameLst>
                                      </p:cBhvr>
                                      <p:to>
                                        <p:strVal val="visible"/>
                                      </p:to>
                                    </p:set>
                                    <p:anim calcmode="lin" valueType="num">
                                      <p:cBhvr>
                                        <p:cTn id="62" dur="1000" fill="hold"/>
                                        <p:tgtEl>
                                          <p:spTgt spid="7">
                                            <p:txEl>
                                              <p:pRg st="3" end="3"/>
                                            </p:txEl>
                                          </p:spTgt>
                                        </p:tgtEl>
                                        <p:attrNameLst>
                                          <p:attrName>ppt_w</p:attrName>
                                        </p:attrNameLst>
                                      </p:cBhvr>
                                      <p:tavLst>
                                        <p:tav tm="0">
                                          <p:val>
                                            <p:fltVal val="0"/>
                                          </p:val>
                                        </p:tav>
                                        <p:tav tm="100000">
                                          <p:val>
                                            <p:strVal val="#ppt_w"/>
                                          </p:val>
                                        </p:tav>
                                      </p:tavLst>
                                    </p:anim>
                                    <p:anim calcmode="lin" valueType="num">
                                      <p:cBhvr>
                                        <p:cTn id="63" dur="1000" fill="hold"/>
                                        <p:tgtEl>
                                          <p:spTgt spid="7">
                                            <p:txEl>
                                              <p:pRg st="3" end="3"/>
                                            </p:txEl>
                                          </p:spTgt>
                                        </p:tgtEl>
                                        <p:attrNameLst>
                                          <p:attrName>ppt_h</p:attrName>
                                        </p:attrNameLst>
                                      </p:cBhvr>
                                      <p:tavLst>
                                        <p:tav tm="0">
                                          <p:val>
                                            <p:fltVal val="0"/>
                                          </p:val>
                                        </p:tav>
                                        <p:tav tm="100000">
                                          <p:val>
                                            <p:strVal val="#ppt_h"/>
                                          </p:val>
                                        </p:tav>
                                      </p:tavLst>
                                    </p:anim>
                                    <p:anim calcmode="lin" valueType="num">
                                      <p:cBhvr>
                                        <p:cTn id="64" dur="1000" fill="hold"/>
                                        <p:tgtEl>
                                          <p:spTgt spid="7">
                                            <p:txEl>
                                              <p:pRg st="3" end="3"/>
                                            </p:txEl>
                                          </p:spTgt>
                                        </p:tgtEl>
                                        <p:attrNameLst>
                                          <p:attrName>style.rotation</p:attrName>
                                        </p:attrNameLst>
                                      </p:cBhvr>
                                      <p:tavLst>
                                        <p:tav tm="0">
                                          <p:val>
                                            <p:fltVal val="90"/>
                                          </p:val>
                                        </p:tav>
                                        <p:tav tm="100000">
                                          <p:val>
                                            <p:fltVal val="0"/>
                                          </p:val>
                                        </p:tav>
                                      </p:tavLst>
                                    </p:anim>
                                    <p:animEffect transition="in" filter="fade">
                                      <p:cBhvr>
                                        <p:cTn id="65" dur="1000"/>
                                        <p:tgtEl>
                                          <p:spTgt spid="7">
                                            <p:txEl>
                                              <p:pRg st="3" end="3"/>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nodeType="clickEffect">
                                  <p:stCondLst>
                                    <p:cond delay="0"/>
                                  </p:stCondLst>
                                  <p:childTnLst>
                                    <p:set>
                                      <p:cBhvr>
                                        <p:cTn id="69" dur="1" fill="hold">
                                          <p:stCondLst>
                                            <p:cond delay="0"/>
                                          </p:stCondLst>
                                        </p:cTn>
                                        <p:tgtEl>
                                          <p:spTgt spid="7">
                                            <p:txEl>
                                              <p:pRg st="5" end="5"/>
                                            </p:txEl>
                                          </p:spTgt>
                                        </p:tgtEl>
                                        <p:attrNameLst>
                                          <p:attrName>style.visibility</p:attrName>
                                        </p:attrNameLst>
                                      </p:cBhvr>
                                      <p:to>
                                        <p:strVal val="visible"/>
                                      </p:to>
                                    </p:set>
                                    <p:animEffect transition="in" filter="barn(inVertical)">
                                      <p:cBhvr>
                                        <p:cTn id="70" dur="500"/>
                                        <p:tgtEl>
                                          <p:spTgt spid="7">
                                            <p:txEl>
                                              <p:pRg st="5" end="5"/>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31" presetClass="entr" presetSubtype="0" fill="hold" nodeType="clickEffect">
                                  <p:stCondLst>
                                    <p:cond delay="0"/>
                                  </p:stCondLst>
                                  <p:childTnLst>
                                    <p:set>
                                      <p:cBhvr>
                                        <p:cTn id="74" dur="1" fill="hold">
                                          <p:stCondLst>
                                            <p:cond delay="0"/>
                                          </p:stCondLst>
                                        </p:cTn>
                                        <p:tgtEl>
                                          <p:spTgt spid="7">
                                            <p:txEl>
                                              <p:pRg st="7" end="7"/>
                                            </p:txEl>
                                          </p:spTgt>
                                        </p:tgtEl>
                                        <p:attrNameLst>
                                          <p:attrName>style.visibility</p:attrName>
                                        </p:attrNameLst>
                                      </p:cBhvr>
                                      <p:to>
                                        <p:strVal val="visible"/>
                                      </p:to>
                                    </p:set>
                                    <p:anim calcmode="lin" valueType="num">
                                      <p:cBhvr>
                                        <p:cTn id="75" dur="1000" fill="hold"/>
                                        <p:tgtEl>
                                          <p:spTgt spid="7">
                                            <p:txEl>
                                              <p:pRg st="7" end="7"/>
                                            </p:txEl>
                                          </p:spTgt>
                                        </p:tgtEl>
                                        <p:attrNameLst>
                                          <p:attrName>ppt_w</p:attrName>
                                        </p:attrNameLst>
                                      </p:cBhvr>
                                      <p:tavLst>
                                        <p:tav tm="0">
                                          <p:val>
                                            <p:fltVal val="0"/>
                                          </p:val>
                                        </p:tav>
                                        <p:tav tm="100000">
                                          <p:val>
                                            <p:strVal val="#ppt_w"/>
                                          </p:val>
                                        </p:tav>
                                      </p:tavLst>
                                    </p:anim>
                                    <p:anim calcmode="lin" valueType="num">
                                      <p:cBhvr>
                                        <p:cTn id="76" dur="1000" fill="hold"/>
                                        <p:tgtEl>
                                          <p:spTgt spid="7">
                                            <p:txEl>
                                              <p:pRg st="7" end="7"/>
                                            </p:txEl>
                                          </p:spTgt>
                                        </p:tgtEl>
                                        <p:attrNameLst>
                                          <p:attrName>ppt_h</p:attrName>
                                        </p:attrNameLst>
                                      </p:cBhvr>
                                      <p:tavLst>
                                        <p:tav tm="0">
                                          <p:val>
                                            <p:fltVal val="0"/>
                                          </p:val>
                                        </p:tav>
                                        <p:tav tm="100000">
                                          <p:val>
                                            <p:strVal val="#ppt_h"/>
                                          </p:val>
                                        </p:tav>
                                      </p:tavLst>
                                    </p:anim>
                                    <p:anim calcmode="lin" valueType="num">
                                      <p:cBhvr>
                                        <p:cTn id="77" dur="1000" fill="hold"/>
                                        <p:tgtEl>
                                          <p:spTgt spid="7">
                                            <p:txEl>
                                              <p:pRg st="7" end="7"/>
                                            </p:txEl>
                                          </p:spTgt>
                                        </p:tgtEl>
                                        <p:attrNameLst>
                                          <p:attrName>style.rotation</p:attrName>
                                        </p:attrNameLst>
                                      </p:cBhvr>
                                      <p:tavLst>
                                        <p:tav tm="0">
                                          <p:val>
                                            <p:fltVal val="90"/>
                                          </p:val>
                                        </p:tav>
                                        <p:tav tm="100000">
                                          <p:val>
                                            <p:fltVal val="0"/>
                                          </p:val>
                                        </p:tav>
                                      </p:tavLst>
                                    </p:anim>
                                    <p:animEffect transition="in" filter="fade">
                                      <p:cBhvr>
                                        <p:cTn id="78" dur="10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3633428" y="188640"/>
            <a:ext cx="4322948" cy="504056"/>
          </a:xfrm>
          <a:prstGeom prst="roundRect">
            <a:avLst/>
          </a:prstGeom>
          <a:solidFill>
            <a:schemeClr val="lt1">
              <a:alpha val="44000"/>
            </a:schemeClr>
          </a:solidFill>
          <a:effectLst>
            <a:glow rad="63500">
              <a:schemeClr val="accent2">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1" anchor="ctr"/>
          <a:lstStyle/>
          <a:p>
            <a:pPr algn="ctr"/>
            <a:r>
              <a:rPr lang="ar-SA" sz="2400" b="1" dirty="0" smtClean="0">
                <a:solidFill>
                  <a:srgbClr val="C00000"/>
                </a:solidFill>
                <a:latin typeface="Arial"/>
              </a:rPr>
              <a:t>♥ - تابع  اهمية الصحة النفسية للفرد :- </a:t>
            </a:r>
            <a:r>
              <a:rPr lang="ar-SA" dirty="0" smtClean="0">
                <a:solidFill>
                  <a:srgbClr val="C00000"/>
                </a:solidFill>
                <a:latin typeface="Arial"/>
              </a:rPr>
              <a:t> </a:t>
            </a:r>
            <a:endParaRPr lang="ar-SA" dirty="0">
              <a:solidFill>
                <a:srgbClr val="C00000"/>
              </a:solidFill>
            </a:endParaRPr>
          </a:p>
        </p:txBody>
      </p:sp>
      <p:sp>
        <p:nvSpPr>
          <p:cNvPr id="3" name="مستطيل 2"/>
          <p:cNvSpPr/>
          <p:nvPr/>
        </p:nvSpPr>
        <p:spPr>
          <a:xfrm>
            <a:off x="539552" y="980728"/>
            <a:ext cx="7992888" cy="5232202"/>
          </a:xfrm>
          <a:prstGeom prst="rect">
            <a:avLst/>
          </a:prstGeom>
        </p:spPr>
        <p:txBody>
          <a:bodyPr wrap="square">
            <a:spAutoFit/>
          </a:bodyPr>
          <a:lstStyle/>
          <a:p>
            <a:pPr marL="228600" indent="-228600"/>
            <a:r>
              <a:rPr lang="ar-SA" sz="2300" b="1" dirty="0" smtClean="0">
                <a:ln w="10541" cmpd="sng">
                  <a:noFill/>
                  <a:prstDash val="solid"/>
                </a:ln>
                <a:solidFill>
                  <a:srgbClr val="002060"/>
                </a:solidFill>
                <a:latin typeface="Arial"/>
                <a:ea typeface="Times New Roman"/>
              </a:rPr>
              <a:t>     </a:t>
            </a:r>
            <a:r>
              <a:rPr lang="ar-SA" sz="2300" b="1" u="sng" dirty="0" smtClean="0">
                <a:ln w="10541" cmpd="sng">
                  <a:noFill/>
                  <a:prstDash val="solid"/>
                </a:ln>
                <a:solidFill>
                  <a:srgbClr val="002060"/>
                </a:solidFill>
                <a:latin typeface="Arial"/>
                <a:ea typeface="Times New Roman"/>
              </a:rPr>
              <a:t>هـ – الشعور بالسعادة مع الاخرين:</a:t>
            </a:r>
            <a:r>
              <a:rPr lang="ar-SA" sz="2300" b="1" dirty="0" smtClean="0">
                <a:ln w="10541" cmpd="sng">
                  <a:noFill/>
                  <a:prstDash val="solid"/>
                </a:ln>
                <a:solidFill>
                  <a:srgbClr val="002060"/>
                </a:solidFill>
                <a:latin typeface="Arial"/>
                <a:ea typeface="Times New Roman"/>
              </a:rPr>
              <a:t> </a:t>
            </a:r>
            <a:r>
              <a:rPr lang="ar-SA" sz="2300" b="1" dirty="0" smtClean="0">
                <a:ln w="10541" cmpd="sng">
                  <a:noFill/>
                  <a:prstDash val="solid"/>
                </a:ln>
                <a:solidFill>
                  <a:prstClr val="black"/>
                </a:solidFill>
                <a:latin typeface="Arial"/>
                <a:ea typeface="Times New Roman"/>
              </a:rPr>
              <a:t>ودلائل ذلك , حب الآخرين و الثقة بهم و    احترامهم و القدرة على إقامة علاقات اجتماعية و الانتماء للجماعة و القيام بالدور الاجتماعي المناسب و القدرة على التضحية و السعادة الاسرية و تحمل المسؤولية الاجتماعية .</a:t>
            </a:r>
          </a:p>
          <a:p>
            <a:pPr marL="228600" indent="-228600"/>
            <a:endParaRPr lang="ar-SA" sz="1100" b="1" dirty="0">
              <a:ln w="10541" cmpd="sng">
                <a:noFill/>
                <a:prstDash val="solid"/>
              </a:ln>
              <a:solidFill>
                <a:prstClr val="black"/>
              </a:solidFill>
              <a:latin typeface="Arial"/>
              <a:ea typeface="Times New Roman"/>
            </a:endParaRPr>
          </a:p>
          <a:p>
            <a:pPr marL="228600" indent="-228600"/>
            <a:r>
              <a:rPr lang="ar-SA" sz="2300" b="1" dirty="0" smtClean="0">
                <a:ln w="10541" cmpd="sng">
                  <a:noFill/>
                  <a:prstDash val="solid"/>
                </a:ln>
                <a:solidFill>
                  <a:prstClr val="black"/>
                </a:solidFill>
                <a:latin typeface="Arial"/>
                <a:ea typeface="Times New Roman"/>
              </a:rPr>
              <a:t> </a:t>
            </a:r>
            <a:r>
              <a:rPr lang="ar-SA" sz="2300" b="1" u="sng" dirty="0" smtClean="0">
                <a:ln w="10541" cmpd="sng">
                  <a:noFill/>
                  <a:prstDash val="solid"/>
                </a:ln>
                <a:solidFill>
                  <a:srgbClr val="CC0099"/>
                </a:solidFill>
                <a:latin typeface="Arial"/>
                <a:ea typeface="Times New Roman"/>
              </a:rPr>
              <a:t>و -  القدرة على مواجهة مطالب الحياة :</a:t>
            </a:r>
            <a:r>
              <a:rPr lang="ar-SA" sz="2300" b="1" dirty="0" smtClean="0">
                <a:ln w="10541" cmpd="sng">
                  <a:noFill/>
                  <a:prstDash val="solid"/>
                </a:ln>
                <a:solidFill>
                  <a:srgbClr val="CC0099"/>
                </a:solidFill>
                <a:latin typeface="Arial"/>
                <a:ea typeface="Times New Roman"/>
              </a:rPr>
              <a:t>  </a:t>
            </a:r>
            <a:r>
              <a:rPr lang="ar-SA" sz="2300" b="1" dirty="0" smtClean="0">
                <a:ln w="10541" cmpd="sng">
                  <a:noFill/>
                  <a:prstDash val="solid"/>
                </a:ln>
                <a:solidFill>
                  <a:prstClr val="black"/>
                </a:solidFill>
                <a:latin typeface="Arial"/>
                <a:ea typeface="Times New Roman"/>
              </a:rPr>
              <a:t>ودلائل ذلك ،النظرة السليمة الموضوعية للحياة و مطالبها و مشاكلها اليومية ، و العيش في الحاضر و الواقع ، و المرونة و الإيجابية وتحمل الصعوبات و المسؤوليات الاجتماعية ، وتحمل مسؤولية السلوك الشخصي والسيطرة على الظروف البيئية كلما أمكن و التوافق معها  .</a:t>
            </a:r>
          </a:p>
          <a:p>
            <a:pPr marL="228600" indent="-228600"/>
            <a:endParaRPr lang="ar-SA" sz="1200" b="1" dirty="0" smtClean="0">
              <a:ln w="10541" cmpd="sng">
                <a:noFill/>
                <a:prstDash val="solid"/>
              </a:ln>
              <a:solidFill>
                <a:prstClr val="black"/>
              </a:solidFill>
              <a:latin typeface="Arial"/>
              <a:ea typeface="Times New Roman"/>
            </a:endParaRPr>
          </a:p>
          <a:p>
            <a:pPr marL="228600" indent="-228600"/>
            <a:r>
              <a:rPr lang="ar-SA" sz="2300" b="1" dirty="0" smtClean="0">
                <a:ln w="10541" cmpd="sng">
                  <a:noFill/>
                  <a:prstDash val="solid"/>
                </a:ln>
                <a:solidFill>
                  <a:srgbClr val="FF0000"/>
                </a:solidFill>
                <a:latin typeface="Arial"/>
                <a:ea typeface="Times New Roman"/>
              </a:rPr>
              <a:t>       </a:t>
            </a:r>
            <a:r>
              <a:rPr lang="ar-SA" sz="2300" b="1" u="sng" dirty="0" smtClean="0">
                <a:ln w="10541" cmpd="sng">
                  <a:noFill/>
                  <a:prstDash val="solid"/>
                </a:ln>
                <a:solidFill>
                  <a:srgbClr val="FF0000"/>
                </a:solidFill>
                <a:latin typeface="Arial"/>
                <a:ea typeface="Times New Roman"/>
              </a:rPr>
              <a:t>ز – السلوك العادي :</a:t>
            </a:r>
            <a:r>
              <a:rPr lang="ar-SA" sz="2300" b="1" dirty="0" smtClean="0">
                <a:ln w="10541" cmpd="sng">
                  <a:noFill/>
                  <a:prstDash val="solid"/>
                </a:ln>
                <a:solidFill>
                  <a:srgbClr val="FF0000"/>
                </a:solidFill>
                <a:latin typeface="Arial"/>
                <a:ea typeface="Times New Roman"/>
              </a:rPr>
              <a:t> </a:t>
            </a:r>
            <a:r>
              <a:rPr lang="ar-SA" sz="2300" b="1" dirty="0">
                <a:ln w="10541" cmpd="sng">
                  <a:noFill/>
                  <a:prstDash val="solid"/>
                </a:ln>
                <a:solidFill>
                  <a:prstClr val="black"/>
                </a:solidFill>
                <a:latin typeface="Arial"/>
                <a:ea typeface="Times New Roman"/>
              </a:rPr>
              <a:t>ودلائل ذلك </a:t>
            </a:r>
            <a:r>
              <a:rPr lang="ar-SA" sz="2300" b="1" dirty="0" smtClean="0">
                <a:ln w="10541" cmpd="sng">
                  <a:noFill/>
                  <a:prstDash val="solid"/>
                </a:ln>
                <a:solidFill>
                  <a:prstClr val="black"/>
                </a:solidFill>
                <a:latin typeface="Arial"/>
                <a:ea typeface="Times New Roman"/>
              </a:rPr>
              <a:t>، السلوك المعتدل و المألوف الغالب على  حياة غالبية الناس ، والعمل على تحسين مستوى التوافق النفسي .</a:t>
            </a:r>
          </a:p>
          <a:p>
            <a:pPr marL="228600" indent="-228600"/>
            <a:endParaRPr lang="ar-SA" sz="1200" b="1" dirty="0">
              <a:ln w="10541" cmpd="sng">
                <a:noFill/>
                <a:prstDash val="solid"/>
              </a:ln>
              <a:solidFill>
                <a:prstClr val="black"/>
              </a:solidFill>
              <a:latin typeface="Arial"/>
              <a:ea typeface="Times New Roman"/>
            </a:endParaRPr>
          </a:p>
          <a:p>
            <a:pPr marL="228600" indent="-228600"/>
            <a:r>
              <a:rPr lang="ar-SA" sz="2300" b="1" u="sng" dirty="0" smtClean="0">
                <a:ln w="10541" cmpd="sng">
                  <a:noFill/>
                  <a:prstDash val="solid"/>
                </a:ln>
                <a:solidFill>
                  <a:srgbClr val="00B050"/>
                </a:solidFill>
                <a:latin typeface="Arial"/>
                <a:ea typeface="Times New Roman"/>
              </a:rPr>
              <a:t>ح – العيش في سلامة و سلام :</a:t>
            </a:r>
            <a:r>
              <a:rPr lang="ar-SA" sz="2300" b="1" dirty="0" smtClean="0">
                <a:ln w="10541" cmpd="sng">
                  <a:noFill/>
                  <a:prstDash val="solid"/>
                </a:ln>
                <a:solidFill>
                  <a:srgbClr val="00B050"/>
                </a:solidFill>
                <a:latin typeface="Arial"/>
                <a:ea typeface="Times New Roman"/>
              </a:rPr>
              <a:t>  </a:t>
            </a:r>
            <a:r>
              <a:rPr lang="ar-SA" sz="2300" b="1" dirty="0" smtClean="0">
                <a:ln w="10541" cmpd="sng">
                  <a:noFill/>
                  <a:prstDash val="solid"/>
                </a:ln>
                <a:solidFill>
                  <a:prstClr val="black"/>
                </a:solidFill>
                <a:latin typeface="Arial"/>
                <a:ea typeface="Times New Roman"/>
              </a:rPr>
              <a:t>ودلائل ذلك ، التمتع بالصحة النفسية و الجسمية و الاجتماعية و السلم الداخلي و الخارجي و الإقبال على الحياة و التمتع بها و التخطيط للمستقبل بثقة و أمان .</a:t>
            </a:r>
            <a:endParaRPr lang="ar-SA" sz="2400" b="1" dirty="0">
              <a:ln w="10541" cmpd="sng">
                <a:noFill/>
                <a:prstDash val="solid"/>
              </a:ln>
              <a:solidFill>
                <a:prstClr val="black"/>
              </a:solidFill>
              <a:latin typeface="Arial"/>
              <a:ea typeface="Times New Roman"/>
            </a:endParaRPr>
          </a:p>
        </p:txBody>
      </p:sp>
    </p:spTree>
    <p:extLst>
      <p:ext uri="{BB962C8B-B14F-4D97-AF65-F5344CB8AC3E}">
        <p14:creationId xmlns:p14="http://schemas.microsoft.com/office/powerpoint/2010/main" xmlns="" val="2147221043"/>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1" presetClass="entr" presetSubtype="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 calcmode="lin" valueType="num">
                                      <p:cBhvr>
                                        <p:cTn id="34"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5"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6"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2411760" y="601530"/>
            <a:ext cx="4896544" cy="504056"/>
          </a:xfrm>
          <a:prstGeom prst="roundRect">
            <a:avLst/>
          </a:prstGeom>
          <a:effectLst>
            <a:glow rad="101600">
              <a:schemeClr val="accent5">
                <a:satMod val="175000"/>
                <a:alpha val="40000"/>
              </a:schemeClr>
            </a:glow>
            <a:outerShdw blurRad="40000" dist="20000" dir="5400000" rotWithShape="0">
              <a:srgbClr val="000000">
                <a:alpha val="38000"/>
              </a:srgbClr>
            </a:outerShdw>
            <a:reflection blurRad="6350" stA="50000" endA="300" endPos="38500" dist="50800" dir="5400000" sy="-100000" algn="bl" rotWithShape="0"/>
          </a:effectLst>
        </p:spPr>
        <p:style>
          <a:lnRef idx="1">
            <a:schemeClr val="accent2"/>
          </a:lnRef>
          <a:fillRef idx="2">
            <a:schemeClr val="accent2"/>
          </a:fillRef>
          <a:effectRef idx="1">
            <a:schemeClr val="accent2"/>
          </a:effectRef>
          <a:fontRef idx="minor">
            <a:schemeClr val="dk1"/>
          </a:fontRef>
        </p:style>
        <p:txBody>
          <a:bodyPr rtlCol="1" anchor="ctr">
            <a:prstTxWarp prst="textChevronInverted">
              <a:avLst/>
            </a:prstTxWarp>
          </a:bodyPr>
          <a:lstStyle/>
          <a:p>
            <a:pPr algn="ctr"/>
            <a:r>
              <a:rPr lang="ar-SA" sz="2400" b="1" dirty="0" err="1" smtClean="0">
                <a:solidFill>
                  <a:srgbClr val="C00000"/>
                </a:solidFill>
                <a:latin typeface="Arial"/>
              </a:rPr>
              <a:t>♥ </a:t>
            </a:r>
            <a:r>
              <a:rPr lang="ar-SA" sz="2400" b="1" dirty="0" smtClean="0">
                <a:solidFill>
                  <a:srgbClr val="C00000"/>
                </a:solidFill>
                <a:latin typeface="Arial"/>
              </a:rPr>
              <a:t>:- </a:t>
            </a:r>
            <a:r>
              <a:rPr lang="ar-SA" sz="2400" b="1" dirty="0" smtClean="0">
                <a:solidFill>
                  <a:srgbClr val="002060"/>
                </a:solidFill>
                <a:latin typeface="Arial"/>
              </a:rPr>
              <a:t>اهمية الصحة النفسية </a:t>
            </a:r>
            <a:r>
              <a:rPr lang="ar-SA" sz="2400" b="1" dirty="0" err="1" smtClean="0">
                <a:solidFill>
                  <a:srgbClr val="002060"/>
                </a:solidFill>
                <a:latin typeface="Arial"/>
              </a:rPr>
              <a:t>للمجتمع </a:t>
            </a:r>
            <a:r>
              <a:rPr lang="ar-SA" sz="2400" b="1" dirty="0" err="1" smtClean="0">
                <a:solidFill>
                  <a:srgbClr val="C00000"/>
                </a:solidFill>
                <a:latin typeface="Arial"/>
              </a:rPr>
              <a:t>-</a:t>
            </a:r>
            <a:r>
              <a:rPr lang="ar-SA" sz="2400" b="1" dirty="0" smtClean="0">
                <a:solidFill>
                  <a:srgbClr val="C00000"/>
                </a:solidFill>
                <a:latin typeface="Arial"/>
              </a:rPr>
              <a:t> </a:t>
            </a:r>
            <a:r>
              <a:rPr lang="ar-SA" dirty="0" smtClean="0">
                <a:solidFill>
                  <a:srgbClr val="C00000"/>
                </a:solidFill>
                <a:latin typeface="Arial"/>
              </a:rPr>
              <a:t> </a:t>
            </a:r>
            <a:endParaRPr lang="ar-SA" dirty="0">
              <a:solidFill>
                <a:srgbClr val="C00000"/>
              </a:solidFill>
            </a:endParaRPr>
          </a:p>
        </p:txBody>
      </p:sp>
      <p:sp>
        <p:nvSpPr>
          <p:cNvPr id="3" name="مستطيل 2"/>
          <p:cNvSpPr/>
          <p:nvPr/>
        </p:nvSpPr>
        <p:spPr>
          <a:xfrm>
            <a:off x="395536" y="1844824"/>
            <a:ext cx="7885384" cy="1862048"/>
          </a:xfrm>
          <a:prstGeom prst="rect">
            <a:avLst/>
          </a:prstGeom>
        </p:spPr>
        <p:txBody>
          <a:bodyPr wrap="square">
            <a:spAutoFit/>
          </a:bodyPr>
          <a:lstStyle/>
          <a:p>
            <a:pPr marL="228600" indent="-228600"/>
            <a:r>
              <a:rPr lang="ar-SA" sz="2300" b="1" dirty="0" smtClean="0">
                <a:ln w="10541" cmpd="sng">
                  <a:noFill/>
                  <a:prstDash val="solid"/>
                </a:ln>
                <a:solidFill>
                  <a:prstClr val="black"/>
                </a:solidFill>
                <a:latin typeface="Arial"/>
                <a:ea typeface="Times New Roman"/>
              </a:rPr>
              <a:t> الصحة النفسية ، مهمة للمجتمع بمؤسساته المختلفة ( الاسرة و المدرسة .. </a:t>
            </a:r>
            <a:r>
              <a:rPr lang="ar-SA" sz="2300" b="1" dirty="0">
                <a:ln w="10541" cmpd="sng">
                  <a:noFill/>
                  <a:prstDash val="solid"/>
                </a:ln>
                <a:solidFill>
                  <a:prstClr val="black"/>
                </a:solidFill>
                <a:latin typeface="Arial"/>
                <a:ea typeface="Times New Roman"/>
              </a:rPr>
              <a:t>ا</a:t>
            </a:r>
            <a:r>
              <a:rPr lang="ar-SA" sz="2300" b="1" dirty="0" smtClean="0">
                <a:ln w="10541" cmpd="sng">
                  <a:noFill/>
                  <a:prstDash val="solid"/>
                </a:ln>
                <a:solidFill>
                  <a:prstClr val="black"/>
                </a:solidFill>
                <a:latin typeface="Arial"/>
                <a:ea typeface="Times New Roman"/>
              </a:rPr>
              <a:t>لخ ) فالصحة النفسية ، ضرورية لمجتمع أفراد الأسرة إذ تؤدي صحة الابوين النفسية الى تماسك الاسرة مما يساعد على خلق جو ملائم لنمو شخصية الطفل المتماسكة كما أن العلاقات السوية بين مختلف أفراد الأسرة يؤدي الى نموهم النفسي السليم  .     </a:t>
            </a:r>
            <a:endParaRPr lang="ar-SA" sz="2400" b="1" dirty="0">
              <a:ln w="10541" cmpd="sng">
                <a:noFill/>
                <a:prstDash val="solid"/>
              </a:ln>
              <a:solidFill>
                <a:prstClr val="black"/>
              </a:solidFill>
              <a:latin typeface="Arial"/>
              <a:ea typeface="Times New Roman"/>
            </a:endParaRPr>
          </a:p>
        </p:txBody>
      </p:sp>
    </p:spTree>
    <p:extLst>
      <p:ext uri="{BB962C8B-B14F-4D97-AF65-F5344CB8AC3E}">
        <p14:creationId xmlns:p14="http://schemas.microsoft.com/office/powerpoint/2010/main" xmlns="" val="1678311895"/>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rot="20266379">
            <a:off x="2143155" y="2875001"/>
            <a:ext cx="5814412" cy="1107996"/>
          </a:xfrm>
          <a:prstGeom prst="rect">
            <a:avLst/>
          </a:prstGeom>
          <a:blipFill dpi="0" rotWithShape="1">
            <a:blip r:embed="rId3" cstate="print">
              <a:alphaModFix amt="66000"/>
            </a:blip>
            <a:srcRect/>
            <a:tile tx="0" ty="0" sx="100000" sy="100000" flip="none" algn="tl"/>
          </a:blipFill>
          <a:ln>
            <a:solidFill>
              <a:schemeClr val="tx1"/>
            </a:solid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6600" b="1" dirty="0" smtClean="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rPr>
              <a:t>شكراً لحسن </a:t>
            </a:r>
            <a:r>
              <a:rPr lang="ar-IQ" sz="6600" b="1" dirty="0" err="1" smtClean="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rPr>
              <a:t>اصغائكم</a:t>
            </a:r>
            <a:endParaRPr lang="ar-SA" sz="6600" b="1" dirty="0">
              <a:ln w="11430"/>
              <a:gradFill>
                <a:gsLst>
                  <a:gs pos="0">
                    <a:srgbClr val="C0504D">
                      <a:tint val="70000"/>
                      <a:satMod val="245000"/>
                    </a:srgbClr>
                  </a:gs>
                  <a:gs pos="75000">
                    <a:srgbClr val="C0504D">
                      <a:tint val="90000"/>
                      <a:shade val="60000"/>
                      <a:satMod val="240000"/>
                    </a:srgbClr>
                  </a:gs>
                  <a:gs pos="100000">
                    <a:srgbClr val="C0504D">
                      <a:tint val="100000"/>
                      <a:shade val="50000"/>
                      <a:satMod val="240000"/>
                    </a:srgbClr>
                  </a:gs>
                </a:gsLst>
                <a:lin ang="5400000"/>
              </a:gradFill>
              <a:effectLst>
                <a:outerShdw blurRad="50800" dist="39000" dir="5460000" algn="tl">
                  <a:srgbClr val="000000">
                    <a:alpha val="38000"/>
                  </a:srgbClr>
                </a:outerShdw>
              </a:effectLst>
            </a:endParaRPr>
          </a:p>
        </p:txBody>
      </p:sp>
      <p:pic>
        <p:nvPicPr>
          <p:cNvPr id="12" name="صورة 11" descr="30893_1157158071.gif"/>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flipH="1">
            <a:off x="1979712" y="404664"/>
            <a:ext cx="2917950" cy="213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صورة 4" descr="30893_1157158071.gif"/>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flipH="1">
            <a:off x="5724128" y="3959696"/>
            <a:ext cx="2917950" cy="2133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96757200"/>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857224" y="2132856"/>
            <a:ext cx="6357982" cy="1815882"/>
          </a:xfrm>
          <a:prstGeom prst="rect">
            <a:avLst/>
          </a:prstGeom>
          <a:noFill/>
        </p:spPr>
        <p:txBody>
          <a:bodyPr wrap="square" rtlCol="0">
            <a:spAutoFit/>
          </a:bodyPr>
          <a:lstStyle/>
          <a:p>
            <a:r>
              <a:rPr lang="ar-SA" sz="2800" b="1" dirty="0" smtClean="0"/>
              <a:t>*الصحة النفسية:</a:t>
            </a:r>
          </a:p>
          <a:p>
            <a:r>
              <a:rPr lang="ar-SA" sz="2800" b="1" dirty="0" smtClean="0">
                <a:solidFill>
                  <a:srgbClr val="FF0000"/>
                </a:solidFill>
              </a:rPr>
              <a:t>أولا - مفهوم الصحة النفسية عند مدارس علم النفس</a:t>
            </a:r>
          </a:p>
          <a:p>
            <a:r>
              <a:rPr lang="ar-SA" sz="2800" b="1" dirty="0" smtClean="0">
                <a:solidFill>
                  <a:srgbClr val="FF0000"/>
                </a:solidFill>
              </a:rPr>
              <a:t>ثانيا - مظاهر الصحة النفسية.</a:t>
            </a:r>
          </a:p>
          <a:p>
            <a:r>
              <a:rPr lang="ar-SA" sz="2800" b="1" dirty="0" smtClean="0">
                <a:solidFill>
                  <a:srgbClr val="FF0000"/>
                </a:solidFill>
              </a:rPr>
              <a:t>ثالثا – أهمية الصحة النفسية للفرد والمجتمع.</a:t>
            </a:r>
            <a:endParaRPr lang="en-US" sz="2800" b="1" dirty="0">
              <a:solidFill>
                <a:srgbClr val="FF0000"/>
              </a:solidFill>
            </a:endParaRPr>
          </a:p>
        </p:txBody>
      </p:sp>
    </p:spTree>
    <p:extLst>
      <p:ext uri="{BB962C8B-B14F-4D97-AF65-F5344CB8AC3E}">
        <p14:creationId xmlns:p14="http://schemas.microsoft.com/office/powerpoint/2010/main" xmlns="" val="320979898"/>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131840" y="190381"/>
            <a:ext cx="4392488" cy="646331"/>
          </a:xfrm>
          <a:prstGeom prst="rect">
            <a:avLst/>
          </a:prstGeom>
          <a:blipFill dpi="0" rotWithShape="1">
            <a:blip r:embed="rId3" cstate="print">
              <a:alphaModFix amt="61000"/>
              <a:extLst>
                <a:ext uri="{BEBA8EAE-BF5A-486C-A8C5-ECC9F3942E4B}">
                  <a14:imgProps xmlns:a14="http://schemas.microsoft.com/office/drawing/2010/main" xmlns="">
                    <a14:imgLayer r:embed="rId4">
                      <a14:imgEffect>
                        <a14:saturation sat="235000"/>
                      </a14:imgEffect>
                    </a14:imgLayer>
                  </a14:imgProps>
                </a:ext>
              </a:extLst>
            </a:blip>
            <a:srcRect/>
            <a:tile tx="0" ty="0" sx="100000" sy="100000" flip="none" algn="tl"/>
          </a:blipFill>
          <a:ln>
            <a:solidFill>
              <a:schemeClr val="tx1"/>
            </a:solidFill>
          </a:ln>
        </p:spPr>
        <p:style>
          <a:lnRef idx="1">
            <a:schemeClr val="accent6"/>
          </a:lnRef>
          <a:fillRef idx="2">
            <a:schemeClr val="accent6"/>
          </a:fillRef>
          <a:effectRef idx="1">
            <a:schemeClr val="accent6"/>
          </a:effectRef>
          <a:fontRef idx="minor">
            <a:schemeClr val="dk1"/>
          </a:fontRef>
        </p:style>
        <p:txBody>
          <a:bodyPr wrap="square" lIns="91440" tIns="45720" rIns="91440" bIns="45720">
            <a:spAutoFit/>
          </a:bodyPr>
          <a:lstStyle/>
          <a:p>
            <a:pPr algn="ctr"/>
            <a:r>
              <a:rPr lang="ar-SA" sz="3600" b="1" dirty="0" smtClean="0">
                <a:ln w="12700">
                  <a:solidFill>
                    <a:schemeClr val="tx1"/>
                  </a:solidFill>
                  <a:prstDash val="solid"/>
                </a:ln>
                <a:solidFill>
                  <a:srgbClr val="FFFF00"/>
                </a:solidFill>
                <a:effectLst>
                  <a:glow rad="139700">
                    <a:schemeClr val="accent2">
                      <a:satMod val="175000"/>
                      <a:alpha val="40000"/>
                    </a:schemeClr>
                  </a:glow>
                  <a:outerShdw blurRad="41275" dist="20320" dir="1800000" algn="tl" rotWithShape="0">
                    <a:srgbClr val="000000">
                      <a:alpha val="40000"/>
                    </a:srgbClr>
                  </a:outerShdw>
                </a:effectLst>
                <a:latin typeface="Arial"/>
                <a:cs typeface="Arial"/>
              </a:rPr>
              <a:t>♣</a:t>
            </a:r>
            <a:r>
              <a:rPr lang="ar-SA" sz="3600" b="1" dirty="0" smtClean="0">
                <a:ln w="12700">
                  <a:solidFill>
                    <a:schemeClr val="tx1"/>
                  </a:solidFill>
                  <a:prstDash val="solid"/>
                </a:ln>
                <a:solidFill>
                  <a:srgbClr val="FFFF00"/>
                </a:solidFill>
                <a:effectLst>
                  <a:glow rad="139700">
                    <a:schemeClr val="accent2">
                      <a:satMod val="175000"/>
                      <a:alpha val="40000"/>
                    </a:schemeClr>
                  </a:glow>
                  <a:outerShdw blurRad="41275" dist="20320" dir="1800000" algn="tl" rotWithShape="0">
                    <a:srgbClr val="000000">
                      <a:alpha val="40000"/>
                    </a:srgbClr>
                  </a:outerShdw>
                </a:effectLst>
              </a:rPr>
              <a:t> – الصحة النفسية :-</a:t>
            </a:r>
            <a:endParaRPr lang="ar-SA" sz="3600" b="1" dirty="0">
              <a:ln w="12700">
                <a:solidFill>
                  <a:schemeClr val="tx1"/>
                </a:solidFill>
                <a:prstDash val="solid"/>
              </a:ln>
              <a:solidFill>
                <a:srgbClr val="FFFF00"/>
              </a:solidFill>
              <a:effectLst>
                <a:glow rad="139700">
                  <a:schemeClr val="accent2">
                    <a:satMod val="175000"/>
                    <a:alpha val="40000"/>
                  </a:schemeClr>
                </a:glow>
                <a:outerShdw blurRad="41275" dist="20320" dir="1800000" algn="tl" rotWithShape="0">
                  <a:srgbClr val="000000">
                    <a:alpha val="40000"/>
                  </a:srgbClr>
                </a:outerShdw>
              </a:effectLst>
            </a:endParaRPr>
          </a:p>
        </p:txBody>
      </p:sp>
      <p:sp>
        <p:nvSpPr>
          <p:cNvPr id="3" name="مستطيل 2"/>
          <p:cNvSpPr/>
          <p:nvPr/>
        </p:nvSpPr>
        <p:spPr>
          <a:xfrm>
            <a:off x="827584" y="1340768"/>
            <a:ext cx="7272808" cy="3647152"/>
          </a:xfrm>
          <a:prstGeom prst="rect">
            <a:avLst/>
          </a:prstGeom>
        </p:spPr>
        <p:txBody>
          <a:bodyPr wrap="square">
            <a:spAutoFit/>
          </a:bodyPr>
          <a:lstStyle/>
          <a:p>
            <a:pPr marL="228600" indent="-228600"/>
            <a:r>
              <a:rPr lang="ar-IQ" sz="2300" b="1" dirty="0" smtClean="0">
                <a:ln w="10541" cmpd="sng">
                  <a:noFill/>
                  <a:prstDash val="solid"/>
                </a:ln>
                <a:latin typeface="Times New Roman"/>
                <a:ea typeface="Times New Roman"/>
              </a:rPr>
              <a:t>   </a:t>
            </a:r>
            <a:r>
              <a:rPr lang="ar-SA" sz="2300" b="1" dirty="0" smtClean="0">
                <a:ln w="10541" cmpd="sng">
                  <a:noFill/>
                  <a:prstDash val="solid"/>
                </a:ln>
                <a:latin typeface="Times New Roman"/>
                <a:ea typeface="Times New Roman"/>
              </a:rPr>
              <a:t>تتعدد تعريفات الصحة النفسية لكن معظم هذه التعريفات تتضمن الشروط اللازم توفرها حتى يتم تكيف الفرد مع نفسة و الاخرين و البيئة بشكل عام تكيفاً يحقق السعادة للفرد و المجتمع و السعادة ليست دواء يقدمه لنا الاخرين بقدر ما هو شعور داخلي ينبع من الذات ويتضمن عدداً من المشاعر الانسانية ,كالرضا عن النفس و الثقة بها وبالأخرين و الرغبة في العطاء و القدرة على تقديمة لهم وقد يقول قائل من اين ستأتي السعادة و الدنيا مليئة بالآلام و الاحزان ؟ فليس الحزن انتفاء السعادة وليس بالضرورة أن يولد الحزن الاضطراب و التوتر الهدام فقد يدفع النفس لمزيد من العمل و البذل و العطاء مما يملؤها شعوراً بالثقة و الرضا و السعادة ولمزيد من التفاصيل حول مفهوم الصحة النفسية نورد الآتي:-</a:t>
            </a:r>
            <a:endParaRPr lang="en-US" sz="2400" b="1" dirty="0" smtClean="0">
              <a:ln w="10541" cmpd="sng">
                <a:noFill/>
                <a:prstDash val="solid"/>
              </a:ln>
              <a:latin typeface="Times New Roman"/>
              <a:ea typeface="Times New Roman"/>
            </a:endParaRPr>
          </a:p>
        </p:txBody>
      </p:sp>
    </p:spTree>
    <p:extLst>
      <p:ext uri="{BB962C8B-B14F-4D97-AF65-F5344CB8AC3E}">
        <p14:creationId xmlns:p14="http://schemas.microsoft.com/office/powerpoint/2010/main" xmlns="" val="2849797501"/>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90381"/>
            <a:ext cx="8424936" cy="646331"/>
          </a:xfrm>
          <a:prstGeom prst="rect">
            <a:avLst/>
          </a:prstGeom>
          <a:blipFill dpi="0" rotWithShape="1">
            <a:blip r:embed="rId2" cstate="print">
              <a:alphaModFix amt="61000"/>
              <a:extLst>
                <a:ext uri="{BEBA8EAE-BF5A-486C-A8C5-ECC9F3942E4B}">
                  <a14:imgProps xmlns:a14="http://schemas.microsoft.com/office/drawing/2010/main" xmlns="">
                    <a14:imgLayer r:embed="rId3">
                      <a14:imgEffect>
                        <a14:saturation sat="235000"/>
                      </a14:imgEffect>
                    </a14:imgLayer>
                  </a14:imgProps>
                </a:ext>
              </a:extLst>
            </a:blip>
            <a:srcRect/>
            <a:tile tx="0" ty="0" sx="100000" sy="100000" flip="none" algn="tl"/>
          </a:blipFill>
          <a:ln>
            <a:solidFill>
              <a:schemeClr val="tx1"/>
            </a:solidFill>
          </a:ln>
        </p:spPr>
        <p:style>
          <a:lnRef idx="1">
            <a:schemeClr val="accent6"/>
          </a:lnRef>
          <a:fillRef idx="2">
            <a:schemeClr val="accent6"/>
          </a:fillRef>
          <a:effectRef idx="1">
            <a:schemeClr val="accent6"/>
          </a:effectRef>
          <a:fontRef idx="minor">
            <a:schemeClr val="dk1"/>
          </a:fontRef>
        </p:style>
        <p:txBody>
          <a:bodyPr wrap="square" lIns="91440" tIns="45720" rIns="91440" bIns="45720">
            <a:spAutoFit/>
          </a:bodyPr>
          <a:lstStyle/>
          <a:p>
            <a:pPr algn="ctr"/>
            <a:r>
              <a:rPr lang="ar-SA" sz="3600" b="1" dirty="0" smtClean="0">
                <a:ln w="12700">
                  <a:solidFill>
                    <a:srgbClr val="FFFF00"/>
                  </a:solidFill>
                  <a:prstDash val="solid"/>
                </a:ln>
                <a:solidFill>
                  <a:srgbClr val="CC0099"/>
                </a:solidFill>
                <a:effectLst>
                  <a:glow rad="63500">
                    <a:schemeClr val="accent6">
                      <a:satMod val="175000"/>
                      <a:alpha val="40000"/>
                    </a:schemeClr>
                  </a:glow>
                  <a:outerShdw blurRad="41275" dist="20320" dir="1800000" algn="tl" rotWithShape="0">
                    <a:srgbClr val="000000">
                      <a:alpha val="40000"/>
                    </a:srgbClr>
                  </a:outerShdw>
                </a:effectLst>
                <a:latin typeface="Arial"/>
                <a:cs typeface="Arial"/>
              </a:rPr>
              <a:t>اولاً</a:t>
            </a:r>
            <a:r>
              <a:rPr lang="ar-SA" sz="3600" b="1" dirty="0" smtClean="0">
                <a:ln w="12700">
                  <a:solidFill>
                    <a:srgbClr val="FFFF00"/>
                  </a:solidFill>
                  <a:prstDash val="solid"/>
                </a:ln>
                <a:solidFill>
                  <a:srgbClr val="CC0099"/>
                </a:solidFill>
                <a:effectLst>
                  <a:glow rad="63500">
                    <a:schemeClr val="accent6">
                      <a:satMod val="175000"/>
                      <a:alpha val="40000"/>
                    </a:schemeClr>
                  </a:glow>
                  <a:outerShdw blurRad="41275" dist="20320" dir="1800000" algn="tl" rotWithShape="0">
                    <a:srgbClr val="000000">
                      <a:alpha val="40000"/>
                    </a:srgbClr>
                  </a:outerShdw>
                </a:effectLst>
              </a:rPr>
              <a:t> – مفهوم الصحة النفسية عند مدارس علم النفس:-</a:t>
            </a:r>
            <a:endParaRPr lang="ar-SA" sz="3600" b="1" dirty="0">
              <a:ln w="12700">
                <a:solidFill>
                  <a:srgbClr val="FFFF00"/>
                </a:solidFill>
                <a:prstDash val="solid"/>
              </a:ln>
              <a:solidFill>
                <a:srgbClr val="CC0099"/>
              </a:solidFill>
              <a:effectLst>
                <a:glow rad="63500">
                  <a:schemeClr val="accent6">
                    <a:satMod val="175000"/>
                    <a:alpha val="40000"/>
                  </a:schemeClr>
                </a:glow>
                <a:outerShdw blurRad="41275" dist="20320" dir="1800000" algn="tl" rotWithShape="0">
                  <a:srgbClr val="000000">
                    <a:alpha val="40000"/>
                  </a:srgbClr>
                </a:outerShdw>
              </a:effectLst>
            </a:endParaRPr>
          </a:p>
        </p:txBody>
      </p:sp>
      <p:sp>
        <p:nvSpPr>
          <p:cNvPr id="3" name="مستطيل 2"/>
          <p:cNvSpPr/>
          <p:nvPr/>
        </p:nvSpPr>
        <p:spPr>
          <a:xfrm>
            <a:off x="5292080" y="1556792"/>
            <a:ext cx="2736304" cy="432048"/>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SA" sz="2400" b="1" dirty="0" smtClean="0">
                <a:solidFill>
                  <a:srgbClr val="CC0099"/>
                </a:solidFill>
              </a:rPr>
              <a:t>1- المدرسة التحليلية :-</a:t>
            </a:r>
            <a:endParaRPr lang="ar-SA" sz="2400" b="1" dirty="0">
              <a:solidFill>
                <a:srgbClr val="CC0099"/>
              </a:solidFill>
            </a:endParaRPr>
          </a:p>
        </p:txBody>
      </p:sp>
      <p:sp>
        <p:nvSpPr>
          <p:cNvPr id="4" name="مستطيل 3"/>
          <p:cNvSpPr/>
          <p:nvPr/>
        </p:nvSpPr>
        <p:spPr>
          <a:xfrm>
            <a:off x="903965" y="2060848"/>
            <a:ext cx="7272808" cy="2923877"/>
          </a:xfrm>
          <a:prstGeom prst="rect">
            <a:avLst/>
          </a:prstGeom>
        </p:spPr>
        <p:txBody>
          <a:bodyPr wrap="square">
            <a:spAutoFit/>
          </a:bodyPr>
          <a:lstStyle/>
          <a:p>
            <a:pPr marL="228600" indent="-228600" algn="just"/>
            <a:r>
              <a:rPr lang="ar-IQ" sz="2300" b="1" dirty="0" smtClean="0">
                <a:ln w="10541" cmpd="sng">
                  <a:noFill/>
                  <a:prstDash val="solid"/>
                </a:ln>
                <a:latin typeface="Times New Roman"/>
                <a:ea typeface="Times New Roman"/>
              </a:rPr>
              <a:t>   </a:t>
            </a:r>
            <a:r>
              <a:rPr lang="ar-SA" sz="2300" b="1" dirty="0" smtClean="0">
                <a:ln w="10541" cmpd="sng">
                  <a:noFill/>
                  <a:prstDash val="solid"/>
                </a:ln>
                <a:latin typeface="Times New Roman"/>
                <a:ea typeface="Times New Roman"/>
              </a:rPr>
              <a:t>يرى فرويد مؤسس المدرسة التحليلية في علم النفس أن الفرد الذي يستطيع أن يحقق الصحة النفسية لذاته هو الشخص القادر على منح الحب و العمل المنتج عموماً و تتمثل الصحة النفسية من وجهة نظر فرويد في القدرة على مواجهة الدوافع البيولوجية والغريزية و السيطرة عليها في ضوء متطلبات الواقع الاجتماعي , كما تتمثل في قدرة الأنا على التوفيق بين مطالب الهو و الأنا الأعلى و يرى فرويد أن الانسان لا يستطيع أن يصل إلا إلى تحقيق جزئي لصحته النفسية ذلك لأنه في حالة صراع دائم بين محتويات الهو و مطالب الواقع .  </a:t>
            </a:r>
            <a:endParaRPr lang="en-US" sz="2400" b="1" dirty="0" smtClean="0">
              <a:ln w="10541" cmpd="sng">
                <a:noFill/>
                <a:prstDash val="solid"/>
              </a:ln>
              <a:latin typeface="Times New Roman"/>
              <a:ea typeface="Times New Roman"/>
            </a:endParaRPr>
          </a:p>
        </p:txBody>
      </p:sp>
      <p:sp>
        <p:nvSpPr>
          <p:cNvPr id="5" name="مستطيل 4"/>
          <p:cNvSpPr/>
          <p:nvPr/>
        </p:nvSpPr>
        <p:spPr>
          <a:xfrm>
            <a:off x="5292080" y="5013176"/>
            <a:ext cx="2736304" cy="432048"/>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r>
              <a:rPr lang="ar-SA" sz="2400" b="1" dirty="0" smtClean="0">
                <a:solidFill>
                  <a:srgbClr val="CC0099"/>
                </a:solidFill>
                <a:latin typeface="Arial"/>
                <a:cs typeface="Arial"/>
              </a:rPr>
              <a:t>♣ </a:t>
            </a:r>
            <a:r>
              <a:rPr lang="ar-SA" sz="2400" b="1" dirty="0" smtClean="0">
                <a:solidFill>
                  <a:srgbClr val="CC0099"/>
                </a:solidFill>
              </a:rPr>
              <a:t>- إبراهام </a:t>
            </a:r>
            <a:r>
              <a:rPr lang="ar-SA" sz="2400" b="1" dirty="0" err="1" smtClean="0">
                <a:solidFill>
                  <a:srgbClr val="CC0099"/>
                </a:solidFill>
              </a:rPr>
              <a:t>ماسلو</a:t>
            </a:r>
            <a:r>
              <a:rPr lang="ar-SA" sz="2400" b="1" dirty="0" smtClean="0">
                <a:solidFill>
                  <a:srgbClr val="CC0099"/>
                </a:solidFill>
              </a:rPr>
              <a:t>:-</a:t>
            </a:r>
            <a:endParaRPr lang="ar-SA" sz="2400" b="1" dirty="0">
              <a:solidFill>
                <a:srgbClr val="CC0099"/>
              </a:solidFill>
            </a:endParaRPr>
          </a:p>
        </p:txBody>
      </p:sp>
      <p:sp>
        <p:nvSpPr>
          <p:cNvPr id="6" name="مستطيل 5"/>
          <p:cNvSpPr/>
          <p:nvPr/>
        </p:nvSpPr>
        <p:spPr>
          <a:xfrm>
            <a:off x="683568" y="5445224"/>
            <a:ext cx="7272808" cy="800219"/>
          </a:xfrm>
          <a:prstGeom prst="rect">
            <a:avLst/>
          </a:prstGeom>
        </p:spPr>
        <p:txBody>
          <a:bodyPr wrap="square">
            <a:spAutoFit/>
          </a:bodyPr>
          <a:lstStyle/>
          <a:p>
            <a:pPr marL="228600" indent="-228600"/>
            <a:r>
              <a:rPr lang="ar-SA" sz="2300" b="1" dirty="0" smtClean="0">
                <a:ln w="10541" cmpd="sng">
                  <a:noFill/>
                  <a:prstDash val="solid"/>
                </a:ln>
                <a:latin typeface="Times New Roman"/>
                <a:ea typeface="Times New Roman"/>
              </a:rPr>
              <a:t>رأى </a:t>
            </a:r>
            <a:r>
              <a:rPr lang="ar-SA" sz="2300" b="1" dirty="0" err="1" smtClean="0">
                <a:ln w="10541" cmpd="sng">
                  <a:noFill/>
                  <a:prstDash val="solid"/>
                </a:ln>
                <a:latin typeface="Times New Roman"/>
                <a:ea typeface="Times New Roman"/>
              </a:rPr>
              <a:t>ماسلو</a:t>
            </a:r>
            <a:r>
              <a:rPr lang="ar-SA" sz="2300" b="1" dirty="0" smtClean="0">
                <a:ln w="10541" cmpd="sng">
                  <a:noFill/>
                  <a:prstDash val="solid"/>
                </a:ln>
                <a:latin typeface="Times New Roman"/>
                <a:ea typeface="Times New Roman"/>
              </a:rPr>
              <a:t> أن للإنسان </a:t>
            </a:r>
            <a:r>
              <a:rPr lang="ar-SA" sz="2300" b="1" dirty="0">
                <a:ln w="10541" cmpd="sng">
                  <a:noFill/>
                  <a:prstDash val="solid"/>
                </a:ln>
                <a:latin typeface="Times New Roman"/>
                <a:ea typeface="Times New Roman"/>
              </a:rPr>
              <a:t>ح</a:t>
            </a:r>
            <a:r>
              <a:rPr lang="ar-SA" sz="2300" b="1" dirty="0" smtClean="0">
                <a:ln w="10541" cmpd="sng">
                  <a:noFill/>
                  <a:prstDash val="solid"/>
                </a:ln>
                <a:latin typeface="Times New Roman"/>
                <a:ea typeface="Times New Roman"/>
              </a:rPr>
              <a:t>اجات متنوعه وان هذه الحاجات تتنوع بصورة هرمية كالآتي :-  </a:t>
            </a:r>
            <a:endParaRPr lang="en-US" sz="2400" b="1" dirty="0" smtClean="0">
              <a:ln w="10541" cmpd="sng">
                <a:noFill/>
                <a:prstDash val="solid"/>
              </a:ln>
              <a:latin typeface="Times New Roman"/>
              <a:ea typeface="Times New Roman"/>
            </a:endParaRPr>
          </a:p>
        </p:txBody>
      </p:sp>
    </p:spTree>
    <p:extLst>
      <p:ext uri="{BB962C8B-B14F-4D97-AF65-F5344CB8AC3E}">
        <p14:creationId xmlns:p14="http://schemas.microsoft.com/office/powerpoint/2010/main" xmlns="" val="1891564654"/>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down)">
                                      <p:cBhvr>
                                        <p:cTn id="3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animBg="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540369" y="188640"/>
            <a:ext cx="4104456" cy="576064"/>
          </a:xfrm>
          <a:prstGeom prst="rect">
            <a:avLst/>
          </a:prstGeom>
          <a:blipFill>
            <a:blip r:embed="rId2" cstate="print"/>
            <a:tile tx="0" ty="0" sx="100000" sy="100000" flip="none" algn="tl"/>
          </a:blipFill>
          <a:ln>
            <a:solidFill>
              <a:srgbClr val="FFFF00"/>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3200" b="1" dirty="0" smtClean="0">
                <a:ln>
                  <a:solidFill>
                    <a:schemeClr val="tx1">
                      <a:lumMod val="95000"/>
                      <a:lumOff val="5000"/>
                    </a:schemeClr>
                  </a:solidFill>
                </a:ln>
                <a:solidFill>
                  <a:srgbClr val="CC0099"/>
                </a:solidFill>
                <a:latin typeface="Arial"/>
                <a:cs typeface="Arial"/>
              </a:rPr>
              <a:t>♣ </a:t>
            </a:r>
            <a:r>
              <a:rPr lang="ar-SA" sz="3200" b="1" dirty="0" smtClean="0">
                <a:ln>
                  <a:solidFill>
                    <a:schemeClr val="tx1">
                      <a:lumMod val="95000"/>
                      <a:lumOff val="5000"/>
                    </a:schemeClr>
                  </a:solidFill>
                </a:ln>
                <a:solidFill>
                  <a:srgbClr val="CC0099"/>
                </a:solidFill>
              </a:rPr>
              <a:t>- تابع إبراهام </a:t>
            </a:r>
            <a:r>
              <a:rPr lang="ar-SA" sz="3200" b="1" dirty="0" err="1" smtClean="0">
                <a:ln>
                  <a:solidFill>
                    <a:schemeClr val="tx1">
                      <a:lumMod val="95000"/>
                      <a:lumOff val="5000"/>
                    </a:schemeClr>
                  </a:solidFill>
                </a:ln>
                <a:solidFill>
                  <a:srgbClr val="CC0099"/>
                </a:solidFill>
              </a:rPr>
              <a:t>ماسلو</a:t>
            </a:r>
            <a:r>
              <a:rPr lang="ar-SA" sz="3200" b="1" dirty="0" smtClean="0">
                <a:ln>
                  <a:solidFill>
                    <a:schemeClr val="tx1">
                      <a:lumMod val="95000"/>
                      <a:lumOff val="5000"/>
                    </a:schemeClr>
                  </a:solidFill>
                </a:ln>
                <a:solidFill>
                  <a:srgbClr val="CC0099"/>
                </a:solidFill>
              </a:rPr>
              <a:t>:-</a:t>
            </a:r>
            <a:endParaRPr lang="ar-SA" sz="3200" b="1" dirty="0">
              <a:ln>
                <a:solidFill>
                  <a:schemeClr val="tx1">
                    <a:lumMod val="95000"/>
                    <a:lumOff val="5000"/>
                  </a:schemeClr>
                </a:solidFill>
              </a:ln>
              <a:solidFill>
                <a:srgbClr val="CC0099"/>
              </a:solidFill>
            </a:endParaRPr>
          </a:p>
        </p:txBody>
      </p:sp>
      <p:sp>
        <p:nvSpPr>
          <p:cNvPr id="3" name="مستطيل 2"/>
          <p:cNvSpPr/>
          <p:nvPr/>
        </p:nvSpPr>
        <p:spPr>
          <a:xfrm>
            <a:off x="5364088" y="1484784"/>
            <a:ext cx="2736304" cy="432048"/>
          </a:xfrm>
          <a:prstGeom prst="rect">
            <a:avLst/>
          </a:prstGeom>
        </p:spPr>
        <p:style>
          <a:lnRef idx="2">
            <a:schemeClr val="accent4"/>
          </a:lnRef>
          <a:fillRef idx="1">
            <a:schemeClr val="lt1"/>
          </a:fillRef>
          <a:effectRef idx="0">
            <a:schemeClr val="accent4"/>
          </a:effectRef>
          <a:fontRef idx="minor">
            <a:schemeClr val="dk1"/>
          </a:fontRef>
        </p:style>
        <p:txBody>
          <a:bodyPr rtlCol="1" anchor="ctr"/>
          <a:lstStyle/>
          <a:p>
            <a:pPr algn="ctr"/>
            <a:r>
              <a:rPr lang="ar-SA" sz="2400" b="1" dirty="0">
                <a:solidFill>
                  <a:srgbClr val="FF0000"/>
                </a:solidFill>
                <a:latin typeface="Arial"/>
                <a:cs typeface="Arial"/>
              </a:rPr>
              <a:t>أ</a:t>
            </a:r>
            <a:r>
              <a:rPr lang="ar-SA" sz="2400" b="1" dirty="0" smtClean="0">
                <a:solidFill>
                  <a:srgbClr val="FF0000"/>
                </a:solidFill>
                <a:latin typeface="Arial"/>
                <a:cs typeface="Arial"/>
              </a:rPr>
              <a:t> </a:t>
            </a:r>
            <a:r>
              <a:rPr lang="ar-SA" sz="2400" b="1" dirty="0" smtClean="0">
                <a:solidFill>
                  <a:srgbClr val="FF0000"/>
                </a:solidFill>
              </a:rPr>
              <a:t>– المستوى الأدنى :-</a:t>
            </a:r>
            <a:endParaRPr lang="ar-SA" sz="2400" b="1" dirty="0">
              <a:solidFill>
                <a:srgbClr val="FF0000"/>
              </a:solidFill>
            </a:endParaRPr>
          </a:p>
        </p:txBody>
      </p:sp>
      <p:sp>
        <p:nvSpPr>
          <p:cNvPr id="4" name="مستطيل 3"/>
          <p:cNvSpPr/>
          <p:nvPr/>
        </p:nvSpPr>
        <p:spPr>
          <a:xfrm>
            <a:off x="903965" y="1988840"/>
            <a:ext cx="7272808" cy="1508105"/>
          </a:xfrm>
          <a:prstGeom prst="rect">
            <a:avLst/>
          </a:prstGeom>
        </p:spPr>
        <p:txBody>
          <a:bodyPr wrap="square">
            <a:spAutoFit/>
          </a:bodyPr>
          <a:lstStyle/>
          <a:p>
            <a:pPr marL="228600" indent="-228600" algn="just"/>
            <a:r>
              <a:rPr lang="ar-IQ" sz="2300" b="1" dirty="0" smtClean="0">
                <a:ln w="10541" cmpd="sng">
                  <a:noFill/>
                  <a:prstDash val="solid"/>
                </a:ln>
                <a:latin typeface="Times New Roman"/>
                <a:ea typeface="Times New Roman"/>
              </a:rPr>
              <a:t>   </a:t>
            </a:r>
            <a:r>
              <a:rPr lang="ar-SA" sz="2300" b="1" dirty="0" smtClean="0">
                <a:ln w="10541" cmpd="sng">
                  <a:noFill/>
                  <a:prstDash val="solid"/>
                </a:ln>
                <a:latin typeface="Times New Roman"/>
                <a:ea typeface="Times New Roman"/>
              </a:rPr>
              <a:t>يضم الحاجات الفسيولوجية و الحاجة إلى الأمن و السلامة وهذه الحاجات على درجة عالية من الأهمية فإذا كان الفرد مرتاحاً ومشبعاً لحاجاته الجسمية ويشعر بالأمان فإنه سيحاول إشباع المستوى الأعلى من الحاجات التي يطلق عليها الحاجات الاجتماعية .  </a:t>
            </a:r>
            <a:endParaRPr lang="en-US" sz="2400" b="1" dirty="0" smtClean="0">
              <a:ln w="10541" cmpd="sng">
                <a:noFill/>
                <a:prstDash val="solid"/>
              </a:ln>
              <a:latin typeface="Times New Roman"/>
              <a:ea typeface="Times New Roman"/>
            </a:endParaRPr>
          </a:p>
        </p:txBody>
      </p:sp>
      <p:sp>
        <p:nvSpPr>
          <p:cNvPr id="7" name="مستطيل 6"/>
          <p:cNvSpPr/>
          <p:nvPr/>
        </p:nvSpPr>
        <p:spPr>
          <a:xfrm>
            <a:off x="5436096" y="3573016"/>
            <a:ext cx="2736304" cy="432048"/>
          </a:xfrm>
          <a:prstGeom prst="rect">
            <a:avLst/>
          </a:prstGeom>
        </p:spPr>
        <p:style>
          <a:lnRef idx="2">
            <a:schemeClr val="accent4"/>
          </a:lnRef>
          <a:fillRef idx="1">
            <a:schemeClr val="lt1"/>
          </a:fillRef>
          <a:effectRef idx="0">
            <a:schemeClr val="accent4"/>
          </a:effectRef>
          <a:fontRef idx="minor">
            <a:schemeClr val="dk1"/>
          </a:fontRef>
        </p:style>
        <p:txBody>
          <a:bodyPr rtlCol="1" anchor="ctr"/>
          <a:lstStyle/>
          <a:p>
            <a:pPr algn="ctr"/>
            <a:r>
              <a:rPr lang="ar-SA" sz="2400" b="1" dirty="0" smtClean="0">
                <a:solidFill>
                  <a:srgbClr val="FF0000"/>
                </a:solidFill>
                <a:latin typeface="Arial"/>
                <a:cs typeface="Arial"/>
              </a:rPr>
              <a:t>ب </a:t>
            </a:r>
            <a:r>
              <a:rPr lang="ar-SA" sz="2400" b="1" dirty="0" smtClean="0">
                <a:solidFill>
                  <a:srgbClr val="FF0000"/>
                </a:solidFill>
              </a:rPr>
              <a:t>– المستوى الأعلى :-</a:t>
            </a:r>
            <a:endParaRPr lang="ar-SA" sz="2400" b="1" dirty="0">
              <a:solidFill>
                <a:srgbClr val="FF0000"/>
              </a:solidFill>
            </a:endParaRPr>
          </a:p>
        </p:txBody>
      </p:sp>
      <p:sp>
        <p:nvSpPr>
          <p:cNvPr id="8" name="مستطيل 7"/>
          <p:cNvSpPr/>
          <p:nvPr/>
        </p:nvSpPr>
        <p:spPr>
          <a:xfrm>
            <a:off x="971600" y="4149080"/>
            <a:ext cx="7272808" cy="1154162"/>
          </a:xfrm>
          <a:prstGeom prst="rect">
            <a:avLst/>
          </a:prstGeom>
        </p:spPr>
        <p:txBody>
          <a:bodyPr wrap="square">
            <a:spAutoFit/>
          </a:bodyPr>
          <a:lstStyle/>
          <a:p>
            <a:pPr marL="228600" indent="-228600" algn="just"/>
            <a:r>
              <a:rPr lang="ar-IQ" sz="2300" b="1" dirty="0" smtClean="0">
                <a:ln w="10541" cmpd="sng">
                  <a:noFill/>
                  <a:prstDash val="solid"/>
                </a:ln>
                <a:latin typeface="Times New Roman"/>
                <a:ea typeface="Times New Roman"/>
              </a:rPr>
              <a:t>   </a:t>
            </a:r>
            <a:r>
              <a:rPr lang="ar-SA" sz="2300" b="1" dirty="0" smtClean="0">
                <a:ln w="10541" cmpd="sng">
                  <a:noFill/>
                  <a:prstDash val="solid"/>
                </a:ln>
                <a:latin typeface="Times New Roman"/>
                <a:ea typeface="Times New Roman"/>
              </a:rPr>
              <a:t>ويضم حاجات الصداقة و العطف و الحنان و الانتماء وبعد اشباع هذه الحاجات يسعى الفرد إلى اشباع دوافع التحصيل و التقدير ثم دافع تحقيق الذات الذي يعد الغاية العظمى في هرم </a:t>
            </a:r>
            <a:r>
              <a:rPr lang="ar-SA" sz="2300" b="1" dirty="0" err="1" smtClean="0">
                <a:ln w="10541" cmpd="sng">
                  <a:noFill/>
                  <a:prstDash val="solid"/>
                </a:ln>
                <a:latin typeface="Times New Roman"/>
                <a:ea typeface="Times New Roman"/>
              </a:rPr>
              <a:t>ماسلو</a:t>
            </a:r>
            <a:r>
              <a:rPr lang="ar-SA" sz="2300" b="1" dirty="0" smtClean="0">
                <a:ln w="10541" cmpd="sng">
                  <a:noFill/>
                  <a:prstDash val="solid"/>
                </a:ln>
                <a:latin typeface="Times New Roman"/>
                <a:ea typeface="Times New Roman"/>
              </a:rPr>
              <a:t>.  </a:t>
            </a:r>
            <a:endParaRPr lang="en-US" sz="2400" b="1" dirty="0" smtClean="0">
              <a:ln w="10541" cmpd="sng">
                <a:noFill/>
                <a:prstDash val="solid"/>
              </a:ln>
              <a:latin typeface="Times New Roman"/>
              <a:ea typeface="Times New Roman"/>
            </a:endParaRPr>
          </a:p>
        </p:txBody>
      </p:sp>
    </p:spTree>
    <p:extLst>
      <p:ext uri="{BB962C8B-B14F-4D97-AF65-F5344CB8AC3E}">
        <p14:creationId xmlns:p14="http://schemas.microsoft.com/office/powerpoint/2010/main" xmlns="" val="1400509364"/>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down)">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7"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kacademi.blogspot.com/2014/10/blog-post_29.htm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23728" y="764704"/>
            <a:ext cx="5225948" cy="321927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xmlns="">
                <a:solidFill>
                  <a:srgbClr val="FFFFFF"/>
                </a:solidFill>
              </a14:hiddenFill>
            </a:ext>
          </a:extLst>
        </p:spPr>
      </p:pic>
      <p:sp>
        <p:nvSpPr>
          <p:cNvPr id="6" name="مستطيل 5"/>
          <p:cNvSpPr/>
          <p:nvPr/>
        </p:nvSpPr>
        <p:spPr>
          <a:xfrm>
            <a:off x="4211960" y="116632"/>
            <a:ext cx="4104456" cy="576064"/>
          </a:xfrm>
          <a:prstGeom prst="rect">
            <a:avLst/>
          </a:prstGeom>
          <a:blipFill>
            <a:blip r:embed="rId3" cstate="print"/>
            <a:tile tx="0" ty="0" sx="100000" sy="100000" flip="none" algn="tl"/>
          </a:blipFill>
          <a:ln>
            <a:solidFill>
              <a:srgbClr val="FFFF00"/>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3200" b="1" dirty="0" smtClean="0">
                <a:ln>
                  <a:solidFill>
                    <a:schemeClr val="tx1">
                      <a:lumMod val="95000"/>
                      <a:lumOff val="5000"/>
                    </a:schemeClr>
                  </a:solidFill>
                </a:ln>
                <a:solidFill>
                  <a:srgbClr val="CC0099"/>
                </a:solidFill>
                <a:latin typeface="Arial"/>
                <a:cs typeface="Arial"/>
              </a:rPr>
              <a:t>♣ </a:t>
            </a:r>
            <a:r>
              <a:rPr lang="ar-SA" sz="3200" b="1" dirty="0" smtClean="0">
                <a:ln>
                  <a:solidFill>
                    <a:schemeClr val="tx1">
                      <a:lumMod val="95000"/>
                      <a:lumOff val="5000"/>
                    </a:schemeClr>
                  </a:solidFill>
                </a:ln>
                <a:solidFill>
                  <a:srgbClr val="CC0099"/>
                </a:solidFill>
              </a:rPr>
              <a:t>- تابع إبراهام </a:t>
            </a:r>
            <a:r>
              <a:rPr lang="ar-SA" sz="3200" b="1" dirty="0" err="1" smtClean="0">
                <a:ln>
                  <a:solidFill>
                    <a:schemeClr val="tx1">
                      <a:lumMod val="95000"/>
                      <a:lumOff val="5000"/>
                    </a:schemeClr>
                  </a:solidFill>
                </a:ln>
                <a:solidFill>
                  <a:srgbClr val="CC0099"/>
                </a:solidFill>
              </a:rPr>
              <a:t>ماسلو</a:t>
            </a:r>
            <a:r>
              <a:rPr lang="ar-SA" sz="3200" b="1" dirty="0" smtClean="0">
                <a:ln>
                  <a:solidFill>
                    <a:schemeClr val="tx1">
                      <a:lumMod val="95000"/>
                      <a:lumOff val="5000"/>
                    </a:schemeClr>
                  </a:solidFill>
                </a:ln>
                <a:solidFill>
                  <a:srgbClr val="CC0099"/>
                </a:solidFill>
              </a:rPr>
              <a:t>:-</a:t>
            </a:r>
            <a:endParaRPr lang="ar-SA" sz="3200" b="1" dirty="0">
              <a:ln>
                <a:solidFill>
                  <a:schemeClr val="tx1">
                    <a:lumMod val="95000"/>
                    <a:lumOff val="5000"/>
                  </a:schemeClr>
                </a:solidFill>
              </a:ln>
              <a:solidFill>
                <a:srgbClr val="CC0099"/>
              </a:solidFill>
            </a:endParaRPr>
          </a:p>
        </p:txBody>
      </p:sp>
      <p:sp>
        <p:nvSpPr>
          <p:cNvPr id="8" name="مستطيل 7"/>
          <p:cNvSpPr/>
          <p:nvPr/>
        </p:nvSpPr>
        <p:spPr>
          <a:xfrm>
            <a:off x="899592" y="4077072"/>
            <a:ext cx="7272808" cy="2215991"/>
          </a:xfrm>
          <a:prstGeom prst="rect">
            <a:avLst/>
          </a:prstGeom>
        </p:spPr>
        <p:txBody>
          <a:bodyPr wrap="square">
            <a:spAutoFit/>
          </a:bodyPr>
          <a:lstStyle/>
          <a:p>
            <a:pPr marL="228600" indent="-228600" algn="just"/>
            <a:r>
              <a:rPr lang="ar-IQ" sz="2300" b="1" dirty="0" smtClean="0">
                <a:ln w="10541" cmpd="sng">
                  <a:noFill/>
                  <a:prstDash val="solid"/>
                </a:ln>
                <a:latin typeface="Times New Roman"/>
                <a:ea typeface="Times New Roman"/>
              </a:rPr>
              <a:t>   </a:t>
            </a:r>
            <a:r>
              <a:rPr lang="ar-SA" sz="2300" b="1" dirty="0" smtClean="0">
                <a:ln w="10541" cmpd="sng">
                  <a:noFill/>
                  <a:prstDash val="solid"/>
                </a:ln>
                <a:latin typeface="Times New Roman"/>
                <a:ea typeface="Times New Roman"/>
              </a:rPr>
              <a:t>وتتحقق الصحة النفسية من وجهة نظر </a:t>
            </a:r>
            <a:r>
              <a:rPr lang="ar-SA" sz="2300" b="1" dirty="0" err="1" smtClean="0">
                <a:ln w="10541" cmpd="sng">
                  <a:noFill/>
                  <a:prstDash val="solid"/>
                </a:ln>
                <a:latin typeface="Times New Roman"/>
                <a:ea typeface="Times New Roman"/>
              </a:rPr>
              <a:t>ماسلو</a:t>
            </a:r>
            <a:r>
              <a:rPr lang="ar-SA" sz="2300" b="1" dirty="0" smtClean="0">
                <a:ln w="10541" cmpd="sng">
                  <a:noFill/>
                  <a:prstDash val="solid"/>
                </a:ln>
                <a:latin typeface="Times New Roman"/>
                <a:ea typeface="Times New Roman"/>
              </a:rPr>
              <a:t> عندما يتمكن الفرد من إشباع هذه الحاجات بطريقة سوية ويحقق انسانيته الكاملة .  ومن المؤشرات التي تحدد معنى الإنسانية الكاملة الآتي :-</a:t>
            </a:r>
          </a:p>
          <a:p>
            <a:pPr marL="228600" indent="-228600" algn="just"/>
            <a:r>
              <a:rPr lang="ar-SA" sz="2300" b="1" dirty="0" smtClean="0">
                <a:ln w="10541" cmpd="sng">
                  <a:noFill/>
                  <a:prstDash val="solid"/>
                </a:ln>
                <a:latin typeface="Times New Roman"/>
                <a:ea typeface="Times New Roman"/>
              </a:rPr>
              <a:t>- حرية الفرد , تلك الحرية التي يمارسها الإنسان وهو مدرك لحدودها ومحتمل لمسؤوليتها وما ينتج عن ممارستها والتي عن طريقتها يصل إلى معنى لحياته .</a:t>
            </a:r>
            <a:endParaRPr lang="en-US" sz="2400" b="1" dirty="0" smtClean="0">
              <a:ln w="10541" cmpd="sng">
                <a:noFill/>
                <a:prstDash val="solid"/>
              </a:ln>
              <a:latin typeface="Times New Roman"/>
              <a:ea typeface="Times New Roman"/>
            </a:endParaRPr>
          </a:p>
        </p:txBody>
      </p:sp>
    </p:spTree>
    <p:extLst>
      <p:ext uri="{BB962C8B-B14F-4D97-AF65-F5344CB8AC3E}">
        <p14:creationId xmlns:p14="http://schemas.microsoft.com/office/powerpoint/2010/main" xmlns="" val="2541160825"/>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Effect transition="in" filter="fade">
                                      <p:cBhvr>
                                        <p:cTn id="25" dur="1000"/>
                                        <p:tgtEl>
                                          <p:spTgt spid="8">
                                            <p:txEl>
                                              <p:pRg st="0" end="0"/>
                                            </p:txEl>
                                          </p:spTgt>
                                        </p:tgtEl>
                                      </p:cBhvr>
                                    </p:animEffect>
                                    <p:anim calcmode="lin" valueType="num">
                                      <p:cBhvr>
                                        <p:cTn id="26"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8">
                                            <p:txEl>
                                              <p:pRg st="1" end="1"/>
                                            </p:txEl>
                                          </p:spTgt>
                                        </p:tgtEl>
                                        <p:attrNameLst>
                                          <p:attrName>style.visibility</p:attrName>
                                        </p:attrNameLst>
                                      </p:cBhvr>
                                      <p:to>
                                        <p:strVal val="visible"/>
                                      </p:to>
                                    </p:set>
                                    <p:animEffect transition="in" filter="fade">
                                      <p:cBhvr>
                                        <p:cTn id="32" dur="1000"/>
                                        <p:tgtEl>
                                          <p:spTgt spid="8">
                                            <p:txEl>
                                              <p:pRg st="1" end="1"/>
                                            </p:txEl>
                                          </p:spTgt>
                                        </p:tgtEl>
                                      </p:cBhvr>
                                    </p:animEffect>
                                    <p:anim calcmode="lin" valueType="num">
                                      <p:cBhvr>
                                        <p:cTn id="33"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851920" y="116632"/>
            <a:ext cx="4104456" cy="576064"/>
          </a:xfrm>
          <a:prstGeom prst="rect">
            <a:avLst/>
          </a:prstGeom>
          <a:blipFill dpi="0" rotWithShape="1">
            <a:blip r:embed="rId2" cstate="print">
              <a:alphaModFix amt="68000"/>
            </a:blip>
            <a:srcRect/>
            <a:tile tx="0" ty="0" sx="100000" sy="100000" flip="none" algn="tl"/>
          </a:blipFill>
          <a:ln>
            <a:solidFill>
              <a:srgbClr val="FFFF00"/>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3200" b="1" dirty="0" smtClean="0">
                <a:ln>
                  <a:solidFill>
                    <a:schemeClr val="tx1">
                      <a:lumMod val="95000"/>
                      <a:lumOff val="5000"/>
                    </a:schemeClr>
                  </a:solidFill>
                </a:ln>
                <a:solidFill>
                  <a:srgbClr val="CC0099"/>
                </a:solidFill>
                <a:latin typeface="Arial"/>
                <a:cs typeface="Arial"/>
              </a:rPr>
              <a:t>♣ </a:t>
            </a:r>
            <a:r>
              <a:rPr lang="ar-SA" sz="3200" b="1" dirty="0" smtClean="0">
                <a:ln>
                  <a:solidFill>
                    <a:schemeClr val="tx1">
                      <a:lumMod val="95000"/>
                      <a:lumOff val="5000"/>
                    </a:schemeClr>
                  </a:solidFill>
                </a:ln>
                <a:solidFill>
                  <a:srgbClr val="CC0099"/>
                </a:solidFill>
              </a:rPr>
              <a:t>- تابع إبراهام </a:t>
            </a:r>
            <a:r>
              <a:rPr lang="ar-SA" sz="3200" b="1" dirty="0" err="1" smtClean="0">
                <a:ln>
                  <a:solidFill>
                    <a:schemeClr val="tx1">
                      <a:lumMod val="95000"/>
                      <a:lumOff val="5000"/>
                    </a:schemeClr>
                  </a:solidFill>
                </a:ln>
                <a:solidFill>
                  <a:srgbClr val="CC0099"/>
                </a:solidFill>
              </a:rPr>
              <a:t>ماسلو</a:t>
            </a:r>
            <a:r>
              <a:rPr lang="ar-SA" sz="3200" b="1" dirty="0" smtClean="0">
                <a:ln>
                  <a:solidFill>
                    <a:schemeClr val="tx1">
                      <a:lumMod val="95000"/>
                      <a:lumOff val="5000"/>
                    </a:schemeClr>
                  </a:solidFill>
                </a:ln>
                <a:solidFill>
                  <a:srgbClr val="CC0099"/>
                </a:solidFill>
              </a:rPr>
              <a:t>:-</a:t>
            </a:r>
            <a:endParaRPr lang="ar-SA" sz="3200" b="1" dirty="0">
              <a:ln>
                <a:solidFill>
                  <a:schemeClr val="tx1">
                    <a:lumMod val="95000"/>
                    <a:lumOff val="5000"/>
                  </a:schemeClr>
                </a:solidFill>
              </a:ln>
              <a:solidFill>
                <a:srgbClr val="CC0099"/>
              </a:solidFill>
            </a:endParaRPr>
          </a:p>
        </p:txBody>
      </p:sp>
      <p:sp>
        <p:nvSpPr>
          <p:cNvPr id="3" name="مستطيل 2"/>
          <p:cNvSpPr/>
          <p:nvPr/>
        </p:nvSpPr>
        <p:spPr>
          <a:xfrm>
            <a:off x="683568" y="908720"/>
            <a:ext cx="7272808" cy="1923604"/>
          </a:xfrm>
          <a:prstGeom prst="rect">
            <a:avLst/>
          </a:prstGeom>
        </p:spPr>
        <p:txBody>
          <a:bodyPr wrap="square">
            <a:spAutoFit/>
          </a:bodyPr>
          <a:lstStyle/>
          <a:p>
            <a:pPr marL="228600" indent="-228600"/>
            <a:r>
              <a:rPr lang="ar-SA" sz="2300" b="1" dirty="0" smtClean="0">
                <a:ln w="10541" cmpd="sng">
                  <a:noFill/>
                  <a:prstDash val="solid"/>
                </a:ln>
                <a:latin typeface="Times New Roman"/>
                <a:ea typeface="Times New Roman"/>
              </a:rPr>
              <a:t>-  إرادة حرة تمكن الفرد من اختيار هدف معين و العيش من اجل تحقيقه .</a:t>
            </a:r>
          </a:p>
          <a:p>
            <a:r>
              <a:rPr lang="ar-SA" sz="2400" b="1" dirty="0" smtClean="0">
                <a:ln w="10541" cmpd="sng">
                  <a:noFill/>
                  <a:prstDash val="solid"/>
                </a:ln>
                <a:latin typeface="Times New Roman"/>
                <a:ea typeface="Times New Roman"/>
              </a:rPr>
              <a:t>-  الشعور بالأمان و الانتماء و تقبل الذات .</a:t>
            </a:r>
            <a:endParaRPr lang="ar-SA" sz="2400" b="1" dirty="0">
              <a:ln w="10541" cmpd="sng">
                <a:noFill/>
                <a:prstDash val="solid"/>
              </a:ln>
              <a:latin typeface="Times New Roman"/>
              <a:ea typeface="Times New Roman"/>
            </a:endParaRPr>
          </a:p>
          <a:p>
            <a:r>
              <a:rPr lang="ar-SA" sz="2400" b="1" dirty="0" smtClean="0">
                <a:ln w="10541" cmpd="sng">
                  <a:noFill/>
                  <a:prstDash val="solid"/>
                </a:ln>
                <a:latin typeface="Times New Roman"/>
                <a:ea typeface="Times New Roman"/>
              </a:rPr>
              <a:t>-   تقبل الاخرين و حبهم و التعاطف مهم .</a:t>
            </a:r>
          </a:p>
          <a:p>
            <a:r>
              <a:rPr lang="ar-SA" sz="2400" b="1" dirty="0" smtClean="0">
                <a:ln w="10541" cmpd="sng">
                  <a:noFill/>
                  <a:prstDash val="solid"/>
                </a:ln>
                <a:latin typeface="Times New Roman"/>
                <a:ea typeface="Times New Roman"/>
              </a:rPr>
              <a:t>-  الالتزام بقيم عليا مثل الحق و الجمال و الخير و غيرها من القيم التي تدل على انسانية الإنسان الكاملة و يعبر عن الصحة النفسية .</a:t>
            </a:r>
          </a:p>
        </p:txBody>
      </p:sp>
      <p:sp>
        <p:nvSpPr>
          <p:cNvPr id="4" name="مستطيل 3"/>
          <p:cNvSpPr/>
          <p:nvPr/>
        </p:nvSpPr>
        <p:spPr>
          <a:xfrm>
            <a:off x="2987824" y="3068960"/>
            <a:ext cx="5112568" cy="576064"/>
          </a:xfrm>
          <a:prstGeom prst="rect">
            <a:avLst/>
          </a:prstGeom>
          <a:blipFill>
            <a:blip r:embed="rId3" cstate="print"/>
            <a:tile tx="0" ty="0" sx="100000" sy="100000" flip="none" algn="tl"/>
          </a:blipFill>
          <a:ln>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3200" b="1" dirty="0" smtClean="0">
                <a:ln>
                  <a:solidFill>
                    <a:schemeClr val="tx1"/>
                  </a:solidFill>
                </a:ln>
                <a:solidFill>
                  <a:srgbClr val="00B0F0"/>
                </a:solidFill>
                <a:latin typeface="Arial"/>
                <a:cs typeface="Arial"/>
              </a:rPr>
              <a:t>ثانياً </a:t>
            </a:r>
            <a:r>
              <a:rPr lang="ar-SA" sz="3200" b="1" dirty="0" smtClean="0">
                <a:ln>
                  <a:solidFill>
                    <a:schemeClr val="tx1"/>
                  </a:solidFill>
                </a:ln>
                <a:solidFill>
                  <a:srgbClr val="00B0F0"/>
                </a:solidFill>
              </a:rPr>
              <a:t>– مظاهر الصحة النفسية :-</a:t>
            </a:r>
            <a:endParaRPr lang="ar-SA" sz="3200" b="1" dirty="0">
              <a:ln>
                <a:solidFill>
                  <a:schemeClr val="tx1"/>
                </a:solidFill>
              </a:ln>
              <a:solidFill>
                <a:srgbClr val="00B0F0"/>
              </a:solidFill>
            </a:endParaRPr>
          </a:p>
        </p:txBody>
      </p:sp>
      <p:sp>
        <p:nvSpPr>
          <p:cNvPr id="5" name="مستطيل 4"/>
          <p:cNvSpPr/>
          <p:nvPr/>
        </p:nvSpPr>
        <p:spPr>
          <a:xfrm>
            <a:off x="827584" y="3865111"/>
            <a:ext cx="7272808" cy="1508105"/>
          </a:xfrm>
          <a:prstGeom prst="rect">
            <a:avLst/>
          </a:prstGeom>
        </p:spPr>
        <p:txBody>
          <a:bodyPr wrap="square">
            <a:spAutoFit/>
          </a:bodyPr>
          <a:lstStyle/>
          <a:p>
            <a:pPr marL="228600" indent="-228600" algn="just"/>
            <a:r>
              <a:rPr lang="ar-IQ" sz="2300" b="1" dirty="0" smtClean="0">
                <a:ln w="10541" cmpd="sng">
                  <a:noFill/>
                  <a:prstDash val="solid"/>
                </a:ln>
                <a:latin typeface="Times New Roman"/>
                <a:ea typeface="Times New Roman"/>
              </a:rPr>
              <a:t>   </a:t>
            </a:r>
            <a:r>
              <a:rPr lang="ar-SA" sz="2300" b="1" dirty="0" smtClean="0">
                <a:ln w="10541" cmpd="sng">
                  <a:noFill/>
                  <a:prstDash val="solid"/>
                </a:ln>
                <a:latin typeface="Times New Roman"/>
                <a:ea typeface="Times New Roman"/>
              </a:rPr>
              <a:t>يميل معظم المتهمين بالصحة النفسية إلى الأخذ بالاتجاه الإيجابي القائل بأنها حالة إيجابية تبدو في التناسق الكائن بين الوظائف النفسية المختلفة وهي تؤدي عملها ضمن الوحدة الشخصية وفيما يأتي عرض لأربعة أشكال من مظاهر الصحة النفسية.  </a:t>
            </a:r>
            <a:endParaRPr lang="en-US" sz="2400" b="1" dirty="0" smtClean="0">
              <a:ln w="10541" cmpd="sng">
                <a:noFill/>
                <a:prstDash val="solid"/>
              </a:ln>
              <a:latin typeface="Times New Roman"/>
              <a:ea typeface="Times New Roman"/>
            </a:endParaRPr>
          </a:p>
        </p:txBody>
      </p:sp>
    </p:spTree>
    <p:extLst>
      <p:ext uri="{BB962C8B-B14F-4D97-AF65-F5344CB8AC3E}">
        <p14:creationId xmlns:p14="http://schemas.microsoft.com/office/powerpoint/2010/main" xmlns="" val="2386440071"/>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1000"/>
                                        <p:tgtEl>
                                          <p:spTgt spid="3">
                                            <p:txEl>
                                              <p:pRg st="1" end="1"/>
                                            </p:txEl>
                                          </p:spTgt>
                                        </p:tgtEl>
                                      </p:cBhvr>
                                    </p:animEffect>
                                    <p:anim calcmode="lin" valueType="num">
                                      <p:cBhvr>
                                        <p:cTn id="2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1000"/>
                                        <p:tgtEl>
                                          <p:spTgt spid="3">
                                            <p:txEl>
                                              <p:pRg st="3" end="3"/>
                                            </p:txEl>
                                          </p:spTgt>
                                        </p:tgtEl>
                                      </p:cBhvr>
                                    </p:animEffect>
                                    <p:anim calcmode="lin" valueType="num">
                                      <p:cBhvr>
                                        <p:cTn id="4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4"/>
                                        </p:tgtEl>
                                        <p:attrNameLst>
                                          <p:attrName>style.visibility</p:attrName>
                                        </p:attrNameLst>
                                      </p:cBhvr>
                                      <p:to>
                                        <p:strVal val="visible"/>
                                      </p:to>
                                    </p:set>
                                    <p:anim calcmode="lin" valueType="num">
                                      <p:cBhvr additive="base">
                                        <p:cTn id="46" dur="500" fill="hold"/>
                                        <p:tgtEl>
                                          <p:spTgt spid="4"/>
                                        </p:tgtEl>
                                        <p:attrNameLst>
                                          <p:attrName>ppt_x</p:attrName>
                                        </p:attrNameLst>
                                      </p:cBhvr>
                                      <p:tavLst>
                                        <p:tav tm="0">
                                          <p:val>
                                            <p:strVal val="#ppt_x"/>
                                          </p:val>
                                        </p:tav>
                                        <p:tav tm="100000">
                                          <p:val>
                                            <p:strVal val="#ppt_x"/>
                                          </p:val>
                                        </p:tav>
                                      </p:tavLst>
                                    </p:anim>
                                    <p:anim calcmode="lin" valueType="num">
                                      <p:cBhvr additive="base">
                                        <p:cTn id="4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down)">
                                      <p:cBhvr>
                                        <p:cTn id="5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15816" y="116632"/>
            <a:ext cx="5112568" cy="576064"/>
          </a:xfrm>
          <a:prstGeom prst="rect">
            <a:avLst/>
          </a:prstGeom>
          <a:blipFill>
            <a:blip r:embed="rId2" cstate="print"/>
            <a:tile tx="0" ty="0" sx="100000" sy="100000" flip="none" algn="tl"/>
          </a:blipFill>
          <a:ln>
            <a:solidFill>
              <a:schemeClr val="tx1"/>
            </a:solidFill>
          </a:ln>
        </p:spPr>
        <p:style>
          <a:lnRef idx="2">
            <a:schemeClr val="accent6"/>
          </a:lnRef>
          <a:fillRef idx="1">
            <a:schemeClr val="lt1"/>
          </a:fillRef>
          <a:effectRef idx="0">
            <a:schemeClr val="accent6"/>
          </a:effectRef>
          <a:fontRef idx="minor">
            <a:schemeClr val="dk1"/>
          </a:fontRef>
        </p:style>
        <p:txBody>
          <a:bodyPr rtlCol="1" anchor="ctr"/>
          <a:lstStyle/>
          <a:p>
            <a:pPr algn="ctr"/>
            <a:r>
              <a:rPr lang="ar-SA" sz="3200" b="1" dirty="0" smtClean="0">
                <a:ln>
                  <a:solidFill>
                    <a:schemeClr val="tx1"/>
                  </a:solidFill>
                </a:ln>
                <a:solidFill>
                  <a:srgbClr val="00B0F0"/>
                </a:solidFill>
                <a:latin typeface="Arial"/>
                <a:cs typeface="Arial"/>
              </a:rPr>
              <a:t>ثانياً </a:t>
            </a:r>
            <a:r>
              <a:rPr lang="ar-SA" sz="3200" b="1" dirty="0" smtClean="0">
                <a:ln>
                  <a:solidFill>
                    <a:schemeClr val="tx1"/>
                  </a:solidFill>
                </a:ln>
                <a:solidFill>
                  <a:srgbClr val="00B0F0"/>
                </a:solidFill>
              </a:rPr>
              <a:t>– تابع مظاهر الصحة النفسية :-</a:t>
            </a:r>
            <a:endParaRPr lang="ar-SA" sz="3200" b="1" dirty="0">
              <a:ln>
                <a:solidFill>
                  <a:schemeClr val="tx1"/>
                </a:solidFill>
              </a:ln>
              <a:solidFill>
                <a:srgbClr val="00B0F0"/>
              </a:solidFill>
            </a:endParaRPr>
          </a:p>
        </p:txBody>
      </p:sp>
      <p:sp>
        <p:nvSpPr>
          <p:cNvPr id="3" name="مستطيل 2"/>
          <p:cNvSpPr/>
          <p:nvPr/>
        </p:nvSpPr>
        <p:spPr>
          <a:xfrm>
            <a:off x="1007604" y="908720"/>
            <a:ext cx="7056784" cy="432048"/>
          </a:xfrm>
          <a:prstGeom prst="rect">
            <a:avLst/>
          </a:prstGeom>
          <a:solidFill>
            <a:schemeClr val="lt1">
              <a:alpha val="39000"/>
            </a:schemeClr>
          </a:solidFill>
        </p:spPr>
        <p:style>
          <a:lnRef idx="2">
            <a:schemeClr val="accent3"/>
          </a:lnRef>
          <a:fillRef idx="1">
            <a:schemeClr val="lt1"/>
          </a:fillRef>
          <a:effectRef idx="0">
            <a:schemeClr val="accent3"/>
          </a:effectRef>
          <a:fontRef idx="minor">
            <a:schemeClr val="dk1"/>
          </a:fontRef>
        </p:style>
        <p:txBody>
          <a:bodyPr rtlCol="1" anchor="ctr"/>
          <a:lstStyle/>
          <a:p>
            <a:pPr algn="ctr"/>
            <a:r>
              <a:rPr lang="ar-SA" sz="2200" b="1" dirty="0" smtClean="0">
                <a:solidFill>
                  <a:schemeClr val="accent6">
                    <a:lumMod val="50000"/>
                  </a:schemeClr>
                </a:solidFill>
                <a:latin typeface="Arial"/>
                <a:cs typeface="Arial"/>
              </a:rPr>
              <a:t>1 </a:t>
            </a:r>
            <a:r>
              <a:rPr lang="ar-SA" sz="2200" b="1" dirty="0" smtClean="0">
                <a:solidFill>
                  <a:schemeClr val="accent6">
                    <a:lumMod val="50000"/>
                  </a:schemeClr>
                </a:solidFill>
              </a:rPr>
              <a:t>– الصحة النفسية كما تظهر في التناسق العام بين الوظائف النفسية :-</a:t>
            </a:r>
            <a:endParaRPr lang="ar-SA" sz="2200" b="1" dirty="0">
              <a:solidFill>
                <a:schemeClr val="accent6">
                  <a:lumMod val="50000"/>
                </a:schemeClr>
              </a:solidFill>
            </a:endParaRPr>
          </a:p>
        </p:txBody>
      </p:sp>
      <p:sp>
        <p:nvSpPr>
          <p:cNvPr id="4" name="مستطيل 3"/>
          <p:cNvSpPr/>
          <p:nvPr/>
        </p:nvSpPr>
        <p:spPr>
          <a:xfrm>
            <a:off x="1815547" y="1616359"/>
            <a:ext cx="6197624" cy="432048"/>
          </a:xfrm>
          <a:prstGeom prst="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ar-SA" sz="2400" b="1" dirty="0" smtClean="0">
                <a:solidFill>
                  <a:schemeClr val="accent6">
                    <a:lumMod val="50000"/>
                  </a:schemeClr>
                </a:solidFill>
                <a:latin typeface="Arial"/>
                <a:cs typeface="Arial"/>
              </a:rPr>
              <a:t>2 </a:t>
            </a:r>
            <a:r>
              <a:rPr lang="ar-SA" sz="2400" b="1" dirty="0" smtClean="0">
                <a:solidFill>
                  <a:schemeClr val="accent6">
                    <a:lumMod val="50000"/>
                  </a:schemeClr>
                </a:solidFill>
              </a:rPr>
              <a:t>– الصحة النفسية كما تظهر من خلال عدد من المعايير :-</a:t>
            </a:r>
            <a:endParaRPr lang="ar-SA" sz="2400" b="1" dirty="0">
              <a:solidFill>
                <a:schemeClr val="accent6">
                  <a:lumMod val="50000"/>
                </a:schemeClr>
              </a:solidFill>
            </a:endParaRPr>
          </a:p>
        </p:txBody>
      </p:sp>
      <p:sp>
        <p:nvSpPr>
          <p:cNvPr id="5" name="مستطيل 4"/>
          <p:cNvSpPr/>
          <p:nvPr/>
        </p:nvSpPr>
        <p:spPr>
          <a:xfrm>
            <a:off x="899592" y="2348880"/>
            <a:ext cx="7272808" cy="1154162"/>
          </a:xfrm>
          <a:prstGeom prst="rect">
            <a:avLst/>
          </a:prstGeom>
        </p:spPr>
        <p:txBody>
          <a:bodyPr wrap="square">
            <a:spAutoFit/>
          </a:bodyPr>
          <a:lstStyle/>
          <a:p>
            <a:pPr marL="228600" indent="-228600"/>
            <a:r>
              <a:rPr lang="ar-SA" sz="2300" b="1" dirty="0" smtClean="0">
                <a:ln w="10541" cmpd="sng">
                  <a:noFill/>
                  <a:prstDash val="solid"/>
                </a:ln>
                <a:latin typeface="Times New Roman"/>
                <a:ea typeface="Times New Roman"/>
              </a:rPr>
              <a:t>ذكر </a:t>
            </a:r>
            <a:r>
              <a:rPr lang="ar-SA" sz="2300" b="1" dirty="0" err="1" smtClean="0">
                <a:ln w="10541" cmpd="sng">
                  <a:noFill/>
                  <a:prstDash val="solid"/>
                </a:ln>
                <a:latin typeface="Times New Roman"/>
                <a:ea typeface="Times New Roman"/>
              </a:rPr>
              <a:t>أُولمان</a:t>
            </a:r>
            <a:r>
              <a:rPr lang="ar-SA" sz="2300" b="1" dirty="0" smtClean="0">
                <a:ln w="10541" cmpd="sng">
                  <a:noFill/>
                  <a:prstDash val="solid"/>
                </a:ln>
                <a:latin typeface="Times New Roman"/>
                <a:ea typeface="Times New Roman"/>
              </a:rPr>
              <a:t> أربعة </a:t>
            </a:r>
            <a:r>
              <a:rPr lang="ar-SA" sz="2300" b="1" dirty="0" err="1" smtClean="0">
                <a:ln w="10541" cmpd="sng">
                  <a:noFill/>
                  <a:prstDash val="solid"/>
                </a:ln>
                <a:latin typeface="Times New Roman"/>
                <a:ea typeface="Times New Roman"/>
              </a:rPr>
              <a:t>محكات</a:t>
            </a:r>
            <a:r>
              <a:rPr lang="ar-SA" sz="2300" b="1" dirty="0" smtClean="0">
                <a:ln w="10541" cmpd="sng">
                  <a:noFill/>
                  <a:prstDash val="solid"/>
                </a:ln>
                <a:latin typeface="Times New Roman"/>
                <a:ea typeface="Times New Roman"/>
              </a:rPr>
              <a:t> أساسية في تحديد مستوى الصحة النفسية للفرد وهي : </a:t>
            </a:r>
            <a:r>
              <a:rPr lang="ar-SA" sz="2300" b="1" dirty="0" smtClean="0">
                <a:ln w="10541" cmpd="sng">
                  <a:noFill/>
                  <a:prstDash val="solid"/>
                </a:ln>
                <a:solidFill>
                  <a:srgbClr val="7030A0"/>
                </a:solidFill>
                <a:latin typeface="Times New Roman"/>
                <a:ea typeface="Times New Roman"/>
              </a:rPr>
              <a:t>الانجاز في حدود طاقات الفرد </a:t>
            </a:r>
            <a:r>
              <a:rPr lang="ar-SA" sz="2300" b="1" dirty="0" err="1" smtClean="0">
                <a:ln w="10541" cmpd="sng">
                  <a:noFill/>
                  <a:prstDash val="solid"/>
                </a:ln>
                <a:solidFill>
                  <a:srgbClr val="7030A0"/>
                </a:solidFill>
                <a:latin typeface="Times New Roman"/>
                <a:ea typeface="Times New Roman"/>
              </a:rPr>
              <a:t>وقدراتة</a:t>
            </a:r>
            <a:r>
              <a:rPr lang="ar-SA" sz="2300" b="1" dirty="0" smtClean="0">
                <a:ln w="10541" cmpd="sng">
                  <a:noFill/>
                  <a:prstDash val="solid"/>
                </a:ln>
                <a:solidFill>
                  <a:srgbClr val="7030A0"/>
                </a:solidFill>
                <a:latin typeface="Times New Roman"/>
                <a:ea typeface="Times New Roman"/>
              </a:rPr>
              <a:t> , الاتزان العاطفي , صلاحية الوظائف العقلية , و التكيف الاجتماعي </a:t>
            </a:r>
            <a:r>
              <a:rPr lang="ar-SA" sz="2300" b="1" dirty="0" smtClean="0">
                <a:ln w="10541" cmpd="sng">
                  <a:noFill/>
                  <a:prstDash val="solid"/>
                </a:ln>
                <a:latin typeface="Times New Roman"/>
                <a:ea typeface="Times New Roman"/>
              </a:rPr>
              <a:t>.  </a:t>
            </a:r>
            <a:endParaRPr lang="en-US" sz="2400" b="1" dirty="0" smtClean="0">
              <a:ln w="10541" cmpd="sng">
                <a:noFill/>
                <a:prstDash val="solid"/>
              </a:ln>
              <a:latin typeface="Times New Roman"/>
              <a:ea typeface="Times New Roman"/>
            </a:endParaRPr>
          </a:p>
        </p:txBody>
      </p:sp>
      <p:sp>
        <p:nvSpPr>
          <p:cNvPr id="6" name="مستطيل 5"/>
          <p:cNvSpPr/>
          <p:nvPr/>
        </p:nvSpPr>
        <p:spPr>
          <a:xfrm>
            <a:off x="1158595" y="3686877"/>
            <a:ext cx="6840760" cy="792088"/>
          </a:xfrm>
          <a:prstGeom prst="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ar-SA" sz="2400" b="1" dirty="0" smtClean="0">
                <a:solidFill>
                  <a:schemeClr val="accent6">
                    <a:lumMod val="50000"/>
                  </a:schemeClr>
                </a:solidFill>
                <a:latin typeface="Arial"/>
                <a:cs typeface="Arial"/>
              </a:rPr>
              <a:t>3 </a:t>
            </a:r>
            <a:r>
              <a:rPr lang="ar-SA" sz="2400" b="1" dirty="0" smtClean="0">
                <a:solidFill>
                  <a:schemeClr val="accent6">
                    <a:lumMod val="50000"/>
                  </a:schemeClr>
                </a:solidFill>
              </a:rPr>
              <a:t>– الصحة النفسية كما تظهر في نقاط الاتفاق بين عدد من الدراسات التحليلية :-</a:t>
            </a:r>
            <a:endParaRPr lang="ar-SA" sz="2400" b="1" dirty="0">
              <a:solidFill>
                <a:schemeClr val="accent6">
                  <a:lumMod val="50000"/>
                </a:schemeClr>
              </a:solidFill>
            </a:endParaRPr>
          </a:p>
        </p:txBody>
      </p:sp>
      <p:sp>
        <p:nvSpPr>
          <p:cNvPr id="7" name="مستطيل 6"/>
          <p:cNvSpPr/>
          <p:nvPr/>
        </p:nvSpPr>
        <p:spPr>
          <a:xfrm>
            <a:off x="2051720" y="4653136"/>
            <a:ext cx="4824536" cy="1508105"/>
          </a:xfrm>
          <a:prstGeom prst="rect">
            <a:avLst/>
          </a:prstGeom>
        </p:spPr>
        <p:txBody>
          <a:bodyPr wrap="square">
            <a:spAutoFit/>
          </a:bodyPr>
          <a:lstStyle/>
          <a:p>
            <a:pPr marL="228600" indent="-228600"/>
            <a:r>
              <a:rPr lang="ar-SA" sz="2300" b="1" dirty="0" smtClean="0">
                <a:ln w="10541" cmpd="sng">
                  <a:noFill/>
                  <a:prstDash val="solid"/>
                </a:ln>
                <a:latin typeface="Arial"/>
                <a:ea typeface="Times New Roman"/>
                <a:cs typeface="Arial"/>
              </a:rPr>
              <a:t>♥ المحافظة على الشخصية متكاملة .</a:t>
            </a:r>
          </a:p>
          <a:p>
            <a:pPr marL="228600" indent="-228600"/>
            <a:endParaRPr lang="ar-SA" sz="1050" b="1" dirty="0" smtClean="0">
              <a:ln w="10541" cmpd="sng">
                <a:noFill/>
                <a:prstDash val="solid"/>
              </a:ln>
              <a:latin typeface="Arial"/>
              <a:ea typeface="Times New Roman"/>
              <a:cs typeface="Arial"/>
            </a:endParaRPr>
          </a:p>
          <a:p>
            <a:pPr marL="228600" indent="-228600"/>
            <a:endParaRPr lang="ar-SA" sz="1050" b="1" dirty="0" smtClean="0">
              <a:ln w="10541" cmpd="sng">
                <a:noFill/>
                <a:prstDash val="solid"/>
              </a:ln>
              <a:latin typeface="Arial"/>
              <a:ea typeface="Times New Roman"/>
              <a:cs typeface="Arial"/>
            </a:endParaRPr>
          </a:p>
          <a:p>
            <a:pPr marL="228600" indent="-228600"/>
            <a:r>
              <a:rPr lang="ar-SA" sz="2400" b="1" dirty="0">
                <a:ln w="10541" cmpd="sng">
                  <a:noFill/>
                  <a:prstDash val="solid"/>
                </a:ln>
                <a:latin typeface="Arial"/>
                <a:ea typeface="Times New Roman"/>
              </a:rPr>
              <a:t>♥ </a:t>
            </a:r>
            <a:r>
              <a:rPr lang="ar-SA" sz="2400" b="1" dirty="0" smtClean="0">
                <a:ln w="10541" cmpd="sng">
                  <a:noFill/>
                  <a:prstDash val="solid"/>
                </a:ln>
                <a:latin typeface="Arial"/>
                <a:ea typeface="Times New Roman"/>
              </a:rPr>
              <a:t>التوافق مع المتطلبات الاجتماعية .</a:t>
            </a:r>
            <a:endParaRPr lang="ar-SA" sz="2400" b="1" dirty="0">
              <a:ln w="10541" cmpd="sng">
                <a:noFill/>
                <a:prstDash val="solid"/>
              </a:ln>
              <a:latin typeface="Arial"/>
              <a:ea typeface="Times New Roman"/>
            </a:endParaRPr>
          </a:p>
          <a:p>
            <a:pPr marL="228600" indent="-228600"/>
            <a:endParaRPr lang="en-US" sz="2400" b="1" dirty="0" smtClean="0">
              <a:ln w="10541" cmpd="sng">
                <a:noFill/>
                <a:prstDash val="solid"/>
              </a:ln>
              <a:latin typeface="Times New Roman"/>
              <a:ea typeface="Times New Roman"/>
            </a:endParaRPr>
          </a:p>
        </p:txBody>
      </p:sp>
    </p:spTree>
    <p:extLst>
      <p:ext uri="{BB962C8B-B14F-4D97-AF65-F5344CB8AC3E}">
        <p14:creationId xmlns:p14="http://schemas.microsoft.com/office/powerpoint/2010/main" xmlns="" val="2772205438"/>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down)">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7">
                                            <p:txEl>
                                              <p:pRg st="0" end="0"/>
                                            </p:txEl>
                                          </p:spTgt>
                                        </p:tgtEl>
                                        <p:attrNameLst>
                                          <p:attrName>style.visibility</p:attrName>
                                        </p:attrNameLst>
                                      </p:cBhvr>
                                      <p:to>
                                        <p:strVal val="visible"/>
                                      </p:to>
                                    </p:set>
                                    <p:anim calcmode="lin" valueType="num">
                                      <p:cBhvr additive="base">
                                        <p:cTn id="4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7">
                                            <p:txEl>
                                              <p:pRg st="3" end="3"/>
                                            </p:txEl>
                                          </p:spTgt>
                                        </p:tgtEl>
                                        <p:attrNameLst>
                                          <p:attrName>style.visibility</p:attrName>
                                        </p:attrNameLst>
                                      </p:cBhvr>
                                      <p:to>
                                        <p:strVal val="visible"/>
                                      </p:to>
                                    </p:set>
                                    <p:animEffect transition="in" filter="fade">
                                      <p:cBhvr>
                                        <p:cTn id="47" dur="1000"/>
                                        <p:tgtEl>
                                          <p:spTgt spid="7">
                                            <p:txEl>
                                              <p:pRg st="3" end="3"/>
                                            </p:txEl>
                                          </p:spTgt>
                                        </p:tgtEl>
                                      </p:cBhvr>
                                    </p:animEffect>
                                    <p:anim calcmode="lin" valueType="num">
                                      <p:cBhvr>
                                        <p:cTn id="4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260648"/>
            <a:ext cx="8064896" cy="792088"/>
          </a:xfrm>
          <a:prstGeom prst="rect">
            <a:avLst/>
          </a:prstGeom>
          <a:solidFill>
            <a:schemeClr val="lt1">
              <a:alpha val="75000"/>
            </a:schemeClr>
          </a:solidFill>
          <a:ln>
            <a:solidFill>
              <a:srgbClr val="FFFF00"/>
            </a:solidFill>
          </a:ln>
        </p:spPr>
        <p:style>
          <a:lnRef idx="2">
            <a:schemeClr val="accent3"/>
          </a:lnRef>
          <a:fillRef idx="1">
            <a:schemeClr val="lt1"/>
          </a:fillRef>
          <a:effectRef idx="0">
            <a:schemeClr val="accent3"/>
          </a:effectRef>
          <a:fontRef idx="minor">
            <a:schemeClr val="dk1"/>
          </a:fontRef>
        </p:style>
        <p:txBody>
          <a:bodyPr rtlCol="1" anchor="ctr"/>
          <a:lstStyle/>
          <a:p>
            <a:pPr algn="ctr"/>
            <a:r>
              <a:rPr lang="ar-SA" sz="2400" b="1" dirty="0" smtClean="0">
                <a:solidFill>
                  <a:srgbClr val="F79646">
                    <a:lumMod val="50000"/>
                  </a:srgbClr>
                </a:solidFill>
                <a:effectLst>
                  <a:glow rad="63500">
                    <a:srgbClr val="F79646">
                      <a:satMod val="175000"/>
                      <a:alpha val="40000"/>
                    </a:srgbClr>
                  </a:glow>
                </a:effectLst>
                <a:latin typeface="Arial"/>
              </a:rPr>
              <a:t>3 </a:t>
            </a:r>
            <a:r>
              <a:rPr lang="ar-SA" sz="2400" b="1" dirty="0" smtClean="0">
                <a:solidFill>
                  <a:srgbClr val="F79646">
                    <a:lumMod val="50000"/>
                  </a:srgbClr>
                </a:solidFill>
                <a:effectLst>
                  <a:glow rad="63500">
                    <a:srgbClr val="F79646">
                      <a:satMod val="175000"/>
                      <a:alpha val="40000"/>
                    </a:srgbClr>
                  </a:glow>
                </a:effectLst>
              </a:rPr>
              <a:t>–  تابع الصحة النفسية كما تظهر في نقاط الاتفاق بين عدد من الدراسات التحليلية :-</a:t>
            </a:r>
            <a:endParaRPr lang="ar-SA" sz="2400" b="1" dirty="0">
              <a:solidFill>
                <a:srgbClr val="F79646">
                  <a:lumMod val="50000"/>
                </a:srgbClr>
              </a:solidFill>
              <a:effectLst>
                <a:glow rad="63500">
                  <a:srgbClr val="F79646">
                    <a:satMod val="175000"/>
                    <a:alpha val="40000"/>
                  </a:srgbClr>
                </a:glow>
              </a:effectLst>
            </a:endParaRPr>
          </a:p>
        </p:txBody>
      </p:sp>
      <p:sp>
        <p:nvSpPr>
          <p:cNvPr id="3" name="مستطيل 2"/>
          <p:cNvSpPr/>
          <p:nvPr/>
        </p:nvSpPr>
        <p:spPr>
          <a:xfrm>
            <a:off x="-108520" y="1268760"/>
            <a:ext cx="8568952" cy="1785104"/>
          </a:xfrm>
          <a:prstGeom prst="rect">
            <a:avLst/>
          </a:prstGeom>
        </p:spPr>
        <p:txBody>
          <a:bodyPr wrap="square">
            <a:spAutoFit/>
          </a:bodyPr>
          <a:lstStyle/>
          <a:p>
            <a:pPr marL="228600" indent="-228600"/>
            <a:r>
              <a:rPr lang="ar-SA" sz="2300" b="1" dirty="0" smtClean="0">
                <a:ln w="10541" cmpd="sng">
                  <a:noFill/>
                  <a:prstDash val="solid"/>
                </a:ln>
                <a:solidFill>
                  <a:prstClr val="black"/>
                </a:solidFill>
                <a:latin typeface="Arial"/>
                <a:ea typeface="Times New Roman"/>
              </a:rPr>
              <a:t>    ♥ التكيف مع شروط الواقع .           </a:t>
            </a:r>
            <a:r>
              <a:rPr lang="ar-SA" sz="2400" b="1" dirty="0" smtClean="0">
                <a:ln w="10541" cmpd="sng">
                  <a:noFill/>
                  <a:prstDash val="solid"/>
                </a:ln>
                <a:solidFill>
                  <a:prstClr val="black"/>
                </a:solidFill>
                <a:latin typeface="Arial"/>
                <a:ea typeface="Times New Roman"/>
              </a:rPr>
              <a:t>♥ المحافظة على الثبات .</a:t>
            </a:r>
          </a:p>
          <a:p>
            <a:pPr marL="228600" indent="-228600"/>
            <a:endParaRPr lang="ar-SA" sz="1600" b="1" dirty="0">
              <a:ln w="10541" cmpd="sng">
                <a:noFill/>
                <a:prstDash val="solid"/>
              </a:ln>
              <a:solidFill>
                <a:prstClr val="black"/>
              </a:solidFill>
              <a:latin typeface="Arial"/>
              <a:ea typeface="Times New Roman"/>
            </a:endParaRPr>
          </a:p>
          <a:p>
            <a:pPr marL="228600" indent="-228600"/>
            <a:r>
              <a:rPr lang="ar-SA" sz="2400" b="1" dirty="0" smtClean="0">
                <a:ln w="10541" cmpd="sng">
                  <a:noFill/>
                  <a:prstDash val="solid"/>
                </a:ln>
                <a:solidFill>
                  <a:prstClr val="black"/>
                </a:solidFill>
                <a:latin typeface="Arial"/>
                <a:ea typeface="Times New Roman"/>
              </a:rPr>
              <a:t>♥ النمو مع العمر  .    ♥ المحافظة على قدر مناسب من الحساسية الانفعالية </a:t>
            </a:r>
            <a:r>
              <a:rPr lang="ar-SA" sz="2800" b="1" dirty="0" smtClean="0">
                <a:ln w="10541" cmpd="sng">
                  <a:noFill/>
                  <a:prstDash val="solid"/>
                </a:ln>
                <a:solidFill>
                  <a:prstClr val="black"/>
                </a:solidFill>
                <a:latin typeface="Arial"/>
                <a:ea typeface="Times New Roman"/>
              </a:rPr>
              <a:t>.</a:t>
            </a:r>
          </a:p>
          <a:p>
            <a:pPr marL="228600" indent="-228600"/>
            <a:endParaRPr lang="ar-SA" sz="1400" b="1" dirty="0" smtClean="0">
              <a:ln w="10541" cmpd="sng">
                <a:noFill/>
                <a:prstDash val="solid"/>
              </a:ln>
              <a:solidFill>
                <a:prstClr val="black"/>
              </a:solidFill>
              <a:latin typeface="Arial"/>
              <a:ea typeface="Times New Roman"/>
            </a:endParaRPr>
          </a:p>
          <a:p>
            <a:pPr marL="228600" indent="-228600"/>
            <a:r>
              <a:rPr lang="ar-SA" sz="2400" b="1" dirty="0">
                <a:ln w="10541" cmpd="sng">
                  <a:noFill/>
                  <a:prstDash val="solid"/>
                </a:ln>
                <a:solidFill>
                  <a:prstClr val="black"/>
                </a:solidFill>
                <a:latin typeface="Arial"/>
                <a:ea typeface="Times New Roman"/>
              </a:rPr>
              <a:t>♥ </a:t>
            </a:r>
            <a:r>
              <a:rPr lang="ar-SA" sz="2400" b="1" dirty="0" smtClean="0">
                <a:ln w="10541" cmpd="sng">
                  <a:noFill/>
                  <a:prstDash val="solid"/>
                </a:ln>
                <a:solidFill>
                  <a:prstClr val="black"/>
                </a:solidFill>
                <a:latin typeface="Arial"/>
                <a:ea typeface="Times New Roman"/>
              </a:rPr>
              <a:t>المشاركة في حياة المجتمع و تطوره </a:t>
            </a:r>
            <a:r>
              <a:rPr lang="ar-SA" sz="2800" b="1" dirty="0" smtClean="0">
                <a:ln w="10541" cmpd="sng">
                  <a:noFill/>
                  <a:prstDash val="solid"/>
                </a:ln>
                <a:solidFill>
                  <a:prstClr val="black"/>
                </a:solidFill>
                <a:latin typeface="Arial"/>
                <a:ea typeface="Times New Roman"/>
              </a:rPr>
              <a:t>.</a:t>
            </a:r>
            <a:endParaRPr lang="ar-SA" sz="2400" b="1" dirty="0">
              <a:ln w="10541" cmpd="sng">
                <a:noFill/>
                <a:prstDash val="solid"/>
              </a:ln>
              <a:solidFill>
                <a:prstClr val="black"/>
              </a:solidFill>
              <a:latin typeface="Arial"/>
              <a:ea typeface="Times New Roman"/>
            </a:endParaRPr>
          </a:p>
        </p:txBody>
      </p:sp>
      <p:sp>
        <p:nvSpPr>
          <p:cNvPr id="4" name="مستطيل 3"/>
          <p:cNvSpPr/>
          <p:nvPr/>
        </p:nvSpPr>
        <p:spPr>
          <a:xfrm>
            <a:off x="1398712" y="3212976"/>
            <a:ext cx="6845696" cy="432048"/>
          </a:xfrm>
          <a:prstGeom prst="rect">
            <a:avLst/>
          </a:prstGeom>
        </p:spPr>
        <p:style>
          <a:lnRef idx="2">
            <a:schemeClr val="accent3"/>
          </a:lnRef>
          <a:fillRef idx="1">
            <a:schemeClr val="lt1"/>
          </a:fillRef>
          <a:effectRef idx="0">
            <a:schemeClr val="accent3"/>
          </a:effectRef>
          <a:fontRef idx="minor">
            <a:schemeClr val="dk1"/>
          </a:fontRef>
        </p:style>
        <p:txBody>
          <a:bodyPr rtlCol="1" anchor="ctr"/>
          <a:lstStyle/>
          <a:p>
            <a:pPr algn="ctr"/>
            <a:r>
              <a:rPr lang="ar-SA" sz="2800" b="1" dirty="0" smtClean="0">
                <a:solidFill>
                  <a:srgbClr val="8064A2">
                    <a:lumMod val="75000"/>
                  </a:srgbClr>
                </a:solidFill>
                <a:latin typeface="Arial"/>
              </a:rPr>
              <a:t>4 </a:t>
            </a:r>
            <a:r>
              <a:rPr lang="ar-SA" sz="2800" b="1" dirty="0" smtClean="0">
                <a:solidFill>
                  <a:srgbClr val="8064A2">
                    <a:lumMod val="75000"/>
                  </a:srgbClr>
                </a:solidFill>
              </a:rPr>
              <a:t>– الصحة النفسية في التفاعل بين الفرد و محيطة :-</a:t>
            </a:r>
            <a:endParaRPr lang="ar-SA" sz="2800" b="1" dirty="0">
              <a:solidFill>
                <a:srgbClr val="8064A2">
                  <a:lumMod val="75000"/>
                </a:srgbClr>
              </a:solidFill>
            </a:endParaRPr>
          </a:p>
        </p:txBody>
      </p:sp>
      <p:sp>
        <p:nvSpPr>
          <p:cNvPr id="5" name="مستطيل 4"/>
          <p:cNvSpPr/>
          <p:nvPr/>
        </p:nvSpPr>
        <p:spPr>
          <a:xfrm>
            <a:off x="539552" y="3793103"/>
            <a:ext cx="7713601" cy="2785378"/>
          </a:xfrm>
          <a:prstGeom prst="rect">
            <a:avLst/>
          </a:prstGeom>
        </p:spPr>
        <p:txBody>
          <a:bodyPr wrap="square">
            <a:spAutoFit/>
          </a:bodyPr>
          <a:lstStyle/>
          <a:p>
            <a:pPr marL="228600" indent="-228600"/>
            <a:r>
              <a:rPr lang="ar-SA" sz="2300" b="1" dirty="0" smtClean="0">
                <a:ln w="10541" cmpd="sng">
                  <a:noFill/>
                  <a:prstDash val="solid"/>
                </a:ln>
                <a:solidFill>
                  <a:prstClr val="black"/>
                </a:solidFill>
                <a:latin typeface="Times New Roman"/>
                <a:ea typeface="Times New Roman"/>
              </a:rPr>
              <a:t>أولا : </a:t>
            </a:r>
            <a:r>
              <a:rPr lang="ar-SA" sz="2300" b="1" dirty="0" smtClean="0">
                <a:ln w="10541" cmpd="sng">
                  <a:noFill/>
                  <a:prstDash val="solid"/>
                </a:ln>
                <a:solidFill>
                  <a:srgbClr val="9BBB59">
                    <a:lumMod val="50000"/>
                  </a:srgbClr>
                </a:solidFill>
                <a:latin typeface="Times New Roman"/>
                <a:ea typeface="Times New Roman"/>
              </a:rPr>
              <a:t>إذا اخذنا علاقة الفرد مع نفسه فإننا نستطيع الوقوف عند ثلاث مظاهر لهذه العلاقة .  </a:t>
            </a:r>
          </a:p>
          <a:p>
            <a:pPr marL="228600" indent="-228600"/>
            <a:r>
              <a:rPr lang="ar-SA" sz="2300" b="1" dirty="0" smtClean="0">
                <a:ln w="10541" cmpd="sng">
                  <a:noFill/>
                  <a:prstDash val="solid"/>
                </a:ln>
                <a:solidFill>
                  <a:prstClr val="black"/>
                </a:solidFill>
                <a:latin typeface="Times New Roman"/>
                <a:ea typeface="Times New Roman"/>
              </a:rPr>
              <a:t>1 -  فهم الفرد لنفسه دوافعه و رغباته وتقديره لذاته وقبوله ما هو علية فنحن نرى أن العديد من الآلام و الاضطرابات قد تأتي بسبب جهل الفرد بدوافعه و رغباته .</a:t>
            </a:r>
          </a:p>
          <a:p>
            <a:pPr marL="228600" indent="-228600"/>
            <a:endParaRPr lang="ar-SA" sz="1400" b="1" dirty="0">
              <a:ln w="10541" cmpd="sng">
                <a:noFill/>
                <a:prstDash val="solid"/>
              </a:ln>
              <a:solidFill>
                <a:prstClr val="black"/>
              </a:solidFill>
              <a:latin typeface="Times New Roman"/>
              <a:ea typeface="Times New Roman"/>
            </a:endParaRPr>
          </a:p>
          <a:p>
            <a:pPr marL="228600" indent="-228600"/>
            <a:r>
              <a:rPr lang="ar-SA" sz="2300" b="1" dirty="0" smtClean="0">
                <a:ln w="10541" cmpd="sng">
                  <a:noFill/>
                  <a:prstDash val="solid"/>
                </a:ln>
                <a:solidFill>
                  <a:prstClr val="black"/>
                </a:solidFill>
                <a:latin typeface="Times New Roman"/>
                <a:ea typeface="Times New Roman"/>
              </a:rPr>
              <a:t>2 -  نموه و تطوره و نظرته الى المستقبل فإذا كان </a:t>
            </a:r>
            <a:r>
              <a:rPr lang="ar-SA" sz="2300" b="1" u="sng" dirty="0" smtClean="0">
                <a:ln w="10541" cmpd="sng">
                  <a:noFill/>
                  <a:prstDash val="solid"/>
                </a:ln>
                <a:solidFill>
                  <a:srgbClr val="FF0000"/>
                </a:solidFill>
                <a:latin typeface="Times New Roman"/>
                <a:ea typeface="Times New Roman"/>
              </a:rPr>
              <a:t>المظهر الاول </a:t>
            </a:r>
            <a:r>
              <a:rPr lang="ar-SA" sz="2300" b="1" dirty="0" smtClean="0">
                <a:ln w="10541" cmpd="sng">
                  <a:noFill/>
                  <a:prstDash val="solid"/>
                </a:ln>
                <a:solidFill>
                  <a:prstClr val="black"/>
                </a:solidFill>
                <a:latin typeface="Times New Roman"/>
                <a:ea typeface="Times New Roman"/>
              </a:rPr>
              <a:t>يشير الى الانسان في فهمه لنفسه و دوافعه فإذا كان </a:t>
            </a:r>
            <a:r>
              <a:rPr lang="ar-SA" sz="2300" b="1" u="sng" dirty="0" smtClean="0">
                <a:ln w="10541" cmpd="sng">
                  <a:noFill/>
                  <a:prstDash val="solid"/>
                </a:ln>
                <a:solidFill>
                  <a:srgbClr val="7030A0"/>
                </a:solidFill>
                <a:latin typeface="Times New Roman"/>
                <a:ea typeface="Times New Roman"/>
              </a:rPr>
              <a:t>المظهر الثاني </a:t>
            </a:r>
            <a:r>
              <a:rPr lang="ar-SA" sz="2300" b="1" dirty="0" smtClean="0">
                <a:ln w="10541" cmpd="sng">
                  <a:noFill/>
                  <a:prstDash val="solid"/>
                </a:ln>
                <a:solidFill>
                  <a:prstClr val="black"/>
                </a:solidFill>
                <a:latin typeface="Times New Roman"/>
                <a:ea typeface="Times New Roman"/>
              </a:rPr>
              <a:t>يشير إلى ما يفعله </a:t>
            </a:r>
            <a:endParaRPr lang="en-US" sz="2400" b="1" dirty="0" smtClean="0">
              <a:ln w="10541" cmpd="sng">
                <a:noFill/>
                <a:prstDash val="solid"/>
              </a:ln>
              <a:solidFill>
                <a:prstClr val="black"/>
              </a:solidFill>
              <a:latin typeface="Times New Roman"/>
              <a:ea typeface="Times New Roman"/>
            </a:endParaRPr>
          </a:p>
        </p:txBody>
      </p:sp>
    </p:spTree>
    <p:extLst>
      <p:ext uri="{BB962C8B-B14F-4D97-AF65-F5344CB8AC3E}">
        <p14:creationId xmlns:p14="http://schemas.microsoft.com/office/powerpoint/2010/main" xmlns="" val="1809252733"/>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wipe(down)">
                                      <p:cBhvr>
                                        <p:cTn id="44" dur="500"/>
                                        <p:tgtEl>
                                          <p:spTgt spid="5"/>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0" end="0"/>
                                            </p:txEl>
                                          </p:spTgt>
                                        </p:tgtEl>
                                        <p:attrNameLst>
                                          <p:attrName>style.visibility</p:attrName>
                                        </p:attrNameLst>
                                      </p:cBhvr>
                                      <p:to>
                                        <p:strVal val="visible"/>
                                      </p:to>
                                    </p:set>
                                    <p:animEffect transition="in" filter="fade">
                                      <p:cBhvr>
                                        <p:cTn id="49" dur="1000"/>
                                        <p:tgtEl>
                                          <p:spTgt spid="5">
                                            <p:txEl>
                                              <p:pRg st="0" end="0"/>
                                            </p:txEl>
                                          </p:spTgt>
                                        </p:tgtEl>
                                      </p:cBhvr>
                                    </p:animEffect>
                                    <p:anim calcmode="lin" valueType="num">
                                      <p:cBhvr>
                                        <p:cTn id="50"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6" presetClass="entr" presetSubtype="16" fill="hold" nodeType="clickEffect">
                                  <p:stCondLst>
                                    <p:cond delay="0"/>
                                  </p:stCondLst>
                                  <p:childTnLst>
                                    <p:set>
                                      <p:cBhvr>
                                        <p:cTn id="55" dur="1" fill="hold">
                                          <p:stCondLst>
                                            <p:cond delay="0"/>
                                          </p:stCondLst>
                                        </p:cTn>
                                        <p:tgtEl>
                                          <p:spTgt spid="5">
                                            <p:txEl>
                                              <p:pRg st="1" end="1"/>
                                            </p:txEl>
                                          </p:spTgt>
                                        </p:tgtEl>
                                        <p:attrNameLst>
                                          <p:attrName>style.visibility</p:attrName>
                                        </p:attrNameLst>
                                      </p:cBhvr>
                                      <p:to>
                                        <p:strVal val="visible"/>
                                      </p:to>
                                    </p:set>
                                    <p:animEffect transition="in" filter="circle(in)">
                                      <p:cBhvr>
                                        <p:cTn id="56" dur="2000"/>
                                        <p:tgtEl>
                                          <p:spTgt spid="5">
                                            <p:txEl>
                                              <p:pRg st="1" end="1"/>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1" presetClass="entr" presetSubtype="1" fill="hold" nodeType="clickEffect">
                                  <p:stCondLst>
                                    <p:cond delay="0"/>
                                  </p:stCondLst>
                                  <p:childTnLst>
                                    <p:set>
                                      <p:cBhvr>
                                        <p:cTn id="60" dur="1" fill="hold">
                                          <p:stCondLst>
                                            <p:cond delay="0"/>
                                          </p:stCondLst>
                                        </p:cTn>
                                        <p:tgtEl>
                                          <p:spTgt spid="5">
                                            <p:txEl>
                                              <p:pRg st="3" end="3"/>
                                            </p:txEl>
                                          </p:spTgt>
                                        </p:tgtEl>
                                        <p:attrNameLst>
                                          <p:attrName>style.visibility</p:attrName>
                                        </p:attrNameLst>
                                      </p:cBhvr>
                                      <p:to>
                                        <p:strVal val="visible"/>
                                      </p:to>
                                    </p:set>
                                    <p:animEffect transition="in" filter="wheel(1)">
                                      <p:cBhvr>
                                        <p:cTn id="61"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582</TotalTime>
  <Words>1329</Words>
  <Application>Microsoft Office PowerPoint</Application>
  <PresentationFormat>عرض على الشاشة (3:4)‏</PresentationFormat>
  <Paragraphs>84</Paragraphs>
  <Slides>14</Slides>
  <Notes>3</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تدفق</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دحوم</dc:creator>
  <cp:lastModifiedBy>aeea</cp:lastModifiedBy>
  <cp:revision>61</cp:revision>
  <dcterms:created xsi:type="dcterms:W3CDTF">2015-08-02T06:14:22Z</dcterms:created>
  <dcterms:modified xsi:type="dcterms:W3CDTF">2019-01-13T13:09:33Z</dcterms:modified>
</cp:coreProperties>
</file>