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5" r:id="rId8"/>
    <p:sldId id="266" r:id="rId9"/>
    <p:sldId id="267" r:id="rId10"/>
    <p:sldId id="268" r:id="rId11"/>
    <p:sldId id="269" r:id="rId12"/>
    <p:sldId id="261" r:id="rId13"/>
    <p:sldId id="262" r:id="rId14"/>
    <p:sldId id="263" r:id="rId1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pPr/>
              <a:t>06/05/1440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pPr/>
              <a:t>06/05/1440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pPr/>
              <a:t>06/05/1440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pPr/>
              <a:t>06/05/1440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pPr/>
              <a:t>06/05/1440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pPr/>
              <a:t>06/05/1440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pPr/>
              <a:t>06/05/1440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pPr/>
              <a:t>06/05/1440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pPr/>
              <a:t>06/05/1440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pPr/>
              <a:t>06/05/1440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pPr/>
              <a:t>06/05/1440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4C03A-2310-44EC-8E90-3DA99E9C7B43}" type="datetimeFigureOut">
              <a:rPr lang="ar-IQ" smtClean="0"/>
              <a:pPr/>
              <a:t>06/05/1440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6D83A-CA01-43B7-8A94-28ED67D9ED1C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الإرشاد النفسي والتربوي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د.حسن </a:t>
            </a:r>
            <a:r>
              <a:rPr lang="ar-IQ" dirty="0" err="1" smtClean="0"/>
              <a:t>جارالله</a:t>
            </a:r>
            <a:r>
              <a:rPr lang="ar-IQ" dirty="0" smtClean="0"/>
              <a:t> </a:t>
            </a:r>
            <a:r>
              <a:rPr lang="ar-IQ" dirty="0" err="1" smtClean="0"/>
              <a:t>جماغ</a:t>
            </a:r>
            <a:endParaRPr lang="ar-IQ" dirty="0" smtClean="0"/>
          </a:p>
          <a:p>
            <a:r>
              <a:rPr lang="ar-IQ" dirty="0" smtClean="0"/>
              <a:t>قسم </a:t>
            </a:r>
            <a:r>
              <a:rPr lang="ar-IQ" dirty="0" err="1" smtClean="0"/>
              <a:t>الاشاد</a:t>
            </a:r>
            <a:r>
              <a:rPr lang="ar-IQ" dirty="0" smtClean="0"/>
              <a:t> النفسي والتربوي –كلية التربية الأساسية –الجامعة المستنصرية</a:t>
            </a:r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التقويم البنائي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وهو تقويم النتائج خلال عملية بناء البرنامج</a:t>
            </a:r>
            <a:endParaRPr lang="ar-IQ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التقويم النهائي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هو عملية تقويم النتائج في نهاية البرنامج </a:t>
            </a:r>
            <a:r>
              <a:rPr lang="ar-IQ" dirty="0" err="1" smtClean="0"/>
              <a:t>الارشادي</a:t>
            </a:r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مميزات المرشد الناجح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err="1" smtClean="0"/>
              <a:t>ان</a:t>
            </a:r>
            <a:r>
              <a:rPr lang="ar-IQ" dirty="0" smtClean="0"/>
              <a:t> يكون ذو شخصيه </a:t>
            </a:r>
            <a:r>
              <a:rPr lang="ar-IQ" dirty="0" err="1" smtClean="0"/>
              <a:t>واخلاق</a:t>
            </a:r>
            <a:r>
              <a:rPr lang="ar-IQ" dirty="0" smtClean="0"/>
              <a:t> عالية</a:t>
            </a:r>
          </a:p>
          <a:p>
            <a:r>
              <a:rPr lang="ar-IQ" dirty="0" err="1" smtClean="0"/>
              <a:t>ان</a:t>
            </a:r>
            <a:r>
              <a:rPr lang="ar-IQ" dirty="0" smtClean="0"/>
              <a:t> يكون حسن المظهر </a:t>
            </a:r>
          </a:p>
          <a:p>
            <a:r>
              <a:rPr lang="ar-IQ" dirty="0" smtClean="0"/>
              <a:t>له القدرة على التواصل مع </a:t>
            </a:r>
            <a:r>
              <a:rPr lang="ar-IQ" dirty="0" err="1" smtClean="0"/>
              <a:t>الاخرين</a:t>
            </a:r>
            <a:endParaRPr lang="ar-IQ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err="1" smtClean="0"/>
              <a:t>الارشاد</a:t>
            </a:r>
            <a:r>
              <a:rPr lang="ar-IQ" dirty="0" smtClean="0"/>
              <a:t> الجمعي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هو الذي يتكون من مجموعه من </a:t>
            </a:r>
            <a:r>
              <a:rPr lang="ar-IQ" dirty="0" err="1" smtClean="0"/>
              <a:t>المشترشدين</a:t>
            </a:r>
            <a:r>
              <a:rPr lang="ar-IQ" dirty="0" smtClean="0"/>
              <a:t> يقدر عددهم من 3-15 ومميزاته </a:t>
            </a:r>
          </a:p>
          <a:p>
            <a:r>
              <a:rPr lang="ar-IQ" dirty="0" smtClean="0"/>
              <a:t>الاقتصار في الجهد والوقت </a:t>
            </a:r>
          </a:p>
          <a:p>
            <a:r>
              <a:rPr lang="ar-IQ" dirty="0" smtClean="0"/>
              <a:t>التعويض في عدد المرشدين</a:t>
            </a:r>
            <a:endParaRPr lang="ar-IQ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err="1" smtClean="0"/>
              <a:t>الارشاد</a:t>
            </a:r>
            <a:r>
              <a:rPr lang="ar-IQ" dirty="0" smtClean="0"/>
              <a:t> الفردي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هو مقابلة المرشد للمسترشد وجا لوجه </a:t>
            </a:r>
            <a:r>
              <a:rPr lang="ar-IQ" dirty="0" err="1" smtClean="0"/>
              <a:t>ولايستغرق</a:t>
            </a:r>
            <a:r>
              <a:rPr lang="ar-IQ" dirty="0" smtClean="0"/>
              <a:t> </a:t>
            </a:r>
            <a:r>
              <a:rPr lang="ar-IQ" smtClean="0"/>
              <a:t>وقتا طويلا</a:t>
            </a:r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dirty="0"/>
              <a:t>مفهوم </a:t>
            </a:r>
            <a:r>
              <a:rPr lang="ar-IQ" b="1" dirty="0" err="1"/>
              <a:t>الارشاد</a:t>
            </a:r>
            <a:r>
              <a:rPr lang="ar-IQ" b="1" dirty="0"/>
              <a:t> النفسي  </a:t>
            </a:r>
            <a:r>
              <a:rPr lang="en-US" dirty="0"/>
              <a:t>Counseling Concept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/>
              <a:t>مهنة </a:t>
            </a:r>
            <a:r>
              <a:rPr lang="ar-IQ" dirty="0" err="1"/>
              <a:t>الارشاد</a:t>
            </a:r>
            <a:r>
              <a:rPr lang="ar-IQ" dirty="0"/>
              <a:t> من المهن العلمية والفنية الدقيقة التي تحتاج </a:t>
            </a:r>
            <a:r>
              <a:rPr lang="ar-IQ" dirty="0" err="1"/>
              <a:t>الى</a:t>
            </a:r>
            <a:r>
              <a:rPr lang="ar-IQ" dirty="0"/>
              <a:t> </a:t>
            </a:r>
            <a:r>
              <a:rPr lang="ar-IQ" dirty="0" err="1"/>
              <a:t>اعداد</a:t>
            </a:r>
            <a:r>
              <a:rPr lang="ar-IQ" dirty="0"/>
              <a:t> جيد لمن يقوم </a:t>
            </a:r>
            <a:r>
              <a:rPr lang="ar-IQ" dirty="0" err="1"/>
              <a:t>بها</a:t>
            </a:r>
            <a:r>
              <a:rPr lang="ar-IQ" dirty="0"/>
              <a:t> ، فهي ليست مهمة يمارسها </a:t>
            </a:r>
            <a:r>
              <a:rPr lang="ar-IQ" dirty="0" err="1"/>
              <a:t>اي</a:t>
            </a:r>
            <a:r>
              <a:rPr lang="ar-IQ" dirty="0"/>
              <a:t> فرد يقدر ما عنده من علم ، ولكنها مهنة لها </a:t>
            </a:r>
            <a:r>
              <a:rPr lang="ar-IQ" dirty="0" err="1"/>
              <a:t>اصولها</a:t>
            </a:r>
            <a:r>
              <a:rPr lang="ar-IQ" dirty="0"/>
              <a:t> ، وعلم له مقوماتها ، وفن له </a:t>
            </a:r>
            <a:r>
              <a:rPr lang="ar-IQ" dirty="0" err="1"/>
              <a:t>ادواته</a:t>
            </a:r>
            <a:r>
              <a:rPr lang="ar-IQ" dirty="0"/>
              <a:t> ، وهي لا تعني نقل </a:t>
            </a:r>
            <a:r>
              <a:rPr lang="ar-IQ" dirty="0" err="1"/>
              <a:t>النعلومات</a:t>
            </a:r>
            <a:r>
              <a:rPr lang="ar-IQ" dirty="0"/>
              <a:t> </a:t>
            </a:r>
            <a:r>
              <a:rPr lang="ar-IQ" dirty="0" err="1"/>
              <a:t>او</a:t>
            </a:r>
            <a:r>
              <a:rPr lang="ar-IQ" dirty="0"/>
              <a:t> توصيلها </a:t>
            </a:r>
            <a:r>
              <a:rPr lang="ar-IQ" dirty="0" err="1"/>
              <a:t>الى</a:t>
            </a:r>
            <a:r>
              <a:rPr lang="ar-IQ" dirty="0"/>
              <a:t> المسترشد ، بل تتطلب ممن يمارسها الكثير من </a:t>
            </a:r>
            <a:r>
              <a:rPr lang="ar-IQ" dirty="0" err="1"/>
              <a:t>الامكانيات</a:t>
            </a:r>
            <a:r>
              <a:rPr lang="ar-IQ" dirty="0"/>
              <a:t> ، حيث تستغرق سنوات كثيرة ، وهي كفيلة بمساعدة </a:t>
            </a:r>
            <a:r>
              <a:rPr lang="ar-IQ" dirty="0" err="1"/>
              <a:t>اجيال</a:t>
            </a:r>
            <a:r>
              <a:rPr lang="ar-IQ" dirty="0"/>
              <a:t> </a:t>
            </a:r>
            <a:r>
              <a:rPr lang="ar-IQ" dirty="0" err="1"/>
              <a:t>متاقبة</a:t>
            </a:r>
            <a:r>
              <a:rPr lang="ar-IQ" dirty="0"/>
              <a:t> ، لذلك فان </a:t>
            </a:r>
            <a:r>
              <a:rPr lang="ar-IQ" dirty="0" err="1"/>
              <a:t>اهمية</a:t>
            </a:r>
            <a:r>
              <a:rPr lang="ar-IQ" dirty="0"/>
              <a:t> الخدمات </a:t>
            </a:r>
            <a:r>
              <a:rPr lang="ar-IQ" dirty="0" err="1"/>
              <a:t>الارشادية</a:t>
            </a:r>
            <a:r>
              <a:rPr lang="ar-IQ" dirty="0"/>
              <a:t> توازيها </a:t>
            </a:r>
            <a:r>
              <a:rPr lang="ar-IQ" dirty="0" err="1"/>
              <a:t>اهمية</a:t>
            </a:r>
            <a:r>
              <a:rPr lang="ar-IQ" dirty="0"/>
              <a:t> الشخص القائم بمساعدة </a:t>
            </a:r>
            <a:r>
              <a:rPr lang="ar-IQ" dirty="0" err="1"/>
              <a:t>اجيال</a:t>
            </a:r>
            <a:r>
              <a:rPr lang="ar-IQ" dirty="0"/>
              <a:t> متعاقبة ، لذلك فان </a:t>
            </a:r>
            <a:r>
              <a:rPr lang="ar-IQ" dirty="0" err="1"/>
              <a:t>اهمية</a:t>
            </a:r>
            <a:r>
              <a:rPr lang="ar-IQ" dirty="0"/>
              <a:t> الخدمات ، تلك التي تحتاج </a:t>
            </a:r>
            <a:r>
              <a:rPr lang="ar-IQ" dirty="0" err="1"/>
              <a:t>الى</a:t>
            </a:r>
            <a:r>
              <a:rPr lang="ar-IQ" dirty="0"/>
              <a:t> الشخص المؤهل مهنيا وذا كفاءة في تقديمها لعموم الطلبة .</a:t>
            </a:r>
            <a:endParaRPr lang="en-US" dirty="0"/>
          </a:p>
          <a:p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القواعد الخاصة بعملية </a:t>
            </a:r>
            <a:r>
              <a:rPr lang="ar-IQ" dirty="0" err="1" smtClean="0"/>
              <a:t>الارشادالنفسي</a:t>
            </a:r>
            <a:r>
              <a:rPr lang="ar-IQ" dirty="0" smtClean="0"/>
              <a:t> </a:t>
            </a:r>
            <a:r>
              <a:rPr lang="ar-IQ" dirty="0"/>
              <a:t>: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مساعدة المسترشدين للتغلب على المشكلات التي يعانون منها</a:t>
            </a:r>
          </a:p>
          <a:p>
            <a:r>
              <a:rPr lang="ar-IQ" dirty="0" err="1" smtClean="0"/>
              <a:t>ان</a:t>
            </a:r>
            <a:r>
              <a:rPr lang="ar-IQ" dirty="0" smtClean="0"/>
              <a:t> يكون المرشد ذو معرفه وخبره في مجال </a:t>
            </a:r>
            <a:r>
              <a:rPr lang="ar-IQ" dirty="0" err="1" smtClean="0"/>
              <a:t>الارشاد</a:t>
            </a:r>
            <a:r>
              <a:rPr lang="ar-IQ" dirty="0" smtClean="0"/>
              <a:t> النفسي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نظرية السمات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تعتمد هذه النظرية على الفروق الفردية بين المتعلمين وهناك نوعان من السمات </a:t>
            </a:r>
          </a:p>
          <a:p>
            <a:r>
              <a:rPr lang="ar-IQ" dirty="0" smtClean="0"/>
              <a:t>السمات الخاصة </a:t>
            </a:r>
          </a:p>
          <a:p>
            <a:r>
              <a:rPr lang="ar-IQ" dirty="0" smtClean="0"/>
              <a:t>السمات العامة</a:t>
            </a:r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المرشد الاجتماعي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هو خريج كليات </a:t>
            </a:r>
            <a:r>
              <a:rPr lang="ar-IQ" dirty="0" err="1" smtClean="0"/>
              <a:t>الاداب</a:t>
            </a:r>
            <a:r>
              <a:rPr lang="ar-IQ" dirty="0" smtClean="0"/>
              <a:t> –قسم علم الاجتماع</a:t>
            </a: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النظرية السلوكية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تعتمد هذه النظرية على عملية تعديل في سلوك المتعلم وتركز على الجزئيات 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المرشد النفسي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هو خريج كليات </a:t>
            </a:r>
            <a:r>
              <a:rPr lang="ar-IQ" dirty="0" err="1" smtClean="0"/>
              <a:t>الاداب</a:t>
            </a:r>
            <a:r>
              <a:rPr lang="ar-IQ" dirty="0" smtClean="0"/>
              <a:t> –قسم علم النفس وكذلك كليات التربية –قسم علم النفس</a:t>
            </a:r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err="1" smtClean="0"/>
              <a:t>الفروقات</a:t>
            </a:r>
            <a:r>
              <a:rPr lang="ar-IQ" dirty="0" smtClean="0"/>
              <a:t> بين </a:t>
            </a:r>
            <a:r>
              <a:rPr lang="ar-IQ" dirty="0" err="1" smtClean="0"/>
              <a:t>الارشاد</a:t>
            </a:r>
            <a:r>
              <a:rPr lang="ar-IQ" dirty="0" smtClean="0"/>
              <a:t> الفردي </a:t>
            </a:r>
            <a:r>
              <a:rPr lang="ar-IQ" dirty="0" err="1" smtClean="0"/>
              <a:t>والارشاد</a:t>
            </a:r>
            <a:r>
              <a:rPr lang="ar-IQ" dirty="0" smtClean="0"/>
              <a:t> الجمعي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err="1" smtClean="0"/>
              <a:t>الارشاد</a:t>
            </a:r>
            <a:r>
              <a:rPr lang="ar-IQ" dirty="0" smtClean="0"/>
              <a:t> الفردي: يستغرق وقتا اقل من </a:t>
            </a:r>
            <a:r>
              <a:rPr lang="ar-IQ" dirty="0" err="1" smtClean="0"/>
              <a:t>الارشاد</a:t>
            </a:r>
            <a:r>
              <a:rPr lang="ar-IQ" dirty="0" smtClean="0"/>
              <a:t> الجمعي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تقويم النتائج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يتضمن التقويم التمهيدي وهو بداية البرنامج </a:t>
            </a:r>
            <a:r>
              <a:rPr lang="ar-IQ" dirty="0" err="1" smtClean="0"/>
              <a:t>الارشادي</a:t>
            </a:r>
            <a:r>
              <a:rPr lang="ar-IQ" dirty="0" smtClean="0"/>
              <a:t> 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301</Words>
  <Application>Microsoft Office PowerPoint</Application>
  <PresentationFormat>عرض على الشاشة (3:4)‏</PresentationFormat>
  <Paragraphs>36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سمة Office</vt:lpstr>
      <vt:lpstr>الإرشاد النفسي والتربوي</vt:lpstr>
      <vt:lpstr>مفهوم الارشاد النفسي  Counseling Concept </vt:lpstr>
      <vt:lpstr>القواعد الخاصة بعملية الارشادالنفسي : </vt:lpstr>
      <vt:lpstr>نظرية السمات </vt:lpstr>
      <vt:lpstr>المرشد الاجتماعي</vt:lpstr>
      <vt:lpstr>النظرية السلوكية</vt:lpstr>
      <vt:lpstr>المرشد النفسي</vt:lpstr>
      <vt:lpstr>الفروقات بين الارشاد الفردي والارشاد الجمعي</vt:lpstr>
      <vt:lpstr>تقويم النتائج</vt:lpstr>
      <vt:lpstr>التقويم البنائي</vt:lpstr>
      <vt:lpstr>التقويم النهائي</vt:lpstr>
      <vt:lpstr>مميزات المرشد الناجح</vt:lpstr>
      <vt:lpstr>الارشاد الجمعي </vt:lpstr>
      <vt:lpstr>الارشاد الفردي</vt:lpstr>
    </vt:vector>
  </TitlesOfParts>
  <Company>By DR.Ahmed Saker 2o1O  ;)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الإرشاد النفسي والتربوي</dc:title>
  <dc:creator>ali</dc:creator>
  <cp:lastModifiedBy>ali</cp:lastModifiedBy>
  <cp:revision>3</cp:revision>
  <dcterms:created xsi:type="dcterms:W3CDTF">2018-12-27T16:27:46Z</dcterms:created>
  <dcterms:modified xsi:type="dcterms:W3CDTF">2019-01-12T18:31:17Z</dcterms:modified>
</cp:coreProperties>
</file>