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344D6B6-2410-4726-96EF-D97FE33FE74B}" type="datetimeFigureOut">
              <a:rPr lang="ar-IQ" smtClean="0"/>
              <a:pPr/>
              <a:t>06/05/1440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CF6B05-09A8-496D-97F8-C26932810E53}" type="slidenum">
              <a:rPr lang="ar-IQ" smtClean="0"/>
              <a:pPr/>
              <a:t>‹#›</a:t>
            </a:fld>
            <a:endParaRPr lang="ar-IQ"/>
          </a:p>
        </p:txBody>
      </p:sp>
    </p:spTree>
    <p:extLst>
      <p:ext uri="{BB962C8B-B14F-4D97-AF65-F5344CB8AC3E}">
        <p14:creationId xmlns:p14="http://schemas.microsoft.com/office/powerpoint/2010/main" xmlns="" val="2875817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344D6B6-2410-4726-96EF-D97FE33FE74B}" type="datetimeFigureOut">
              <a:rPr lang="ar-IQ" smtClean="0"/>
              <a:pPr/>
              <a:t>06/05/1440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CF6B05-09A8-496D-97F8-C26932810E53}" type="slidenum">
              <a:rPr lang="ar-IQ" smtClean="0"/>
              <a:pPr/>
              <a:t>‹#›</a:t>
            </a:fld>
            <a:endParaRPr lang="ar-IQ"/>
          </a:p>
        </p:txBody>
      </p:sp>
    </p:spTree>
    <p:extLst>
      <p:ext uri="{BB962C8B-B14F-4D97-AF65-F5344CB8AC3E}">
        <p14:creationId xmlns:p14="http://schemas.microsoft.com/office/powerpoint/2010/main" xmlns="" val="1939154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344D6B6-2410-4726-96EF-D97FE33FE74B}" type="datetimeFigureOut">
              <a:rPr lang="ar-IQ" smtClean="0"/>
              <a:pPr/>
              <a:t>06/05/1440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CF6B05-09A8-496D-97F8-C26932810E53}" type="slidenum">
              <a:rPr lang="ar-IQ" smtClean="0"/>
              <a:pPr/>
              <a:t>‹#›</a:t>
            </a:fld>
            <a:endParaRPr lang="ar-IQ"/>
          </a:p>
        </p:txBody>
      </p:sp>
    </p:spTree>
    <p:extLst>
      <p:ext uri="{BB962C8B-B14F-4D97-AF65-F5344CB8AC3E}">
        <p14:creationId xmlns:p14="http://schemas.microsoft.com/office/powerpoint/2010/main" xmlns="" val="2406338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344D6B6-2410-4726-96EF-D97FE33FE74B}" type="datetimeFigureOut">
              <a:rPr lang="ar-IQ" smtClean="0"/>
              <a:pPr/>
              <a:t>06/05/1440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CF6B05-09A8-496D-97F8-C26932810E53}" type="slidenum">
              <a:rPr lang="ar-IQ" smtClean="0"/>
              <a:pPr/>
              <a:t>‹#›</a:t>
            </a:fld>
            <a:endParaRPr lang="ar-IQ"/>
          </a:p>
        </p:txBody>
      </p:sp>
    </p:spTree>
    <p:extLst>
      <p:ext uri="{BB962C8B-B14F-4D97-AF65-F5344CB8AC3E}">
        <p14:creationId xmlns:p14="http://schemas.microsoft.com/office/powerpoint/2010/main" xmlns="" val="3749450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344D6B6-2410-4726-96EF-D97FE33FE74B}" type="datetimeFigureOut">
              <a:rPr lang="ar-IQ" smtClean="0"/>
              <a:pPr/>
              <a:t>06/05/1440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CF6B05-09A8-496D-97F8-C26932810E53}" type="slidenum">
              <a:rPr lang="ar-IQ" smtClean="0"/>
              <a:pPr/>
              <a:t>‹#›</a:t>
            </a:fld>
            <a:endParaRPr lang="ar-IQ"/>
          </a:p>
        </p:txBody>
      </p:sp>
    </p:spTree>
    <p:extLst>
      <p:ext uri="{BB962C8B-B14F-4D97-AF65-F5344CB8AC3E}">
        <p14:creationId xmlns:p14="http://schemas.microsoft.com/office/powerpoint/2010/main" xmlns="" val="1002692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344D6B6-2410-4726-96EF-D97FE33FE74B}" type="datetimeFigureOut">
              <a:rPr lang="ar-IQ" smtClean="0"/>
              <a:pPr/>
              <a:t>06/05/1440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9CF6B05-09A8-496D-97F8-C26932810E53}" type="slidenum">
              <a:rPr lang="ar-IQ" smtClean="0"/>
              <a:pPr/>
              <a:t>‹#›</a:t>
            </a:fld>
            <a:endParaRPr lang="ar-IQ"/>
          </a:p>
        </p:txBody>
      </p:sp>
    </p:spTree>
    <p:extLst>
      <p:ext uri="{BB962C8B-B14F-4D97-AF65-F5344CB8AC3E}">
        <p14:creationId xmlns:p14="http://schemas.microsoft.com/office/powerpoint/2010/main" xmlns="" val="3262732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344D6B6-2410-4726-96EF-D97FE33FE74B}" type="datetimeFigureOut">
              <a:rPr lang="ar-IQ" smtClean="0"/>
              <a:pPr/>
              <a:t>06/05/1440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9CF6B05-09A8-496D-97F8-C26932810E53}" type="slidenum">
              <a:rPr lang="ar-IQ" smtClean="0"/>
              <a:pPr/>
              <a:t>‹#›</a:t>
            </a:fld>
            <a:endParaRPr lang="ar-IQ"/>
          </a:p>
        </p:txBody>
      </p:sp>
    </p:spTree>
    <p:extLst>
      <p:ext uri="{BB962C8B-B14F-4D97-AF65-F5344CB8AC3E}">
        <p14:creationId xmlns:p14="http://schemas.microsoft.com/office/powerpoint/2010/main" xmlns="" val="1365938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344D6B6-2410-4726-96EF-D97FE33FE74B}" type="datetimeFigureOut">
              <a:rPr lang="ar-IQ" smtClean="0"/>
              <a:pPr/>
              <a:t>06/05/1440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9CF6B05-09A8-496D-97F8-C26932810E53}" type="slidenum">
              <a:rPr lang="ar-IQ" smtClean="0"/>
              <a:pPr/>
              <a:t>‹#›</a:t>
            </a:fld>
            <a:endParaRPr lang="ar-IQ"/>
          </a:p>
        </p:txBody>
      </p:sp>
    </p:spTree>
    <p:extLst>
      <p:ext uri="{BB962C8B-B14F-4D97-AF65-F5344CB8AC3E}">
        <p14:creationId xmlns:p14="http://schemas.microsoft.com/office/powerpoint/2010/main" xmlns="" val="71068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344D6B6-2410-4726-96EF-D97FE33FE74B}" type="datetimeFigureOut">
              <a:rPr lang="ar-IQ" smtClean="0"/>
              <a:pPr/>
              <a:t>06/05/1440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9CF6B05-09A8-496D-97F8-C26932810E53}" type="slidenum">
              <a:rPr lang="ar-IQ" smtClean="0"/>
              <a:pPr/>
              <a:t>‹#›</a:t>
            </a:fld>
            <a:endParaRPr lang="ar-IQ"/>
          </a:p>
        </p:txBody>
      </p:sp>
    </p:spTree>
    <p:extLst>
      <p:ext uri="{BB962C8B-B14F-4D97-AF65-F5344CB8AC3E}">
        <p14:creationId xmlns:p14="http://schemas.microsoft.com/office/powerpoint/2010/main" xmlns="" val="3664765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344D6B6-2410-4726-96EF-D97FE33FE74B}" type="datetimeFigureOut">
              <a:rPr lang="ar-IQ" smtClean="0"/>
              <a:pPr/>
              <a:t>06/05/1440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9CF6B05-09A8-496D-97F8-C26932810E53}" type="slidenum">
              <a:rPr lang="ar-IQ" smtClean="0"/>
              <a:pPr/>
              <a:t>‹#›</a:t>
            </a:fld>
            <a:endParaRPr lang="ar-IQ"/>
          </a:p>
        </p:txBody>
      </p:sp>
    </p:spTree>
    <p:extLst>
      <p:ext uri="{BB962C8B-B14F-4D97-AF65-F5344CB8AC3E}">
        <p14:creationId xmlns:p14="http://schemas.microsoft.com/office/powerpoint/2010/main" xmlns="" val="1791347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344D6B6-2410-4726-96EF-D97FE33FE74B}" type="datetimeFigureOut">
              <a:rPr lang="ar-IQ" smtClean="0"/>
              <a:pPr/>
              <a:t>06/05/1440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9CF6B05-09A8-496D-97F8-C26932810E53}" type="slidenum">
              <a:rPr lang="ar-IQ" smtClean="0"/>
              <a:pPr/>
              <a:t>‹#›</a:t>
            </a:fld>
            <a:endParaRPr lang="ar-IQ"/>
          </a:p>
        </p:txBody>
      </p:sp>
    </p:spTree>
    <p:extLst>
      <p:ext uri="{BB962C8B-B14F-4D97-AF65-F5344CB8AC3E}">
        <p14:creationId xmlns:p14="http://schemas.microsoft.com/office/powerpoint/2010/main" xmlns="" val="236676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344D6B6-2410-4726-96EF-D97FE33FE74B}" type="datetimeFigureOut">
              <a:rPr lang="ar-IQ" smtClean="0"/>
              <a:pPr/>
              <a:t>06/05/1440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9CF6B05-09A8-496D-97F8-C26932810E53}" type="slidenum">
              <a:rPr lang="ar-IQ" smtClean="0"/>
              <a:pPr/>
              <a:t>‹#›</a:t>
            </a:fld>
            <a:endParaRPr lang="ar-IQ"/>
          </a:p>
        </p:txBody>
      </p:sp>
    </p:spTree>
    <p:extLst>
      <p:ext uri="{BB962C8B-B14F-4D97-AF65-F5344CB8AC3E}">
        <p14:creationId xmlns:p14="http://schemas.microsoft.com/office/powerpoint/2010/main" xmlns="" val="3972850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حقوق الانسان </a:t>
            </a:r>
            <a:endParaRPr lang="ar-IQ" dirty="0"/>
          </a:p>
        </p:txBody>
      </p:sp>
      <p:sp>
        <p:nvSpPr>
          <p:cNvPr id="3" name="عنوان فرعي 2"/>
          <p:cNvSpPr>
            <a:spLocks noGrp="1"/>
          </p:cNvSpPr>
          <p:nvPr>
            <p:ph type="subTitle" idx="1"/>
          </p:nvPr>
        </p:nvSpPr>
        <p:spPr/>
        <p:txBody>
          <a:bodyPr/>
          <a:lstStyle/>
          <a:p>
            <a:r>
              <a:rPr lang="ar-IQ" dirty="0" smtClean="0"/>
              <a:t>المدرس</a:t>
            </a:r>
          </a:p>
          <a:p>
            <a:r>
              <a:rPr lang="ar-IQ" dirty="0" smtClean="0"/>
              <a:t>فاضل جاسم منصور</a:t>
            </a:r>
            <a:endParaRPr lang="ar-IQ" dirty="0" smtClean="0"/>
          </a:p>
          <a:p>
            <a:r>
              <a:rPr lang="ar-IQ" dirty="0" smtClean="0"/>
              <a:t>كلية التربية الاساسية –الجامعة المستنصرية</a:t>
            </a:r>
            <a:endParaRPr lang="ar-IQ" dirty="0"/>
          </a:p>
        </p:txBody>
      </p:sp>
    </p:spTree>
    <p:extLst>
      <p:ext uri="{BB962C8B-B14F-4D97-AF65-F5344CB8AC3E}">
        <p14:creationId xmlns:p14="http://schemas.microsoft.com/office/powerpoint/2010/main" xmlns="" val="1357407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المبحث الرابع –ج3</a:t>
            </a:r>
            <a:endParaRPr lang="ar-IQ" dirty="0"/>
          </a:p>
        </p:txBody>
      </p:sp>
      <p:sp>
        <p:nvSpPr>
          <p:cNvPr id="3" name="عنصر نائب للمحتوى 2"/>
          <p:cNvSpPr>
            <a:spLocks noGrp="1"/>
          </p:cNvSpPr>
          <p:nvPr>
            <p:ph idx="1"/>
          </p:nvPr>
        </p:nvSpPr>
        <p:spPr/>
        <p:txBody>
          <a:bodyPr>
            <a:normAutofit fontScale="92500" lnSpcReduction="20000"/>
          </a:bodyPr>
          <a:lstStyle/>
          <a:p>
            <a:r>
              <a:rPr lang="ar-IQ" dirty="0" smtClean="0"/>
              <a:t>الاتجار بالبشر : هي عميلة نقل او ايواء او توظيف شخص عن طريق الخطف او التهديد او الاكراه.</a:t>
            </a:r>
          </a:p>
          <a:p>
            <a:r>
              <a:rPr lang="ar-IQ" dirty="0" smtClean="0"/>
              <a:t>اسباب تنامي جريمة الاتجار بالبشر هي ( انتشار الفقر، عدم مقدرة الدولة على حماية حدودها ،الفساد وعدم الاستقرار السياسي ،الحروب والنزاعات ،تنامي الطلب  على العمالة غير القانونية، ضعف الوازع الاخلاقي والديني ،عدم وجود قوانين رادعه)</a:t>
            </a:r>
          </a:p>
          <a:p>
            <a:r>
              <a:rPr lang="ar-IQ" dirty="0" smtClean="0"/>
              <a:t>صور جريمة الاتجار بالبشر هي (البغاء ،تجارة الاعضاء البشرية، الاتجار بالأطفال )</a:t>
            </a:r>
          </a:p>
          <a:p>
            <a:r>
              <a:rPr lang="ar-IQ" dirty="0" smtClean="0"/>
              <a:t>اركان جريمة الاتجار بالبشر هي ( السلعة ،السمسار ،السوق ،المستقبل وهو الشخص المستغل )</a:t>
            </a:r>
          </a:p>
          <a:p>
            <a:endParaRPr lang="ar-IQ" dirty="0"/>
          </a:p>
        </p:txBody>
      </p:sp>
    </p:spTree>
    <p:extLst>
      <p:ext uri="{BB962C8B-B14F-4D97-AF65-F5344CB8AC3E}">
        <p14:creationId xmlns:p14="http://schemas.microsoft.com/office/powerpoint/2010/main" xmlns="" val="1672494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المبحث الخامس –الفساد الاداري </a:t>
            </a:r>
            <a:endParaRPr lang="ar-IQ" dirty="0"/>
          </a:p>
        </p:txBody>
      </p:sp>
      <p:sp>
        <p:nvSpPr>
          <p:cNvPr id="3" name="عنصر نائب للمحتوى 2"/>
          <p:cNvSpPr>
            <a:spLocks noGrp="1"/>
          </p:cNvSpPr>
          <p:nvPr>
            <p:ph idx="1"/>
          </p:nvPr>
        </p:nvSpPr>
        <p:spPr/>
        <p:txBody>
          <a:bodyPr>
            <a:normAutofit lnSpcReduction="10000"/>
          </a:bodyPr>
          <a:lstStyle/>
          <a:p>
            <a:r>
              <a:rPr lang="ar-IQ" dirty="0" smtClean="0"/>
              <a:t>اشكال الفساد (وفقا للرأي العام هي ابيض، اسود، رمادي) (وفقا للممارسة هي سوء استخدام الروتين ،الممارسة غير الأمينة للصلاحيات ،ممارسات مخالفه للقانون) (وفقا للغرض هي خدمة الاقارب والاصدقاء ،السرقة العامة).</a:t>
            </a:r>
          </a:p>
          <a:p>
            <a:r>
              <a:rPr lang="ar-IQ" dirty="0" smtClean="0"/>
              <a:t>اسبا الفساد الاداري هي (غياب حرية الاعلام ،ضعف اجهزة الرقابة، انتشار الفقر والجهل ،غياب قواعد العمل ،ضعف وانحسار الخدمات ،اسباب خارجية )</a:t>
            </a:r>
          </a:p>
          <a:p>
            <a:r>
              <a:rPr lang="ar-IQ" dirty="0" smtClean="0"/>
              <a:t>اليات مكافحة الفساد الاداري هي (المحاسبة ،المسائلة </a:t>
            </a:r>
            <a:r>
              <a:rPr lang="ar-IQ" smtClean="0"/>
              <a:t>،الشفافية)</a:t>
            </a:r>
            <a:endParaRPr lang="ar-IQ" dirty="0"/>
          </a:p>
        </p:txBody>
      </p:sp>
    </p:spTree>
    <p:extLst>
      <p:ext uri="{BB962C8B-B14F-4D97-AF65-F5344CB8AC3E}">
        <p14:creationId xmlns:p14="http://schemas.microsoft.com/office/powerpoint/2010/main" xmlns="" val="1561652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قانون انضباط الطلبة</a:t>
            </a:r>
            <a:endParaRPr lang="ar-IQ" dirty="0"/>
          </a:p>
        </p:txBody>
      </p:sp>
      <p:sp>
        <p:nvSpPr>
          <p:cNvPr id="3" name="عنصر نائب للمحتوى 2"/>
          <p:cNvSpPr>
            <a:spLocks noGrp="1"/>
          </p:cNvSpPr>
          <p:nvPr>
            <p:ph idx="1"/>
          </p:nvPr>
        </p:nvSpPr>
        <p:spPr/>
        <p:txBody>
          <a:bodyPr/>
          <a:lstStyle/>
          <a:p>
            <a:r>
              <a:rPr lang="ar-IQ" dirty="0" smtClean="0"/>
              <a:t>اصدرت وزارة التعليم العالي والبحث العلمي قانون انضباط الطلبة والذي اوضح ما للطالب من حقوق وماعليه من التزامات  تضمن القانون 15 خمسة عشر مادة  توزعت حول واجبات وعقوبات للطلبة المخالفين وتصل العقوبة الى الفصل النهائي من الكلية او المعهد </a:t>
            </a:r>
            <a:endParaRPr lang="ar-IQ" dirty="0"/>
          </a:p>
        </p:txBody>
      </p:sp>
    </p:spTree>
    <p:extLst>
      <p:ext uri="{BB962C8B-B14F-4D97-AF65-F5344CB8AC3E}">
        <p14:creationId xmlns:p14="http://schemas.microsoft.com/office/powerpoint/2010/main" xmlns="" val="3673059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المبحث الاول –ماهي حقوق الانسان </a:t>
            </a:r>
            <a:endParaRPr lang="ar-IQ" dirty="0"/>
          </a:p>
        </p:txBody>
      </p:sp>
      <p:sp>
        <p:nvSpPr>
          <p:cNvPr id="3" name="عنصر نائب للمحتوى 2"/>
          <p:cNvSpPr>
            <a:spLocks noGrp="1"/>
          </p:cNvSpPr>
          <p:nvPr>
            <p:ph idx="1"/>
          </p:nvPr>
        </p:nvSpPr>
        <p:spPr/>
        <p:txBody>
          <a:bodyPr/>
          <a:lstStyle/>
          <a:p>
            <a:r>
              <a:rPr lang="ar-IQ" dirty="0" smtClean="0"/>
              <a:t>تضمن المبحث اهم الخصائص التي تتسم بها حقوق الانسان وهي (4) خصائص .</a:t>
            </a:r>
          </a:p>
          <a:p>
            <a:r>
              <a:rPr lang="ar-IQ" dirty="0" smtClean="0"/>
              <a:t>وكذلك ماهي انواع الحقوق وهي ثلاثة انواع (المدنية والسياسية، الاقتصادية و الاجتماعية، البيئية والثقافية)</a:t>
            </a:r>
          </a:p>
          <a:p>
            <a:r>
              <a:rPr lang="ar-IQ" dirty="0" smtClean="0"/>
              <a:t>وبين البحث اهم حقوق الانسان وهي </a:t>
            </a:r>
          </a:p>
          <a:p>
            <a:r>
              <a:rPr lang="ar-IQ" dirty="0" smtClean="0"/>
              <a:t>(حق الحياة ، حق الملكية ، حق التعاقد ، حق العقيدة وحرية الضمير، حق تكوين الجمعيات ،حق تكوين الاسرة ،حق الخصوصية ،حق التنقل)</a:t>
            </a:r>
            <a:endParaRPr lang="ar-IQ" dirty="0"/>
          </a:p>
        </p:txBody>
      </p:sp>
    </p:spTree>
    <p:extLst>
      <p:ext uri="{BB962C8B-B14F-4D97-AF65-F5344CB8AC3E}">
        <p14:creationId xmlns:p14="http://schemas.microsoft.com/office/powerpoint/2010/main" xmlns="" val="1915626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المبحث الثاني-التطور التاريخي لحقوق الانسان  ج1</a:t>
            </a:r>
            <a:endParaRPr lang="ar-IQ" dirty="0"/>
          </a:p>
        </p:txBody>
      </p:sp>
      <p:sp>
        <p:nvSpPr>
          <p:cNvPr id="3" name="عنصر نائب للمحتوى 2"/>
          <p:cNvSpPr>
            <a:spLocks noGrp="1"/>
          </p:cNvSpPr>
          <p:nvPr>
            <p:ph idx="1"/>
          </p:nvPr>
        </p:nvSpPr>
        <p:spPr>
          <a:xfrm>
            <a:off x="457200" y="1600200"/>
            <a:ext cx="8229600" cy="4853136"/>
          </a:xfrm>
        </p:spPr>
        <p:txBody>
          <a:bodyPr>
            <a:normAutofit fontScale="92500" lnSpcReduction="20000"/>
          </a:bodyPr>
          <a:lstStyle/>
          <a:p>
            <a:r>
              <a:rPr lang="ar-IQ" dirty="0" smtClean="0"/>
              <a:t>المرحلة الاولى: حقوق الانسان في الحضارات القديمة (وادي الرافدين شهدت تطورا في التمدن الانساني ،قانون اور نمو ، قانون حمورابي ، قانون اشتونا ،)(الحضارة اليونانية تمتاز بالفكر الفلسفي والسياسي ) (الحضارة الرومانية وهي حضارة عسكرية وحضارة قانون ووجد تمييز بين المواطنين)</a:t>
            </a:r>
          </a:p>
          <a:p>
            <a:r>
              <a:rPr lang="ar-IQ" dirty="0" smtClean="0"/>
              <a:t>المرحلة الثانية: حقوق الانسان في العصور الوسطى.</a:t>
            </a:r>
          </a:p>
          <a:p>
            <a:pPr marL="0" indent="0">
              <a:buNone/>
            </a:pPr>
            <a:r>
              <a:rPr lang="ar-IQ" dirty="0"/>
              <a:t> </a:t>
            </a:r>
            <a:r>
              <a:rPr lang="ar-IQ" dirty="0" smtClean="0"/>
              <a:t>حقوق الانسان في الاسلام  :اعطى الاسلام الانسان كافة حقوقه وخاصة حق الحياة والمعاملة الحسنة ووجود العمل والضمان الاجتماعي واكد الاسلام على(اصل البشر واحد ، يتعين احترام الحق في الحياة ، المرأة والرجل متساويان في الكرامة ، احترام الحق في </a:t>
            </a:r>
            <a:r>
              <a:rPr lang="ar-IQ" dirty="0" err="1" smtClean="0"/>
              <a:t>الديانه</a:t>
            </a:r>
            <a:r>
              <a:rPr lang="ar-IQ" dirty="0" smtClean="0"/>
              <a:t> ، احترام حرية الانسان ،حق الانسان في الامن ،حق الانسان في التعبير بكل حرية </a:t>
            </a:r>
          </a:p>
          <a:p>
            <a:pPr marL="0" indent="0">
              <a:buNone/>
            </a:pPr>
            <a:endParaRPr lang="ar-IQ" dirty="0"/>
          </a:p>
        </p:txBody>
      </p:sp>
    </p:spTree>
    <p:extLst>
      <p:ext uri="{BB962C8B-B14F-4D97-AF65-F5344CB8AC3E}">
        <p14:creationId xmlns:p14="http://schemas.microsoft.com/office/powerpoint/2010/main" xmlns="" val="2285299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المبحث الثاني ج2</a:t>
            </a:r>
            <a:endParaRPr lang="ar-IQ" dirty="0"/>
          </a:p>
        </p:txBody>
      </p:sp>
      <p:sp>
        <p:nvSpPr>
          <p:cNvPr id="3" name="عنصر نائب للمحتوى 2"/>
          <p:cNvSpPr>
            <a:spLocks noGrp="1"/>
          </p:cNvSpPr>
          <p:nvPr>
            <p:ph idx="1"/>
          </p:nvPr>
        </p:nvSpPr>
        <p:spPr/>
        <p:txBody>
          <a:bodyPr/>
          <a:lstStyle/>
          <a:p>
            <a:r>
              <a:rPr lang="ar-IQ" dirty="0" smtClean="0"/>
              <a:t>حقوق الانسان في العصر الحديث</a:t>
            </a:r>
          </a:p>
          <a:p>
            <a:pPr marL="0" indent="0">
              <a:buNone/>
            </a:pPr>
            <a:r>
              <a:rPr lang="ar-IQ" dirty="0" smtClean="0"/>
              <a:t>وتبتدأ من عام 1546م وشهدت حقوق الانسان تطورا بفضل عوامل كثيرة منها السياسية والاقتصادية والاجتماعية والعلمية وظهر عدد من الفلاسفة واستحدثوا الافكار الجديدة واثرت الثورة الامريكية عام 1776م والثورة الفرنسية 1789م </a:t>
            </a:r>
            <a:endParaRPr lang="ar-IQ" dirty="0"/>
          </a:p>
        </p:txBody>
      </p:sp>
    </p:spTree>
    <p:extLst>
      <p:ext uri="{BB962C8B-B14F-4D97-AF65-F5344CB8AC3E}">
        <p14:creationId xmlns:p14="http://schemas.microsoft.com/office/powerpoint/2010/main" xmlns="" val="2737241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المبحث الثالث-منظمة الامم المتحدة وحقوق الانسان ج1</a:t>
            </a:r>
            <a:endParaRPr lang="ar-IQ" dirty="0"/>
          </a:p>
        </p:txBody>
      </p:sp>
      <p:sp>
        <p:nvSpPr>
          <p:cNvPr id="3" name="عنصر نائب للمحتوى 2"/>
          <p:cNvSpPr>
            <a:spLocks noGrp="1"/>
          </p:cNvSpPr>
          <p:nvPr>
            <p:ph idx="1"/>
          </p:nvPr>
        </p:nvSpPr>
        <p:spPr/>
        <p:txBody>
          <a:bodyPr/>
          <a:lstStyle/>
          <a:p>
            <a:r>
              <a:rPr lang="ar-IQ" dirty="0" smtClean="0"/>
              <a:t>الجمعية العامة : تتألف من كافة اعضاء منظمة الامم المتحدة وتقوم بدراسات وتوصيات بقصد انماء التعاون الدولي في كافة الميادين والاعانة على تحقيق حقوق الانسان </a:t>
            </a:r>
          </a:p>
          <a:p>
            <a:r>
              <a:rPr lang="ar-IQ" dirty="0" smtClean="0"/>
              <a:t>المجلس الاقتصادي والاجتماعي : انشئ كفرع للأمم المتحدة يختص بتحقيق مقاصدها الاقتصادية والاجتماعية ومن اهم هذه المقاصد العمل على ان يشيع الاعتراف في حقوق الانسان والحريات الاساسية  للجميع ،وانشئت لجنة حقوق الانسان (لجنة حقوق الانسان 1946، لجنة المرأة )</a:t>
            </a:r>
            <a:endParaRPr lang="ar-IQ" dirty="0"/>
          </a:p>
        </p:txBody>
      </p:sp>
    </p:spTree>
    <p:extLst>
      <p:ext uri="{BB962C8B-B14F-4D97-AF65-F5344CB8AC3E}">
        <p14:creationId xmlns:p14="http://schemas.microsoft.com/office/powerpoint/2010/main" xmlns="" val="2223592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المبحث الثالث  ج2</a:t>
            </a:r>
            <a:endParaRPr lang="ar-IQ" dirty="0"/>
          </a:p>
        </p:txBody>
      </p:sp>
      <p:sp>
        <p:nvSpPr>
          <p:cNvPr id="3" name="عنصر نائب للمحتوى 2"/>
          <p:cNvSpPr>
            <a:spLocks noGrp="1"/>
          </p:cNvSpPr>
          <p:nvPr>
            <p:ph idx="1"/>
          </p:nvPr>
        </p:nvSpPr>
        <p:spPr/>
        <p:txBody>
          <a:bodyPr>
            <a:normAutofit fontScale="70000" lnSpcReduction="20000"/>
          </a:bodyPr>
          <a:lstStyle/>
          <a:p>
            <a:r>
              <a:rPr lang="ar-IQ" dirty="0" smtClean="0"/>
              <a:t>الاعلان العالمي لحقو الانسان : تضمن 30 مادة منها</a:t>
            </a:r>
          </a:p>
          <a:p>
            <a:r>
              <a:rPr lang="ar-IQ" dirty="0" smtClean="0"/>
              <a:t>كل انسان حر</a:t>
            </a:r>
          </a:p>
          <a:p>
            <a:r>
              <a:rPr lang="ar-IQ" dirty="0" err="1" smtClean="0"/>
              <a:t>لايجوز</a:t>
            </a:r>
            <a:r>
              <a:rPr lang="ar-IQ" dirty="0" smtClean="0"/>
              <a:t> لاحد ايذائك </a:t>
            </a:r>
            <a:r>
              <a:rPr lang="ar-IQ" dirty="0" err="1" smtClean="0"/>
              <a:t>اوتعذيبك</a:t>
            </a:r>
            <a:r>
              <a:rPr lang="ar-IQ" dirty="0" smtClean="0"/>
              <a:t> </a:t>
            </a:r>
          </a:p>
          <a:p>
            <a:r>
              <a:rPr lang="ar-IQ" dirty="0" smtClean="0"/>
              <a:t>لكل شخص الحق في محاكمة علنية</a:t>
            </a:r>
          </a:p>
          <a:p>
            <a:r>
              <a:rPr lang="ar-IQ" dirty="0" smtClean="0"/>
              <a:t>كل شخص بري حتى تثبت ادانته</a:t>
            </a:r>
          </a:p>
          <a:p>
            <a:r>
              <a:rPr lang="ar-IQ" dirty="0" smtClean="0"/>
              <a:t>لكل شخص الحق في السفر </a:t>
            </a:r>
          </a:p>
          <a:p>
            <a:r>
              <a:rPr lang="ar-IQ" dirty="0" smtClean="0"/>
              <a:t>لكل شخص الحق بحياة وان يعيش بحرية</a:t>
            </a:r>
          </a:p>
          <a:p>
            <a:r>
              <a:rPr lang="ar-IQ" dirty="0" smtClean="0"/>
              <a:t>ليس من حق احد سجنك ظلما او طردك</a:t>
            </a:r>
          </a:p>
          <a:p>
            <a:r>
              <a:rPr lang="ar-IQ" dirty="0" smtClean="0"/>
              <a:t>لكل شخص الحق في الذهاب الى المدرسة</a:t>
            </a:r>
          </a:p>
          <a:p>
            <a:r>
              <a:rPr lang="ar-IQ" dirty="0" smtClean="0"/>
              <a:t>على كل شخص احترام النظام الاجتماعي </a:t>
            </a:r>
          </a:p>
          <a:p>
            <a:r>
              <a:rPr lang="ar-IQ" dirty="0" smtClean="0"/>
              <a:t>على كل شخص احترام حقوق الجماعة والحفاظ على الممتلكات العامة</a:t>
            </a:r>
          </a:p>
          <a:p>
            <a:r>
              <a:rPr lang="ar-IQ" dirty="0" smtClean="0"/>
              <a:t>لكل شخص الحق في الراحة في اوقات الفراغ</a:t>
            </a:r>
            <a:endParaRPr lang="ar-IQ" dirty="0"/>
          </a:p>
        </p:txBody>
      </p:sp>
    </p:spTree>
    <p:extLst>
      <p:ext uri="{BB962C8B-B14F-4D97-AF65-F5344CB8AC3E}">
        <p14:creationId xmlns:p14="http://schemas.microsoft.com/office/powerpoint/2010/main" xmlns="" val="1604776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المبحث الرابع-المواثيق والمنظمات الاقليمية لحقوق الانسان  ج1</a:t>
            </a:r>
            <a:endParaRPr lang="ar-IQ" dirty="0"/>
          </a:p>
        </p:txBody>
      </p:sp>
      <p:sp>
        <p:nvSpPr>
          <p:cNvPr id="3" name="عنصر نائب للمحتوى 2"/>
          <p:cNvSpPr>
            <a:spLocks noGrp="1"/>
          </p:cNvSpPr>
          <p:nvPr>
            <p:ph idx="1"/>
          </p:nvPr>
        </p:nvSpPr>
        <p:spPr/>
        <p:txBody>
          <a:bodyPr>
            <a:normAutofit fontScale="85000" lnSpcReduction="10000"/>
          </a:bodyPr>
          <a:lstStyle/>
          <a:p>
            <a:r>
              <a:rPr lang="ar-IQ" dirty="0" smtClean="0"/>
              <a:t>الاتفاقية الاوربية لحقوق الانسان : وقعت في روما 14-11-1950 ،تحتوي على مقدمة وخمسة فصول موزعه على 16 مادة .</a:t>
            </a:r>
          </a:p>
          <a:p>
            <a:r>
              <a:rPr lang="ar-IQ" dirty="0" smtClean="0"/>
              <a:t>الاتفاقية الامريكية لحقوق الانسان : تتألف من مقدمة و82 مادة ،تتميز بانها الافضل فيما يتعلق بحرية الراي والتعبير(حرية التفكير، حرية الاعلان، نشاطات الاذاعة والتلفزيون، حرية تلقي المعلومات ).</a:t>
            </a:r>
          </a:p>
          <a:p>
            <a:r>
              <a:rPr lang="ar-IQ" dirty="0" smtClean="0"/>
              <a:t>الميثاق الافريقي لحقوق الانسان: ابرم في 27-5-1963 في اديس ابابا، </a:t>
            </a:r>
            <a:r>
              <a:rPr lang="ar-IQ" dirty="0" err="1" smtClean="0"/>
              <a:t>يتالف</a:t>
            </a:r>
            <a:r>
              <a:rPr lang="ar-IQ" dirty="0" smtClean="0"/>
              <a:t> الميثاق من مقدمة و62 مادة، يركز على عزم الدول على ازالة كل اشكال الاستعمار.</a:t>
            </a:r>
          </a:p>
          <a:p>
            <a:r>
              <a:rPr lang="ar-IQ" dirty="0" smtClean="0"/>
              <a:t>مشروع الميثاق العربي لحقوق الانسان : تم انشاء لجنة عربية دائمة لحقوق الانسان ،يقع الميثاق بمقدمة واربعة اقسام توزع على 23 مادة.</a:t>
            </a:r>
            <a:endParaRPr lang="ar-IQ" dirty="0"/>
          </a:p>
        </p:txBody>
      </p:sp>
    </p:spTree>
    <p:extLst>
      <p:ext uri="{BB962C8B-B14F-4D97-AF65-F5344CB8AC3E}">
        <p14:creationId xmlns:p14="http://schemas.microsoft.com/office/powerpoint/2010/main" xmlns="" val="1041062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المبحث الرابع –ج2المنظمات غير الحكومية</a:t>
            </a:r>
            <a:endParaRPr lang="ar-IQ" dirty="0"/>
          </a:p>
        </p:txBody>
      </p:sp>
      <p:sp>
        <p:nvSpPr>
          <p:cNvPr id="3" name="عنصر نائب للمحتوى 2"/>
          <p:cNvSpPr>
            <a:spLocks noGrp="1"/>
          </p:cNvSpPr>
          <p:nvPr>
            <p:ph idx="1"/>
          </p:nvPr>
        </p:nvSpPr>
        <p:spPr/>
        <p:txBody>
          <a:bodyPr>
            <a:normAutofit fontScale="77500" lnSpcReduction="20000"/>
          </a:bodyPr>
          <a:lstStyle/>
          <a:p>
            <a:r>
              <a:rPr lang="ar-IQ" dirty="0" smtClean="0"/>
              <a:t>منظمة العفو الدولية : انشاءت في لندن عام 1961،العمل فيها تطوعي يشمل عملها (اطلاق سراح جميع سجناء الرأي، ضمان اتاحة محاكمة عادله لجميع السجناء السياسيين ، الغاء عقوبة الاعدام ،مساعدة طالبي اللجوء، تنظيم برامج لتعليم حقوق الانسان ،معارضة الانتهاكات التي ترتكب ضد جماعات المعارضة ،وضع حد لعمليات الاغتيال السياسي) </a:t>
            </a:r>
          </a:p>
          <a:p>
            <a:r>
              <a:rPr lang="ar-IQ" dirty="0" smtClean="0"/>
              <a:t>اللجنة الدولية للصليب الاحمر : تأسست عام 1859 على اثر معركة في ايطاليا ،مقرها سويسرا، تمويل اللجنة من (مساهمات الدول الاطراف، مساهمات خاصة ،مساهمة الجمعيات الوطنية ،التبرعات) ،عمل اللجنة في الحالات (النزاعات المسلحة الدولية ، النزاعات المسلحة غير الدولية ،النزاعات الداخلية ).</a:t>
            </a:r>
          </a:p>
          <a:p>
            <a:r>
              <a:rPr lang="ar-IQ" dirty="0" smtClean="0"/>
              <a:t>منظمة غوث اللاجئين: تأسست في 3-12-1949 ،يوجد في الوقت الحالي (1000) منظمة حكومية ،ترتبط المنظمة  باتفاقيات  رسمية مع </a:t>
            </a:r>
            <a:r>
              <a:rPr lang="ar-IQ" dirty="0" err="1" smtClean="0"/>
              <a:t>مايزيد</a:t>
            </a:r>
            <a:r>
              <a:rPr lang="ar-IQ" dirty="0" smtClean="0"/>
              <a:t> على 250 منظمة غير حكومية، تهتم بتوصيل مواد الاغاثة الى اللاجئين .</a:t>
            </a:r>
            <a:endParaRPr lang="ar-IQ" dirty="0"/>
          </a:p>
        </p:txBody>
      </p:sp>
    </p:spTree>
    <p:extLst>
      <p:ext uri="{BB962C8B-B14F-4D97-AF65-F5344CB8AC3E}">
        <p14:creationId xmlns:p14="http://schemas.microsoft.com/office/powerpoint/2010/main" xmlns="" val="57801281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1047</TotalTime>
  <Words>889</Words>
  <Application>Microsoft Office PowerPoint</Application>
  <PresentationFormat>عرض على الشاشة (3:4)‏</PresentationFormat>
  <Paragraphs>52</Paragraphs>
  <Slides>11</Slides>
  <Notes>0</Notes>
  <HiddenSlides>0</HiddenSlides>
  <MMClips>0</MMClips>
  <ScaleCrop>false</ScaleCrop>
  <HeadingPairs>
    <vt:vector size="4" baseType="variant">
      <vt:variant>
        <vt:lpstr>سمة</vt:lpstr>
      </vt:variant>
      <vt:variant>
        <vt:i4>1</vt:i4>
      </vt:variant>
      <vt:variant>
        <vt:lpstr>عناوين الشرائح</vt:lpstr>
      </vt:variant>
      <vt:variant>
        <vt:i4>11</vt:i4>
      </vt:variant>
    </vt:vector>
  </HeadingPairs>
  <TitlesOfParts>
    <vt:vector size="12" baseType="lpstr">
      <vt:lpstr>نسق Office</vt:lpstr>
      <vt:lpstr>حقوق الانسان </vt:lpstr>
      <vt:lpstr>قانون انضباط الطلبة</vt:lpstr>
      <vt:lpstr>المبحث الاول –ماهي حقوق الانسان </vt:lpstr>
      <vt:lpstr>المبحث الثاني-التطور التاريخي لحقوق الانسان  ج1</vt:lpstr>
      <vt:lpstr>المبحث الثاني ج2</vt:lpstr>
      <vt:lpstr>المبحث الثالث-منظمة الامم المتحدة وحقوق الانسان ج1</vt:lpstr>
      <vt:lpstr>المبحث الثالث  ج2</vt:lpstr>
      <vt:lpstr>المبحث الرابع-المواثيق والمنظمات الاقليمية لحقوق الانسان  ج1</vt:lpstr>
      <vt:lpstr>المبحث الرابع –ج2المنظمات غير الحكومية</vt:lpstr>
      <vt:lpstr>المبحث الرابع –ج3</vt:lpstr>
      <vt:lpstr>المبحث الخامس –الفساد الاداري </vt:lpstr>
    </vt:vector>
  </TitlesOfParts>
  <Company>Enjoy My Fine Releases.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حقوق الانسان</dc:title>
  <dc:creator>DR.Ahmed Saker 2O11</dc:creator>
  <cp:lastModifiedBy>DR.Ahmed Saker 2O14</cp:lastModifiedBy>
  <cp:revision>12</cp:revision>
  <dcterms:created xsi:type="dcterms:W3CDTF">2018-12-18T19:51:08Z</dcterms:created>
  <dcterms:modified xsi:type="dcterms:W3CDTF">2019-01-12T17:59:47Z</dcterms:modified>
</cp:coreProperties>
</file>