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1" r:id="rId6"/>
    <p:sldId id="260" r:id="rId7"/>
    <p:sldId id="262" r:id="rId8"/>
    <p:sldId id="266" r:id="rId9"/>
    <p:sldId id="267" r:id="rId10"/>
    <p:sldId id="265" r:id="rId11"/>
    <p:sldId id="268" r:id="rId12"/>
    <p:sldId id="264" r:id="rId13"/>
    <p:sldId id="263"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3" r:id="rId29"/>
    <p:sldId id="284" r:id="rId30"/>
    <p:sldId id="285" r:id="rId31"/>
    <p:sldId id="286" r:id="rId32"/>
    <p:sldId id="289" r:id="rId33"/>
    <p:sldId id="288" r:id="rId34"/>
    <p:sldId id="290" r:id="rId35"/>
    <p:sldId id="287" r:id="rId36"/>
    <p:sldId id="291" r:id="rId3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1B8ABB09-4A1D-463E-8065-109CC2B7EFAA}" type="datetimeFigureOut">
              <a:rPr lang="ar-SA" smtClean="0"/>
              <a:pPr/>
              <a:t>22/04/1440</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1B8ABB09-4A1D-463E-8065-109CC2B7EFAA}" type="datetimeFigureOut">
              <a:rPr lang="ar-SA" smtClean="0"/>
              <a:pPr/>
              <a:t>22/04/1440</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1B8ABB09-4A1D-463E-8065-109CC2B7EFAA}" type="datetimeFigureOut">
              <a:rPr lang="ar-SA" smtClean="0"/>
              <a:pPr/>
              <a:t>22/04/1440</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0B34F065-1154-456A-91E3-76DE8E75E17B}" type="slidenum">
              <a:rPr lang="ar-SA" smtClean="0"/>
              <a:pPr/>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1B8ABB09-4A1D-463E-8065-109CC2B7EFAA}" type="datetimeFigureOut">
              <a:rPr lang="ar-SA" smtClean="0"/>
              <a:pPr/>
              <a:t>22/04/1440</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1B8ABB09-4A1D-463E-8065-109CC2B7EFAA}" type="datetimeFigureOut">
              <a:rPr lang="ar-SA" smtClean="0"/>
              <a:pPr/>
              <a:t>22/04/1440</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22/04/1440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1B8ABB09-4A1D-463E-8065-109CC2B7EFAA}" type="datetimeFigureOut">
              <a:rPr lang="ar-SA" smtClean="0"/>
              <a:pPr/>
              <a:t>22/04/1440</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1B8ABB09-4A1D-463E-8065-109CC2B7EFAA}" type="datetimeFigureOut">
              <a:rPr lang="ar-SA" smtClean="0"/>
              <a:pPr/>
              <a:t>22/04/1440</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1B8ABB09-4A1D-463E-8065-109CC2B7EFAA}" type="datetimeFigureOut">
              <a:rPr lang="ar-SA" smtClean="0"/>
              <a:pPr/>
              <a:t>22/04/1440</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pPr/>
              <a:t>22/04/1440</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40544" y="776288"/>
            <a:ext cx="8062912" cy="3660824"/>
          </a:xfrm>
        </p:spPr>
        <p:txBody>
          <a:bodyPr/>
          <a:lstStyle/>
          <a:p>
            <a:endParaRPr lang="ar-IQ" dirty="0"/>
          </a:p>
        </p:txBody>
      </p:sp>
      <p:sp>
        <p:nvSpPr>
          <p:cNvPr id="3" name="عنوان فرعي 2"/>
          <p:cNvSpPr>
            <a:spLocks noGrp="1"/>
          </p:cNvSpPr>
          <p:nvPr>
            <p:ph type="subTitle" idx="1"/>
          </p:nvPr>
        </p:nvSpPr>
        <p:spPr>
          <a:xfrm>
            <a:off x="395536" y="2250280"/>
            <a:ext cx="8207920" cy="3482976"/>
          </a:xfrm>
        </p:spPr>
        <p:txBody>
          <a:bodyPr>
            <a:normAutofit fontScale="47500" lnSpcReduction="20000"/>
          </a:bodyPr>
          <a:lstStyle/>
          <a:p>
            <a:r>
              <a:rPr lang="ar-IQ" b="1" dirty="0" smtClean="0"/>
              <a:t> </a:t>
            </a:r>
            <a:endParaRPr lang="en-US" dirty="0" smtClean="0"/>
          </a:p>
          <a:p>
            <a:r>
              <a:rPr lang="ar-IQ" b="1" dirty="0" smtClean="0"/>
              <a:t>                                                                         </a:t>
            </a:r>
            <a:r>
              <a:rPr lang="ar-IQ" sz="11400" b="1" dirty="0" smtClean="0">
                <a:solidFill>
                  <a:schemeClr val="accent1"/>
                </a:solidFill>
                <a:latin typeface="Estrangelo Edessa" pitchFamily="66" charset="0"/>
                <a:cs typeface="PT Bold Broken" pitchFamily="2" charset="-78"/>
              </a:rPr>
              <a:t>الإحصاء</a:t>
            </a:r>
            <a:endParaRPr lang="en-US" sz="11400" b="1" dirty="0" smtClean="0">
              <a:solidFill>
                <a:schemeClr val="accent1"/>
              </a:solidFill>
              <a:latin typeface="Estrangelo Edessa" pitchFamily="66" charset="0"/>
              <a:cs typeface="PT Bold Broken" pitchFamily="2" charset="-78"/>
            </a:endParaRPr>
          </a:p>
          <a:p>
            <a:r>
              <a:rPr lang="ar-IQ" sz="11400" b="1" dirty="0" smtClean="0">
                <a:solidFill>
                  <a:schemeClr val="accent1"/>
                </a:solidFill>
                <a:latin typeface="Estrangelo Edessa" pitchFamily="66" charset="0"/>
                <a:cs typeface="PT Bold Broken" pitchFamily="2" charset="-78"/>
              </a:rPr>
              <a:t>                        </a:t>
            </a:r>
          </a:p>
          <a:p>
            <a:r>
              <a:rPr lang="ar-IQ" sz="11400" b="1" dirty="0" smtClean="0">
                <a:solidFill>
                  <a:schemeClr val="accent1"/>
                </a:solidFill>
                <a:latin typeface="Estrangelo Edessa" pitchFamily="66" charset="0"/>
                <a:cs typeface="PT Bold Broken" pitchFamily="2" charset="-78"/>
              </a:rPr>
              <a:t>                          </a:t>
            </a:r>
            <a:r>
              <a:rPr lang="ar-IQ" sz="11400" b="1" dirty="0" err="1" smtClean="0">
                <a:solidFill>
                  <a:schemeClr val="accent1"/>
                </a:solidFill>
                <a:latin typeface="Estrangelo Edessa" pitchFamily="66" charset="0"/>
                <a:cs typeface="PT Bold Broken" pitchFamily="2" charset="-78"/>
              </a:rPr>
              <a:t>اعداد:</a:t>
            </a:r>
            <a:r>
              <a:rPr lang="ar-IQ" sz="11400" b="1" dirty="0" smtClean="0">
                <a:solidFill>
                  <a:schemeClr val="accent1"/>
                </a:solidFill>
                <a:latin typeface="Estrangelo Edessa" pitchFamily="66" charset="0"/>
                <a:cs typeface="PT Bold Broken" pitchFamily="2" charset="-78"/>
              </a:rPr>
              <a:t> </a:t>
            </a:r>
            <a:endParaRPr lang="en-US" sz="11400" b="1" dirty="0" smtClean="0">
              <a:solidFill>
                <a:schemeClr val="accent1"/>
              </a:solidFill>
              <a:latin typeface="Estrangelo Edessa" pitchFamily="66" charset="0"/>
              <a:cs typeface="PT Bold Broken" pitchFamily="2" charset="-78"/>
            </a:endParaRPr>
          </a:p>
          <a:p>
            <a:pPr algn="ctr"/>
            <a:r>
              <a:rPr lang="ar-IQ" sz="9300" b="1" dirty="0" smtClean="0">
                <a:solidFill>
                  <a:schemeClr val="accent1"/>
                </a:solidFill>
                <a:latin typeface="Estrangelo Edessa" pitchFamily="66" charset="0"/>
                <a:cs typeface="PT Bold Broken" pitchFamily="2" charset="-78"/>
              </a:rPr>
              <a:t>              الاستاذ المساعد الدكتور                                           حيدر جليل</a:t>
            </a:r>
            <a:endParaRPr lang="en-US" sz="9300" b="1" dirty="0" smtClean="0">
              <a:solidFill>
                <a:schemeClr val="accent1"/>
              </a:solidFill>
              <a:latin typeface="Estrangelo Edessa" pitchFamily="66" charset="0"/>
              <a:cs typeface="PT Bold Broken" pitchFamily="2" charset="-78"/>
            </a:endParaRPr>
          </a:p>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332656"/>
            <a:ext cx="8229600" cy="6122152"/>
          </a:xfrm>
        </p:spPr>
        <p:txBody>
          <a:bodyPr>
            <a:normAutofit/>
          </a:bodyPr>
          <a:lstStyle/>
          <a:p>
            <a:pPr>
              <a:lnSpc>
                <a:spcPct val="150000"/>
              </a:lnSpc>
            </a:pPr>
            <a:r>
              <a:rPr lang="ar-IQ" sz="1600" b="1" dirty="0" smtClean="0"/>
              <a:t>-طول الفئة</a:t>
            </a:r>
            <a:endParaRPr lang="en-US" sz="1600" b="1" dirty="0" smtClean="0"/>
          </a:p>
          <a:p>
            <a:pPr>
              <a:lnSpc>
                <a:spcPct val="150000"/>
              </a:lnSpc>
            </a:pPr>
            <a:r>
              <a:rPr lang="ar-IQ" sz="1600" b="1" dirty="0" smtClean="0"/>
              <a:t>عندما نفرع او نقسم من تحديد عدد الفئات التي سينقسم اليها المدى العام تكون بذلك قد خطونا الخطوة الرئيسية في تحديد طول الفئة او اتساعها.</a:t>
            </a:r>
            <a:endParaRPr lang="en-US" sz="1600" b="1" dirty="0" smtClean="0"/>
          </a:p>
          <a:p>
            <a:pPr>
              <a:lnSpc>
                <a:spcPct val="150000"/>
              </a:lnSpc>
            </a:pPr>
            <a:r>
              <a:rPr lang="ar-IQ" sz="1600" b="1" dirty="0" smtClean="0"/>
              <a:t>وذلك نقسم طول المدى العام على عدد الفئات بالتساوي  فينتج لنا طول الفئة الواحدة وفي حالة تكون خارج القسمة عددا </a:t>
            </a:r>
            <a:r>
              <a:rPr lang="ar-IQ" sz="1600" b="1" dirty="0" err="1" smtClean="0"/>
              <a:t>كسريا</a:t>
            </a:r>
            <a:r>
              <a:rPr lang="ar-IQ" sz="1600" b="1" dirty="0" smtClean="0"/>
              <a:t> </a:t>
            </a:r>
            <a:r>
              <a:rPr lang="ar-IQ" sz="1600" b="1" dirty="0" err="1" smtClean="0"/>
              <a:t>فانة</a:t>
            </a:r>
            <a:r>
              <a:rPr lang="ar-IQ" sz="1600" b="1" dirty="0" smtClean="0"/>
              <a:t> يستحسن ان نقربه الى اقرب عدد صحيح حتى ولو ترتيب على ذلك زيادة او نقصان في عدد الفئات.</a:t>
            </a:r>
            <a:endParaRPr lang="en-US" sz="1600" b="1" dirty="0" smtClean="0"/>
          </a:p>
          <a:p>
            <a:pPr>
              <a:lnSpc>
                <a:spcPct val="150000"/>
              </a:lnSpc>
            </a:pPr>
            <a:r>
              <a:rPr lang="ar-IQ" sz="1600" b="1" dirty="0" smtClean="0"/>
              <a:t> </a:t>
            </a:r>
            <a:endParaRPr lang="en-US" sz="1600" b="1" dirty="0" smtClean="0"/>
          </a:p>
          <a:p>
            <a:pPr>
              <a:lnSpc>
                <a:spcPct val="150000"/>
              </a:lnSpc>
            </a:pPr>
            <a:r>
              <a:rPr lang="ar-IQ" sz="1600" b="1" dirty="0" smtClean="0"/>
              <a:t>مثال</a:t>
            </a:r>
            <a:endParaRPr lang="en-US" sz="1600" b="1" dirty="0" smtClean="0"/>
          </a:p>
          <a:p>
            <a:pPr>
              <a:lnSpc>
                <a:spcPct val="150000"/>
              </a:lnSpc>
            </a:pPr>
            <a:r>
              <a:rPr lang="ar-IQ" sz="1600" b="1" dirty="0" smtClean="0"/>
              <a:t>لو كانت اعلى قيمة </a:t>
            </a:r>
            <a:r>
              <a:rPr lang="ar-IQ" sz="1600" b="1" dirty="0" err="1" smtClean="0"/>
              <a:t>واصغرها</a:t>
            </a:r>
            <a:r>
              <a:rPr lang="ar-IQ" sz="1600" b="1" dirty="0" smtClean="0"/>
              <a:t> هما 16,92 على الترتيب فان</a:t>
            </a:r>
            <a:endParaRPr lang="en-US" sz="1600" b="1" dirty="0" smtClean="0"/>
          </a:p>
          <a:p>
            <a:pPr>
              <a:lnSpc>
                <a:spcPct val="150000"/>
              </a:lnSpc>
            </a:pPr>
            <a:r>
              <a:rPr lang="ar-IQ" sz="1600" b="1" dirty="0" smtClean="0"/>
              <a:t>المدى </a:t>
            </a:r>
            <a:r>
              <a:rPr lang="ar-IQ" sz="1600" b="1" dirty="0" err="1" smtClean="0"/>
              <a:t>العام </a:t>
            </a:r>
            <a:r>
              <a:rPr lang="ar-IQ" sz="1600" b="1" dirty="0" smtClean="0"/>
              <a:t>= 92-16=76 وحدة</a:t>
            </a:r>
            <a:endParaRPr lang="en-US" sz="1600" b="1" dirty="0" smtClean="0"/>
          </a:p>
          <a:p>
            <a:pPr>
              <a:lnSpc>
                <a:spcPct val="150000"/>
              </a:lnSpc>
            </a:pPr>
            <a:r>
              <a:rPr lang="ar-IQ" sz="1600" b="1" dirty="0" smtClean="0"/>
              <a:t>ولو كان عدد الفئات المطلوبة هي 15 فئة فان طول الفئة </a:t>
            </a:r>
            <a:r>
              <a:rPr lang="ar-IQ" sz="1600" b="1" dirty="0" err="1" smtClean="0"/>
              <a:t>يساوي :</a:t>
            </a:r>
            <a:endParaRPr lang="en-US" sz="1600" b="1" dirty="0" smtClean="0"/>
          </a:p>
          <a:p>
            <a:pPr>
              <a:lnSpc>
                <a:spcPct val="150000"/>
              </a:lnSpc>
            </a:pPr>
            <a:r>
              <a:rPr lang="ar-IQ" sz="1600" b="1" dirty="0" smtClean="0"/>
              <a:t>طول </a:t>
            </a:r>
            <a:r>
              <a:rPr lang="ar-IQ" sz="1600" b="1" dirty="0" err="1" smtClean="0"/>
              <a:t>الفئة =المدى </a:t>
            </a:r>
            <a:r>
              <a:rPr lang="ar-IQ" sz="1600" b="1" dirty="0" smtClean="0"/>
              <a:t>/عدد الفئات</a:t>
            </a:r>
            <a:endParaRPr lang="en-US" sz="1600" b="1" dirty="0" smtClean="0"/>
          </a:p>
          <a:p>
            <a:pPr>
              <a:lnSpc>
                <a:spcPct val="150000"/>
              </a:lnSpc>
            </a:pPr>
            <a:r>
              <a:rPr lang="ar-IQ" sz="1600" b="1" dirty="0" err="1" smtClean="0"/>
              <a:t>=76 	</a:t>
            </a:r>
            <a:r>
              <a:rPr lang="ar-IQ" sz="1600" b="1" dirty="0" smtClean="0"/>
              <a:t>/15=5,0 بالتقريب الى اقرب عدد صحيح يصبح طول الفئة  </a:t>
            </a:r>
            <a:endParaRPr lang="en-US" sz="1600" b="1" dirty="0" smtClean="0"/>
          </a:p>
          <a:p>
            <a:pPr>
              <a:lnSpc>
                <a:spcPct val="150000"/>
              </a:lnSpc>
            </a:pPr>
            <a:endParaRPr lang="ar-IQ" sz="1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65162"/>
          </a:xfrm>
        </p:spPr>
        <p:txBody>
          <a:bodyPr>
            <a:normAutofit fontScale="90000"/>
          </a:bodyPr>
          <a:lstStyle/>
          <a:p>
            <a:endParaRPr lang="ar-IQ" dirty="0"/>
          </a:p>
        </p:txBody>
      </p:sp>
      <p:sp>
        <p:nvSpPr>
          <p:cNvPr id="3" name="عنصر نائب للمحتوى 2"/>
          <p:cNvSpPr>
            <a:spLocks noGrp="1"/>
          </p:cNvSpPr>
          <p:nvPr>
            <p:ph idx="1"/>
          </p:nvPr>
        </p:nvSpPr>
        <p:spPr>
          <a:xfrm>
            <a:off x="457200" y="188640"/>
            <a:ext cx="8229600" cy="6266168"/>
          </a:xfrm>
        </p:spPr>
        <p:txBody>
          <a:bodyPr>
            <a:normAutofit/>
          </a:bodyPr>
          <a:lstStyle/>
          <a:p>
            <a:pPr algn="ctr">
              <a:lnSpc>
                <a:spcPct val="150000"/>
              </a:lnSpc>
            </a:pPr>
            <a:r>
              <a:rPr lang="ar-IQ" sz="1800" b="1" u="sng" dirty="0" err="1" smtClean="0"/>
              <a:t>مقايس</a:t>
            </a:r>
            <a:r>
              <a:rPr lang="ar-IQ" sz="1800" b="1" u="sng" dirty="0" smtClean="0"/>
              <a:t> النزعة المركزية</a:t>
            </a:r>
            <a:endParaRPr lang="en-US" sz="1800" b="1" u="sng" dirty="0" smtClean="0"/>
          </a:p>
          <a:p>
            <a:pPr algn="just">
              <a:lnSpc>
                <a:spcPct val="150000"/>
              </a:lnSpc>
            </a:pPr>
            <a:r>
              <a:rPr lang="ar-IQ" sz="1800" b="1" u="sng" dirty="0" err="1" smtClean="0"/>
              <a:t>المقدمة:</a:t>
            </a:r>
            <a:r>
              <a:rPr lang="ar-IQ" sz="1800" b="1" u="sng" dirty="0" smtClean="0"/>
              <a:t>	</a:t>
            </a:r>
            <a:endParaRPr lang="en-US" sz="1800" b="1" u="sng" dirty="0" smtClean="0"/>
          </a:p>
          <a:p>
            <a:pPr algn="just">
              <a:lnSpc>
                <a:spcPct val="150000"/>
              </a:lnSpc>
            </a:pPr>
            <a:r>
              <a:rPr lang="ar-IQ" sz="1600" b="1" dirty="0" err="1" smtClean="0"/>
              <a:t>يعدف</a:t>
            </a:r>
            <a:r>
              <a:rPr lang="ar-IQ" sz="1600" b="1" dirty="0" smtClean="0"/>
              <a:t> التوزيع التكراري تبويب البيانات الرقمية في صورة صورة موجزة توضح المعالم الرئيسة لهذه </a:t>
            </a:r>
            <a:r>
              <a:rPr lang="ar-IQ" sz="1600" b="1" dirty="0" err="1" smtClean="0"/>
              <a:t>البيانات.</a:t>
            </a:r>
            <a:r>
              <a:rPr lang="ar-IQ" sz="1600" b="1" dirty="0" smtClean="0"/>
              <a:t> ولكن الدراسة الاحصائية لا تكتفي بعملية ايجاز البيانات بل تمتد الى ما ابعد من ذلك حيث تحاول ان تلخص اهم الصفات المتعلقة بالبيانات  الرقمية في رقم </a:t>
            </a:r>
            <a:r>
              <a:rPr lang="ar-IQ" sz="1600" b="1" dirty="0" err="1" smtClean="0"/>
              <a:t>واحد .</a:t>
            </a:r>
            <a:endParaRPr lang="en-US" sz="1600" b="1" dirty="0" smtClean="0"/>
          </a:p>
          <a:p>
            <a:pPr algn="just">
              <a:lnSpc>
                <a:spcPct val="150000"/>
              </a:lnSpc>
            </a:pPr>
            <a:r>
              <a:rPr lang="ar-IQ" sz="1600" b="1" dirty="0" smtClean="0"/>
              <a:t>ويقصد بالنزعة المركزية: نزعة المفردات للتمركز حول قيمة متوسط البيانات وتشمل النزعة المركزية ما يلي:</a:t>
            </a:r>
            <a:endParaRPr lang="en-US" sz="1600" b="1" dirty="0" smtClean="0"/>
          </a:p>
          <a:p>
            <a:pPr algn="just">
              <a:lnSpc>
                <a:spcPct val="150000"/>
              </a:lnSpc>
            </a:pPr>
            <a:r>
              <a:rPr lang="ar-IQ" sz="1600" b="1" dirty="0" smtClean="0"/>
              <a:t>1-المتوسط الحسابي </a:t>
            </a:r>
            <a:r>
              <a:rPr lang="en-US" sz="1600" b="1" dirty="0" smtClean="0"/>
              <a:t>The  Mean</a:t>
            </a:r>
          </a:p>
          <a:p>
            <a:pPr algn="just">
              <a:lnSpc>
                <a:spcPct val="150000"/>
              </a:lnSpc>
            </a:pPr>
            <a:r>
              <a:rPr lang="ar-IQ" sz="1600" b="1" dirty="0" smtClean="0"/>
              <a:t>2-المتوسط الهندسي </a:t>
            </a:r>
            <a:r>
              <a:rPr lang="en-US" sz="1600" b="1" dirty="0" smtClean="0"/>
              <a:t>The Geometric Mean</a:t>
            </a:r>
          </a:p>
          <a:p>
            <a:pPr algn="just">
              <a:lnSpc>
                <a:spcPct val="150000"/>
              </a:lnSpc>
            </a:pPr>
            <a:r>
              <a:rPr lang="ar-IQ" sz="1600" b="1" dirty="0" smtClean="0"/>
              <a:t>3-المتوسط التوافقي </a:t>
            </a:r>
            <a:r>
              <a:rPr lang="en-US" sz="1600" b="1" dirty="0" smtClean="0"/>
              <a:t>The Harmonic Mean</a:t>
            </a:r>
          </a:p>
          <a:p>
            <a:pPr algn="just">
              <a:lnSpc>
                <a:spcPct val="150000"/>
              </a:lnSpc>
            </a:pPr>
            <a:r>
              <a:rPr lang="ar-IQ" sz="1600" b="1" dirty="0" smtClean="0"/>
              <a:t>4-الوسيط </a:t>
            </a:r>
            <a:r>
              <a:rPr lang="en-US" sz="1600" b="1" dirty="0" smtClean="0"/>
              <a:t>   Median</a:t>
            </a:r>
          </a:p>
          <a:p>
            <a:pPr algn="just">
              <a:lnSpc>
                <a:spcPct val="150000"/>
              </a:lnSpc>
            </a:pPr>
            <a:r>
              <a:rPr lang="ar-IQ" sz="1600" b="1" dirty="0" smtClean="0"/>
              <a:t>5- المنوال </a:t>
            </a:r>
            <a:r>
              <a:rPr lang="en-US" sz="1600" b="1" dirty="0" smtClean="0"/>
              <a:t>Mode</a:t>
            </a:r>
          </a:p>
          <a:p>
            <a:pPr algn="just">
              <a:lnSpc>
                <a:spcPct val="150000"/>
              </a:lnSpc>
            </a:pPr>
            <a:endParaRPr lang="ar-IQ" sz="1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073274"/>
          </a:xfrm>
        </p:spPr>
        <p:txBody>
          <a:bodyPr/>
          <a:lstStyle/>
          <a:p>
            <a:endParaRPr lang="ar-IQ" dirty="0"/>
          </a:p>
        </p:txBody>
      </p:sp>
      <p:sp>
        <p:nvSpPr>
          <p:cNvPr id="3" name="عنصر نائب للمحتوى 2"/>
          <p:cNvSpPr>
            <a:spLocks noGrp="1"/>
          </p:cNvSpPr>
          <p:nvPr>
            <p:ph idx="1"/>
          </p:nvPr>
        </p:nvSpPr>
        <p:spPr>
          <a:xfrm>
            <a:off x="457200" y="332656"/>
            <a:ext cx="8229600" cy="6122152"/>
          </a:xfrm>
        </p:spPr>
        <p:txBody>
          <a:bodyPr>
            <a:normAutofit lnSpcReduction="10000"/>
          </a:bodyPr>
          <a:lstStyle/>
          <a:p>
            <a:pPr algn="just">
              <a:lnSpc>
                <a:spcPct val="150000"/>
              </a:lnSpc>
            </a:pPr>
            <a:r>
              <a:rPr lang="ar-IQ" sz="1600" b="1" dirty="0" smtClean="0"/>
              <a:t>وسوف نتناول فيما يلي </a:t>
            </a:r>
            <a:r>
              <a:rPr lang="ar-IQ" sz="1600" b="1" dirty="0" err="1" smtClean="0"/>
              <a:t>مقايس</a:t>
            </a:r>
            <a:r>
              <a:rPr lang="ar-IQ" sz="1600" b="1" dirty="0" smtClean="0"/>
              <a:t> النزعة المركزية الاكثر استخدما في المجالات المختلفة التربوية </a:t>
            </a:r>
            <a:r>
              <a:rPr lang="ar-IQ" sz="1600" b="1" dirty="0" err="1" smtClean="0"/>
              <a:t>والنسقية</a:t>
            </a:r>
            <a:r>
              <a:rPr lang="ar-IQ" sz="1600" b="1" dirty="0" smtClean="0"/>
              <a:t> والاجتماعية الرياضية وهي: المتوسط </a:t>
            </a:r>
            <a:r>
              <a:rPr lang="ar-IQ" sz="1600" b="1" dirty="0" err="1" smtClean="0"/>
              <a:t>الحسابي ,الوسيط ,المنوال .</a:t>
            </a:r>
            <a:endParaRPr lang="en-US" sz="1600" b="1" dirty="0" smtClean="0"/>
          </a:p>
          <a:p>
            <a:pPr algn="just">
              <a:lnSpc>
                <a:spcPct val="150000"/>
              </a:lnSpc>
            </a:pPr>
            <a:r>
              <a:rPr lang="ar-IQ" sz="1600" b="1" u="sng" dirty="0" smtClean="0"/>
              <a:t> </a:t>
            </a:r>
            <a:r>
              <a:rPr lang="ar-IQ" sz="1600" b="1" u="sng" dirty="0" smtClean="0"/>
              <a:t>المتوسط </a:t>
            </a:r>
            <a:r>
              <a:rPr lang="ar-IQ" sz="1600" b="1" u="sng" dirty="0" smtClean="0"/>
              <a:t>الحسابي </a:t>
            </a:r>
            <a:endParaRPr lang="en-US" sz="1600" b="1" u="sng" dirty="0" smtClean="0"/>
          </a:p>
          <a:p>
            <a:pPr algn="just">
              <a:lnSpc>
                <a:spcPct val="150000"/>
              </a:lnSpc>
            </a:pPr>
            <a:r>
              <a:rPr lang="ar-IQ" sz="1600" b="1" dirty="0" smtClean="0"/>
              <a:t>يعتبر المتوسط الحسابي من اكثر المقاييس المستخدمة في الاحصاء حيث </a:t>
            </a:r>
            <a:r>
              <a:rPr lang="ar-IQ" sz="1600" b="1" dirty="0" smtClean="0"/>
              <a:t>يمكن </a:t>
            </a:r>
            <a:r>
              <a:rPr lang="ar-IQ" sz="1600" b="1" dirty="0" smtClean="0"/>
              <a:t>عن طريقة عقد الكثير من المقارنات بين المجموعات كما يعرف </a:t>
            </a:r>
            <a:r>
              <a:rPr lang="ar-IQ" sz="1600" b="1" dirty="0" err="1" smtClean="0"/>
              <a:t>بانة</a:t>
            </a:r>
            <a:r>
              <a:rPr lang="ar-IQ" sz="1600" b="1" dirty="0" smtClean="0"/>
              <a:t> هو القيمة التي لو اعطيت لكل مفردة من المفردات لكان مجموع القيم الجديدة هو نفس مجموع القيم الاصلية او هو حاصل جمع مفردات القيم مقسومة على عدد  الكلي </a:t>
            </a:r>
            <a:r>
              <a:rPr lang="ar-IQ" sz="1600" b="1" dirty="0" err="1" smtClean="0"/>
              <a:t>للعينة .</a:t>
            </a:r>
            <a:endParaRPr lang="en-US" sz="1600" b="1" dirty="0" smtClean="0"/>
          </a:p>
          <a:p>
            <a:pPr algn="just">
              <a:lnSpc>
                <a:spcPct val="150000"/>
              </a:lnSpc>
            </a:pPr>
            <a:r>
              <a:rPr lang="ar-IQ" sz="1600" b="1" dirty="0" smtClean="0"/>
              <a:t>حساب المتوسط الحسابي من الدرجات الخام البيانات الغير مبوبة</a:t>
            </a:r>
            <a:endParaRPr lang="en-US" sz="1600" b="1" dirty="0" smtClean="0"/>
          </a:p>
          <a:p>
            <a:pPr algn="just">
              <a:lnSpc>
                <a:spcPct val="150000"/>
              </a:lnSpc>
            </a:pPr>
            <a:r>
              <a:rPr lang="ar-IQ" sz="1600" b="1" dirty="0" smtClean="0"/>
              <a:t>يتم الحساب عن طريق المعادلة الاتية:</a:t>
            </a:r>
            <a:endParaRPr lang="en-US" sz="1600" b="1" dirty="0" smtClean="0"/>
          </a:p>
          <a:p>
            <a:pPr algn="just">
              <a:lnSpc>
                <a:spcPct val="150000"/>
              </a:lnSpc>
            </a:pPr>
            <a:r>
              <a:rPr lang="ar-IQ" sz="1600" b="1" dirty="0" err="1" smtClean="0"/>
              <a:t>مج </a:t>
            </a:r>
            <a:r>
              <a:rPr lang="ar-IQ" sz="1600" b="1" dirty="0" smtClean="0"/>
              <a:t>/ ن </a:t>
            </a:r>
            <a:endParaRPr lang="en-US" sz="1600" b="1" dirty="0" smtClean="0"/>
          </a:p>
          <a:p>
            <a:pPr algn="just">
              <a:lnSpc>
                <a:spcPct val="150000"/>
              </a:lnSpc>
            </a:pPr>
            <a:r>
              <a:rPr lang="ar-IQ" sz="1600" b="1" dirty="0" smtClean="0"/>
              <a:t>م= متوسط الحسابي </a:t>
            </a:r>
            <a:endParaRPr lang="en-US" sz="1600" b="1" dirty="0" smtClean="0"/>
          </a:p>
          <a:p>
            <a:pPr algn="just">
              <a:lnSpc>
                <a:spcPct val="150000"/>
              </a:lnSpc>
            </a:pPr>
            <a:r>
              <a:rPr lang="ar-IQ" sz="1600" b="1" dirty="0" smtClean="0"/>
              <a:t>مج س= مجموع كل القيم الخاصة بمفردات العينة</a:t>
            </a:r>
            <a:endParaRPr lang="en-US" sz="1600" b="1" dirty="0" smtClean="0"/>
          </a:p>
          <a:p>
            <a:pPr algn="just">
              <a:lnSpc>
                <a:spcPct val="150000"/>
              </a:lnSpc>
            </a:pPr>
            <a:r>
              <a:rPr lang="ar-IQ" sz="1600" b="1" dirty="0" smtClean="0"/>
              <a:t>ن=عدد مفردات العينة </a:t>
            </a:r>
            <a:endParaRPr lang="en-US" sz="1600" b="1" dirty="0" smtClean="0"/>
          </a:p>
          <a:p>
            <a:pPr algn="just">
              <a:lnSpc>
                <a:spcPct val="150000"/>
              </a:lnSpc>
            </a:pPr>
            <a:r>
              <a:rPr lang="ar-IQ" sz="1600" b="1" dirty="0" smtClean="0"/>
              <a:t>                           </a:t>
            </a:r>
            <a:r>
              <a:rPr lang="ar-IQ" sz="1600" b="1" dirty="0" err="1" smtClean="0"/>
              <a:t>س</a:t>
            </a:r>
            <a:r>
              <a:rPr lang="ar-IQ" sz="1600" b="1" baseline="-25000" dirty="0" err="1" smtClean="0"/>
              <a:t>1</a:t>
            </a:r>
            <a:r>
              <a:rPr lang="ar-IQ" sz="1600" b="1" dirty="0" smtClean="0"/>
              <a:t>+</a:t>
            </a:r>
            <a:r>
              <a:rPr lang="ar-IQ" sz="1600" b="1" dirty="0" err="1" smtClean="0"/>
              <a:t>س</a:t>
            </a:r>
            <a:r>
              <a:rPr lang="ar-IQ" sz="1600" b="1" baseline="-25000" dirty="0" err="1" smtClean="0"/>
              <a:t>2</a:t>
            </a:r>
            <a:r>
              <a:rPr lang="ar-IQ" sz="1600" b="1" dirty="0" smtClean="0"/>
              <a:t>+</a:t>
            </a:r>
            <a:r>
              <a:rPr lang="ar-IQ" sz="1600" b="1" dirty="0" err="1" smtClean="0"/>
              <a:t>س</a:t>
            </a:r>
            <a:r>
              <a:rPr lang="ar-IQ" sz="1600" b="1" baseline="-25000" dirty="0" err="1" smtClean="0"/>
              <a:t>3</a:t>
            </a:r>
            <a:r>
              <a:rPr lang="ar-IQ" sz="1600" b="1" dirty="0" err="1" smtClean="0"/>
              <a:t>+س .......</a:t>
            </a:r>
            <a:endParaRPr lang="en-US" sz="1600" b="1" dirty="0" smtClean="0"/>
          </a:p>
          <a:p>
            <a:pPr algn="just">
              <a:lnSpc>
                <a:spcPct val="150000"/>
              </a:lnSpc>
            </a:pPr>
            <a:r>
              <a:rPr lang="ar-IQ" sz="1600" b="1" dirty="0" smtClean="0"/>
              <a:t>المتوسط </a:t>
            </a:r>
            <a:r>
              <a:rPr lang="ar-IQ" sz="1600" b="1" dirty="0" err="1" smtClean="0"/>
              <a:t>الحسابي=</a:t>
            </a:r>
            <a:r>
              <a:rPr lang="ar-IQ" sz="1600" b="1" dirty="0" smtClean="0"/>
              <a:t> </a:t>
            </a:r>
            <a:endParaRPr lang="en-US" sz="1600" b="1" dirty="0" smtClean="0"/>
          </a:p>
          <a:p>
            <a:pPr algn="just">
              <a:lnSpc>
                <a:spcPct val="150000"/>
              </a:lnSpc>
            </a:pPr>
            <a:endParaRPr lang="ar-IQ" sz="1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a:xfrm>
            <a:off x="457200" y="260648"/>
            <a:ext cx="8229600" cy="6194160"/>
          </a:xfrm>
        </p:spPr>
        <p:txBody>
          <a:bodyPr>
            <a:normAutofit/>
          </a:bodyPr>
          <a:lstStyle/>
          <a:p>
            <a:r>
              <a:rPr lang="ar-IQ" sz="1600" b="1" dirty="0" smtClean="0"/>
              <a:t>            مج  </a:t>
            </a:r>
            <a:r>
              <a:rPr lang="ar-IQ" sz="1600" b="1" dirty="0" smtClean="0"/>
              <a:t>س </a:t>
            </a:r>
            <a:endParaRPr lang="en-US" sz="1600" b="1" dirty="0" smtClean="0"/>
          </a:p>
          <a:p>
            <a:r>
              <a:rPr lang="ar-IQ" sz="1600" b="1" dirty="0" smtClean="0"/>
              <a:t> </a:t>
            </a:r>
            <a:r>
              <a:rPr lang="ar-IQ" sz="1600" b="1" dirty="0" err="1" smtClean="0"/>
              <a:t>م </a:t>
            </a:r>
            <a:r>
              <a:rPr lang="ar-IQ" sz="1600" b="1" dirty="0" smtClean="0"/>
              <a:t>=ـــــــــــــــــــــــ</a:t>
            </a:r>
            <a:endParaRPr lang="en-US" sz="1600" b="1" dirty="0" smtClean="0"/>
          </a:p>
          <a:p>
            <a:r>
              <a:rPr lang="ar-IQ" sz="1600" b="1" dirty="0" smtClean="0"/>
              <a:t>                ن</a:t>
            </a:r>
            <a:endParaRPr lang="en-US" sz="1600" b="1" dirty="0" smtClean="0"/>
          </a:p>
          <a:p>
            <a:r>
              <a:rPr lang="ar-IQ" sz="1600" b="1" dirty="0" smtClean="0"/>
              <a:t> </a:t>
            </a:r>
            <a:endParaRPr lang="en-US" sz="1600" b="1" dirty="0" smtClean="0"/>
          </a:p>
          <a:p>
            <a:r>
              <a:rPr lang="ar-IQ" sz="1600" b="1" dirty="0" smtClean="0"/>
              <a:t>مثال:</a:t>
            </a:r>
            <a:endParaRPr lang="en-US" sz="1600" b="1" dirty="0" smtClean="0"/>
          </a:p>
          <a:p>
            <a:r>
              <a:rPr lang="ar-IQ" sz="1600" b="1" dirty="0" smtClean="0"/>
              <a:t>احسب المتوسط الحسابي للدرجات التالية</a:t>
            </a:r>
          </a:p>
          <a:p>
            <a:r>
              <a:rPr lang="ar-IQ" sz="1600" dirty="0" smtClean="0"/>
              <a:t>9,11,5,3,7</a:t>
            </a:r>
            <a:endParaRPr lang="en-US" sz="1600" dirty="0" smtClean="0"/>
          </a:p>
          <a:p>
            <a:r>
              <a:rPr lang="ar-IQ" sz="1600" dirty="0" smtClean="0"/>
              <a:t>الحل</a:t>
            </a:r>
            <a:endParaRPr lang="en-US" sz="1600" dirty="0" smtClean="0"/>
          </a:p>
          <a:p>
            <a:r>
              <a:rPr lang="ar-IQ" sz="1600" dirty="0" smtClean="0"/>
              <a:t>ترتيب الدرجات ترتيب تصاعدي </a:t>
            </a:r>
            <a:endParaRPr lang="en-US" sz="1600" dirty="0" smtClean="0"/>
          </a:p>
          <a:p>
            <a:r>
              <a:rPr lang="ar-IQ" sz="1600" dirty="0" err="1" smtClean="0"/>
              <a:t>م </a:t>
            </a:r>
            <a:r>
              <a:rPr lang="ar-IQ" sz="1600" dirty="0" smtClean="0"/>
              <a:t>= مج </a:t>
            </a:r>
            <a:r>
              <a:rPr lang="ar-IQ" sz="1600" dirty="0" err="1" smtClean="0"/>
              <a:t>س </a:t>
            </a:r>
            <a:r>
              <a:rPr lang="ar-IQ" sz="1600" dirty="0" smtClean="0"/>
              <a:t>/ ن</a:t>
            </a:r>
            <a:endParaRPr lang="en-US" sz="1600" dirty="0" smtClean="0"/>
          </a:p>
          <a:p>
            <a:r>
              <a:rPr lang="ar-IQ" sz="1600" dirty="0" smtClean="0"/>
              <a:t>=7+3+5+11+9/5</a:t>
            </a:r>
            <a:endParaRPr lang="en-US" sz="1600" dirty="0" smtClean="0"/>
          </a:p>
          <a:p>
            <a:r>
              <a:rPr lang="ar-IQ" sz="1600" dirty="0" smtClean="0"/>
              <a:t>=35/5</a:t>
            </a:r>
            <a:endParaRPr lang="en-US" sz="1600" dirty="0" smtClean="0"/>
          </a:p>
          <a:p>
            <a:r>
              <a:rPr lang="ar-IQ" sz="1600" dirty="0" smtClean="0"/>
              <a:t>=</a:t>
            </a:r>
            <a:r>
              <a:rPr lang="ar-IQ" sz="1600" dirty="0" smtClean="0"/>
              <a:t>7</a:t>
            </a:r>
          </a:p>
          <a:p>
            <a:pPr algn="just">
              <a:lnSpc>
                <a:spcPct val="150000"/>
              </a:lnSpc>
            </a:pPr>
            <a:r>
              <a:rPr lang="ar-IQ" sz="1600" b="1" dirty="0" smtClean="0"/>
              <a:t>المتوسط الحسابي </a:t>
            </a:r>
            <a:endParaRPr lang="en-US" sz="1600" b="1" dirty="0" smtClean="0"/>
          </a:p>
          <a:p>
            <a:pPr algn="just">
              <a:lnSpc>
                <a:spcPct val="150000"/>
              </a:lnSpc>
            </a:pPr>
            <a:r>
              <a:rPr lang="ar-IQ" sz="1600" b="1" dirty="0" smtClean="0"/>
              <a:t>يعتبر المتوسط الحسابي من اكثر المقاييس المستخدمة في الاحصاء </a:t>
            </a:r>
            <a:r>
              <a:rPr lang="ar-IQ" sz="1600" b="1" dirty="0" smtClean="0"/>
              <a:t>حيث يمكن </a:t>
            </a:r>
            <a:r>
              <a:rPr lang="ar-IQ" sz="1600" b="1" dirty="0" smtClean="0"/>
              <a:t>عن طريقة عقد الكثير من المقارنات بين المجموعات كما يعرف </a:t>
            </a:r>
            <a:r>
              <a:rPr lang="ar-IQ" sz="1600" b="1" dirty="0" err="1" smtClean="0"/>
              <a:t>بانة</a:t>
            </a:r>
            <a:r>
              <a:rPr lang="ar-IQ" sz="1600" b="1" dirty="0" smtClean="0"/>
              <a:t> هو القيمة التي لو اعطيت لكل مفردة من المفردات لكان مجموع القيم الجديدة هو نفس مجموع القيم الاصلية او هو حاصل جمع مفردات القيم مقسومة على عدد  الكلي </a:t>
            </a:r>
            <a:r>
              <a:rPr lang="ar-IQ" sz="1600" b="1" dirty="0" err="1" smtClean="0"/>
              <a:t>للعينة .</a:t>
            </a:r>
            <a:endParaRPr lang="en-US" sz="1600" b="1" dirty="0" smtClean="0"/>
          </a:p>
          <a:p>
            <a:endParaRPr lang="en-US" sz="1600" dirty="0" smtClean="0"/>
          </a:p>
          <a:p>
            <a:endParaRPr lang="ar-IQ" sz="16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a:xfrm>
            <a:off x="457200" y="260648"/>
            <a:ext cx="8229600" cy="6194160"/>
          </a:xfrm>
        </p:spPr>
        <p:txBody>
          <a:bodyPr>
            <a:normAutofit/>
          </a:bodyPr>
          <a:lstStyle/>
          <a:p>
            <a:pPr>
              <a:lnSpc>
                <a:spcPct val="150000"/>
              </a:lnSpc>
            </a:pPr>
            <a:r>
              <a:rPr lang="ar-IQ" sz="1600" b="1" dirty="0" smtClean="0"/>
              <a:t>حساب المتوسط الحسابي من الدرجات الخام البيانات الغير مبوبة</a:t>
            </a:r>
            <a:endParaRPr lang="en-US" sz="1600" b="1" dirty="0" smtClean="0"/>
          </a:p>
          <a:p>
            <a:pPr>
              <a:lnSpc>
                <a:spcPct val="150000"/>
              </a:lnSpc>
            </a:pPr>
            <a:r>
              <a:rPr lang="ar-IQ" sz="1600" b="1" dirty="0" smtClean="0"/>
              <a:t>يتم الحساب عن طريق المعادلة الاتية:</a:t>
            </a:r>
            <a:endParaRPr lang="en-US" sz="1600" b="1" dirty="0" smtClean="0"/>
          </a:p>
          <a:p>
            <a:pPr>
              <a:lnSpc>
                <a:spcPct val="150000"/>
              </a:lnSpc>
            </a:pPr>
            <a:r>
              <a:rPr lang="ar-IQ" sz="1600" b="1" dirty="0" err="1" smtClean="0"/>
              <a:t>مج </a:t>
            </a:r>
            <a:r>
              <a:rPr lang="ar-IQ" sz="1600" b="1" dirty="0" smtClean="0"/>
              <a:t>/ ن </a:t>
            </a:r>
            <a:endParaRPr lang="en-US" sz="1600" b="1" dirty="0" smtClean="0"/>
          </a:p>
          <a:p>
            <a:pPr>
              <a:lnSpc>
                <a:spcPct val="150000"/>
              </a:lnSpc>
            </a:pPr>
            <a:r>
              <a:rPr lang="ar-IQ" sz="1600" b="1" dirty="0" smtClean="0"/>
              <a:t>م= متوسط الحسابي </a:t>
            </a:r>
            <a:endParaRPr lang="en-US" sz="1600" b="1" dirty="0" smtClean="0"/>
          </a:p>
          <a:p>
            <a:pPr>
              <a:lnSpc>
                <a:spcPct val="150000"/>
              </a:lnSpc>
            </a:pPr>
            <a:r>
              <a:rPr lang="ar-IQ" sz="1600" b="1" dirty="0" smtClean="0"/>
              <a:t>مج س= مجموع كل القيم الخاصة بمفردات العينة</a:t>
            </a:r>
            <a:endParaRPr lang="en-US" sz="1600" b="1" dirty="0" smtClean="0"/>
          </a:p>
          <a:p>
            <a:pPr>
              <a:lnSpc>
                <a:spcPct val="150000"/>
              </a:lnSpc>
            </a:pPr>
            <a:r>
              <a:rPr lang="ar-IQ" sz="1600" b="1" dirty="0" smtClean="0"/>
              <a:t>ن=عدد مفردات العينة </a:t>
            </a:r>
            <a:endParaRPr lang="en-US" sz="1600" b="1" dirty="0" smtClean="0"/>
          </a:p>
          <a:p>
            <a:pPr>
              <a:lnSpc>
                <a:spcPct val="150000"/>
              </a:lnSpc>
            </a:pPr>
            <a:r>
              <a:rPr lang="ar-IQ" sz="1600" b="1" dirty="0" smtClean="0"/>
              <a:t>                           </a:t>
            </a:r>
            <a:r>
              <a:rPr lang="ar-IQ" sz="1600" b="1" dirty="0" err="1" smtClean="0"/>
              <a:t>س</a:t>
            </a:r>
            <a:r>
              <a:rPr lang="ar-IQ" sz="1600" b="1" baseline="-25000" dirty="0" err="1" smtClean="0"/>
              <a:t>1</a:t>
            </a:r>
            <a:r>
              <a:rPr lang="ar-IQ" sz="1600" b="1" dirty="0" smtClean="0"/>
              <a:t>+</a:t>
            </a:r>
            <a:r>
              <a:rPr lang="ar-IQ" sz="1600" b="1" dirty="0" err="1" smtClean="0"/>
              <a:t>س</a:t>
            </a:r>
            <a:r>
              <a:rPr lang="ar-IQ" sz="1600" b="1" baseline="-25000" dirty="0" err="1" smtClean="0"/>
              <a:t>2</a:t>
            </a:r>
            <a:r>
              <a:rPr lang="ar-IQ" sz="1600" b="1" dirty="0" smtClean="0"/>
              <a:t>+</a:t>
            </a:r>
            <a:r>
              <a:rPr lang="ar-IQ" sz="1600" b="1" dirty="0" err="1" smtClean="0"/>
              <a:t>س</a:t>
            </a:r>
            <a:r>
              <a:rPr lang="ar-IQ" sz="1600" b="1" baseline="-25000" dirty="0" err="1" smtClean="0"/>
              <a:t>3</a:t>
            </a:r>
            <a:r>
              <a:rPr lang="ar-IQ" sz="1600" b="1" dirty="0" err="1" smtClean="0"/>
              <a:t>+س .......</a:t>
            </a:r>
            <a:endParaRPr lang="en-US" sz="1600" b="1" dirty="0" smtClean="0"/>
          </a:p>
          <a:p>
            <a:pPr>
              <a:lnSpc>
                <a:spcPct val="150000"/>
              </a:lnSpc>
            </a:pPr>
            <a:r>
              <a:rPr lang="ar-IQ" sz="1600" b="1" dirty="0" smtClean="0"/>
              <a:t>المتوسط الحسابي= </a:t>
            </a:r>
            <a:r>
              <a:rPr lang="ar-IQ" sz="1600" b="1" dirty="0" smtClean="0"/>
              <a:t>ـــــــــــــــــــــــــــــــــــــ</a:t>
            </a:r>
            <a:endParaRPr lang="en-US" sz="1600" b="1" dirty="0" smtClean="0"/>
          </a:p>
          <a:p>
            <a:pPr>
              <a:lnSpc>
                <a:spcPct val="150000"/>
              </a:lnSpc>
            </a:pPr>
            <a:r>
              <a:rPr lang="ar-IQ" sz="1600" b="1" dirty="0" smtClean="0"/>
              <a:t>                                      ن     </a:t>
            </a:r>
            <a:endParaRPr lang="en-US" sz="1600" b="1" dirty="0" smtClean="0"/>
          </a:p>
          <a:p>
            <a:pPr>
              <a:lnSpc>
                <a:spcPct val="150000"/>
              </a:lnSpc>
            </a:pPr>
            <a:r>
              <a:rPr lang="ar-IQ" sz="1600" b="1" dirty="0" smtClean="0"/>
              <a:t>             مج  س </a:t>
            </a:r>
            <a:endParaRPr lang="en-US" sz="1600" b="1" dirty="0" smtClean="0"/>
          </a:p>
          <a:p>
            <a:pPr>
              <a:lnSpc>
                <a:spcPct val="150000"/>
              </a:lnSpc>
            </a:pPr>
            <a:r>
              <a:rPr lang="ar-IQ" sz="1600" b="1" dirty="0" smtClean="0"/>
              <a:t> </a:t>
            </a:r>
            <a:r>
              <a:rPr lang="ar-IQ" sz="1600" b="1" dirty="0" err="1" smtClean="0"/>
              <a:t>م </a:t>
            </a:r>
            <a:r>
              <a:rPr lang="ar-IQ" sz="1600" b="1" dirty="0" smtClean="0"/>
              <a:t>=ــــــــــــــــــــــــــــــــ</a:t>
            </a:r>
            <a:endParaRPr lang="en-US" sz="1600" b="1" dirty="0" smtClean="0"/>
          </a:p>
          <a:p>
            <a:pPr>
              <a:lnSpc>
                <a:spcPct val="150000"/>
              </a:lnSpc>
            </a:pPr>
            <a:r>
              <a:rPr lang="ar-IQ" sz="1600" b="1" dirty="0" smtClean="0"/>
              <a:t>                ن</a:t>
            </a:r>
            <a:endParaRPr lang="en-US" sz="1600" b="1" dirty="0" smtClean="0"/>
          </a:p>
          <a:p>
            <a:pPr>
              <a:lnSpc>
                <a:spcPct val="150000"/>
              </a:lnSpc>
            </a:pPr>
            <a:endParaRPr lang="ar-IQ" sz="1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332656"/>
            <a:ext cx="8229600" cy="6122152"/>
          </a:xfrm>
        </p:spPr>
        <p:txBody>
          <a:bodyPr>
            <a:noAutofit/>
          </a:bodyPr>
          <a:lstStyle/>
          <a:p>
            <a:pPr algn="just">
              <a:lnSpc>
                <a:spcPct val="150000"/>
              </a:lnSpc>
            </a:pPr>
            <a:r>
              <a:rPr lang="ar-IQ" sz="1600" b="1" dirty="0" smtClean="0"/>
              <a:t>مثال:</a:t>
            </a:r>
            <a:endParaRPr lang="en-US" sz="1600" b="1" dirty="0" smtClean="0"/>
          </a:p>
          <a:p>
            <a:pPr algn="just">
              <a:lnSpc>
                <a:spcPct val="150000"/>
              </a:lnSpc>
            </a:pPr>
            <a:r>
              <a:rPr lang="ar-IQ" sz="1600" b="1" dirty="0" smtClean="0"/>
              <a:t>احسب المتوسط الحسابي للدرجات التالية:</a:t>
            </a:r>
            <a:endParaRPr lang="en-US" sz="1600" b="1" dirty="0" smtClean="0"/>
          </a:p>
          <a:p>
            <a:pPr algn="just">
              <a:lnSpc>
                <a:spcPct val="150000"/>
              </a:lnSpc>
            </a:pPr>
            <a:r>
              <a:rPr lang="ar-IQ" sz="1600" b="1" dirty="0" smtClean="0"/>
              <a:t>9,11,5,3,7</a:t>
            </a:r>
            <a:endParaRPr lang="en-US" sz="1600" b="1" dirty="0" smtClean="0"/>
          </a:p>
          <a:p>
            <a:pPr algn="just">
              <a:lnSpc>
                <a:spcPct val="150000"/>
              </a:lnSpc>
            </a:pPr>
            <a:r>
              <a:rPr lang="ar-IQ" sz="1600" b="1" dirty="0" smtClean="0"/>
              <a:t>الحل</a:t>
            </a:r>
            <a:endParaRPr lang="en-US" sz="1600" b="1" dirty="0" smtClean="0"/>
          </a:p>
          <a:p>
            <a:pPr algn="just">
              <a:lnSpc>
                <a:spcPct val="150000"/>
              </a:lnSpc>
            </a:pPr>
            <a:r>
              <a:rPr lang="ar-IQ" sz="1600" b="1" dirty="0" err="1" smtClean="0"/>
              <a:t>م </a:t>
            </a:r>
            <a:r>
              <a:rPr lang="ar-IQ" sz="1600" b="1" dirty="0" smtClean="0"/>
              <a:t>= مج </a:t>
            </a:r>
            <a:r>
              <a:rPr lang="ar-IQ" sz="1600" b="1" dirty="0" err="1" smtClean="0"/>
              <a:t>س </a:t>
            </a:r>
            <a:r>
              <a:rPr lang="ar-IQ" sz="1600" b="1" dirty="0" smtClean="0"/>
              <a:t>/ ن</a:t>
            </a:r>
            <a:endParaRPr lang="en-US" sz="1600" b="1" dirty="0" smtClean="0"/>
          </a:p>
          <a:p>
            <a:pPr algn="just">
              <a:lnSpc>
                <a:spcPct val="150000"/>
              </a:lnSpc>
            </a:pPr>
            <a:r>
              <a:rPr lang="ar-IQ" sz="1600" b="1" dirty="0" smtClean="0"/>
              <a:t>=7+3+5+11+9/5</a:t>
            </a:r>
            <a:endParaRPr lang="en-US" sz="1600" b="1" dirty="0" smtClean="0"/>
          </a:p>
          <a:p>
            <a:pPr algn="just">
              <a:lnSpc>
                <a:spcPct val="150000"/>
              </a:lnSpc>
            </a:pPr>
            <a:r>
              <a:rPr lang="ar-IQ" sz="1600" b="1" dirty="0" smtClean="0"/>
              <a:t>=35/5</a:t>
            </a:r>
            <a:endParaRPr lang="en-US" sz="1600" b="1" dirty="0" smtClean="0"/>
          </a:p>
          <a:p>
            <a:pPr algn="just">
              <a:lnSpc>
                <a:spcPct val="150000"/>
              </a:lnSpc>
            </a:pPr>
            <a:r>
              <a:rPr lang="ar-IQ" sz="1600" b="1" dirty="0" smtClean="0"/>
              <a:t>=7</a:t>
            </a:r>
            <a:endParaRPr lang="en-US" sz="1600" b="1" dirty="0" smtClean="0"/>
          </a:p>
          <a:p>
            <a:r>
              <a:rPr lang="ar-IQ" sz="1600" b="1" dirty="0" smtClean="0"/>
              <a:t>حساب المتوسط الحسابي من تكرارات الدرجات البيانات المجمعة</a:t>
            </a:r>
            <a:endParaRPr lang="en-US" sz="1600" b="1" dirty="0" smtClean="0"/>
          </a:p>
          <a:p>
            <a:r>
              <a:rPr lang="ar-IQ" sz="1600" b="1" dirty="0" smtClean="0"/>
              <a:t>عندما يزداد عدد القيم فأننا نلجأ الى استخدام هذه الطريقة وذلك عن طريق حساب تكرار هذه القيم ثم حساب المتوسط الحسابي </a:t>
            </a:r>
            <a:r>
              <a:rPr lang="ar-IQ" sz="1600" b="1" dirty="0" err="1" smtClean="0"/>
              <a:t>وذألك</a:t>
            </a:r>
            <a:r>
              <a:rPr lang="ar-IQ" sz="1600" b="1" dirty="0" smtClean="0"/>
              <a:t> باستخدام المعادلة التالية:</a:t>
            </a:r>
            <a:endParaRPr lang="en-US" sz="1600" b="1" dirty="0" smtClean="0"/>
          </a:p>
          <a:p>
            <a:r>
              <a:rPr lang="ar-IQ" sz="1600" b="1" dirty="0" err="1" smtClean="0"/>
              <a:t>م=مج </a:t>
            </a:r>
            <a:r>
              <a:rPr lang="ar-IQ" sz="1600" b="1" dirty="0" smtClean="0"/>
              <a:t>(س×ك</a:t>
            </a:r>
            <a:r>
              <a:rPr lang="ar-IQ" sz="1600" b="1" dirty="0" err="1" smtClean="0"/>
              <a:t>) </a:t>
            </a:r>
            <a:r>
              <a:rPr lang="ar-IQ" sz="1600" b="1" dirty="0" smtClean="0"/>
              <a:t>/ مج ك</a:t>
            </a:r>
            <a:endParaRPr lang="en-US" sz="1600" b="1" dirty="0" smtClean="0"/>
          </a:p>
          <a:p>
            <a:r>
              <a:rPr lang="ar-IQ" sz="1600" b="1" dirty="0" smtClean="0"/>
              <a:t>م= المتوسط الحسابي</a:t>
            </a:r>
            <a:endParaRPr lang="en-US" sz="1600" b="1" dirty="0" smtClean="0"/>
          </a:p>
          <a:p>
            <a:r>
              <a:rPr lang="ar-IQ" sz="1600" b="1" dirty="0" smtClean="0"/>
              <a:t>ك=تكرارات كل قيمه من القيم.</a:t>
            </a:r>
            <a:endParaRPr lang="en-US" sz="1600" b="1" dirty="0" smtClean="0"/>
          </a:p>
          <a:p>
            <a:r>
              <a:rPr lang="ar-IQ" sz="1600" b="1" dirty="0" smtClean="0"/>
              <a:t>مج ك= المجموع الكلي للتكرارات</a:t>
            </a:r>
            <a:endParaRPr lang="en-US" sz="1600" b="1" dirty="0" smtClean="0"/>
          </a:p>
          <a:p>
            <a:r>
              <a:rPr lang="ar-IQ" sz="1600" b="1" dirty="0" smtClean="0"/>
              <a:t>مج(س×ك)= مجموع النواتج ضرب كل </a:t>
            </a:r>
            <a:r>
              <a:rPr lang="ar-IQ" sz="1600" b="1" dirty="0" err="1" smtClean="0"/>
              <a:t>قيمة </a:t>
            </a:r>
            <a:r>
              <a:rPr lang="ar-IQ" sz="1600" b="1" dirty="0" smtClean="0"/>
              <a:t>× التكرار الخاص </a:t>
            </a:r>
            <a:r>
              <a:rPr lang="ar-IQ" sz="1600" b="1" dirty="0" err="1" smtClean="0"/>
              <a:t>بها)</a:t>
            </a:r>
            <a:endParaRPr lang="en-US" sz="1600" b="1" dirty="0" smtClean="0"/>
          </a:p>
          <a:p>
            <a:pPr algn="just">
              <a:lnSpc>
                <a:spcPct val="150000"/>
              </a:lnSpc>
            </a:pPr>
            <a:endParaRPr lang="ar-IQ" sz="16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nSpc>
                <a:spcPct val="150000"/>
              </a:lnSpc>
            </a:pPr>
            <a:r>
              <a:rPr lang="ar-IQ" sz="1600" b="1" dirty="0" smtClean="0"/>
              <a:t>مثال/</a:t>
            </a:r>
            <a:endParaRPr lang="en-US" sz="1600" b="1" dirty="0" smtClean="0"/>
          </a:p>
          <a:p>
            <a:pPr>
              <a:lnSpc>
                <a:spcPct val="150000"/>
              </a:lnSpc>
            </a:pPr>
            <a:r>
              <a:rPr lang="ar-IQ" sz="1600" b="1" dirty="0" smtClean="0"/>
              <a:t>احسب المتوسط الحسابي للدرجات التالية:</a:t>
            </a:r>
            <a:endParaRPr lang="en-US" sz="1600" b="1" dirty="0" smtClean="0"/>
          </a:p>
          <a:p>
            <a:pPr>
              <a:lnSpc>
                <a:spcPct val="150000"/>
              </a:lnSpc>
            </a:pPr>
            <a:r>
              <a:rPr lang="ar-IQ" sz="1600" b="1" dirty="0" smtClean="0"/>
              <a:t>8,6,5,6,5,6,5,6,8,5</a:t>
            </a:r>
            <a:endParaRPr lang="en-US" sz="1600" b="1" dirty="0" smtClean="0"/>
          </a:p>
          <a:p>
            <a:pPr>
              <a:lnSpc>
                <a:spcPct val="150000"/>
              </a:lnSpc>
            </a:pPr>
            <a:r>
              <a:rPr lang="ar-IQ" sz="1600" b="1" dirty="0" smtClean="0"/>
              <a:t>الحل/</a:t>
            </a:r>
            <a:endParaRPr lang="en-US" sz="1600" b="1" dirty="0" smtClean="0"/>
          </a:p>
          <a:p>
            <a:pPr lvl="0">
              <a:lnSpc>
                <a:spcPct val="150000"/>
              </a:lnSpc>
            </a:pPr>
            <a:r>
              <a:rPr lang="ar-IQ" sz="1600" b="1" dirty="0" smtClean="0"/>
              <a:t>نقوم بعمل الجدول </a:t>
            </a:r>
            <a:r>
              <a:rPr lang="ar-IQ" sz="1600" b="1" dirty="0" err="1" smtClean="0"/>
              <a:t>التالي :</a:t>
            </a:r>
            <a:endParaRPr lang="en-US" sz="1600" b="1" dirty="0" smtClean="0"/>
          </a:p>
          <a:p>
            <a:pPr lvl="0">
              <a:lnSpc>
                <a:spcPct val="150000"/>
              </a:lnSpc>
            </a:pPr>
            <a:r>
              <a:rPr lang="ar-IQ" sz="1600" b="1" dirty="0" smtClean="0"/>
              <a:t>نطبق المعادلة:</a:t>
            </a:r>
            <a:endParaRPr lang="en-US" sz="1600" b="1" dirty="0" smtClean="0"/>
          </a:p>
          <a:p>
            <a:pPr>
              <a:lnSpc>
                <a:spcPct val="150000"/>
              </a:lnSpc>
            </a:pPr>
            <a:r>
              <a:rPr lang="ar-IQ" sz="1600" b="1" dirty="0" smtClean="0"/>
              <a:t>م=مج(س×ك)/مج ك</a:t>
            </a:r>
            <a:endParaRPr lang="en-US" sz="1600" b="1" dirty="0" smtClean="0"/>
          </a:p>
          <a:p>
            <a:pPr>
              <a:lnSpc>
                <a:spcPct val="150000"/>
              </a:lnSpc>
            </a:pPr>
            <a:r>
              <a:rPr lang="ar-IQ" sz="1600" b="1" dirty="0" smtClean="0"/>
              <a:t>م=60/10=6</a:t>
            </a:r>
            <a:endParaRPr lang="en-US" sz="1600" b="1" dirty="0" smtClean="0"/>
          </a:p>
          <a:p>
            <a:pPr>
              <a:lnSpc>
                <a:spcPct val="150000"/>
              </a:lnSpc>
            </a:pPr>
            <a:endParaRPr lang="ar-IQ" sz="1600" b="1" dirty="0"/>
          </a:p>
        </p:txBody>
      </p:sp>
      <p:graphicFrame>
        <p:nvGraphicFramePr>
          <p:cNvPr id="4" name="جدول 3"/>
          <p:cNvGraphicFramePr>
            <a:graphicFrameLocks noGrp="1"/>
          </p:cNvGraphicFramePr>
          <p:nvPr/>
        </p:nvGraphicFramePr>
        <p:xfrm>
          <a:off x="1763688" y="3717032"/>
          <a:ext cx="6096000" cy="1597660"/>
        </p:xfrm>
        <a:graphic>
          <a:graphicData uri="http://schemas.openxmlformats.org/drawingml/2006/table">
            <a:tbl>
              <a:tblPr rtl="1" firstRow="1" bandRow="1">
                <a:tableStyleId>{5C22544A-7EE6-4342-B048-85BDC9FD1C3A}</a:tableStyleId>
              </a:tblPr>
              <a:tblGrid>
                <a:gridCol w="2032000"/>
                <a:gridCol w="2032000"/>
                <a:gridCol w="2032000"/>
              </a:tblGrid>
              <a:tr h="370840">
                <a:tc>
                  <a:txBody>
                    <a:bodyPr/>
                    <a:lstStyle/>
                    <a:p>
                      <a:pPr algn="just" rtl="1">
                        <a:lnSpc>
                          <a:spcPct val="115000"/>
                        </a:lnSpc>
                        <a:spcAft>
                          <a:spcPts val="0"/>
                        </a:spcAft>
                        <a:tabLst>
                          <a:tab pos="334645" algn="l"/>
                        </a:tabLst>
                      </a:pPr>
                      <a:r>
                        <a:rPr lang="ar-IQ" sz="1400">
                          <a:latin typeface="Calibri"/>
                          <a:ea typeface="Times New Roman"/>
                          <a:cs typeface="Times New Roman"/>
                        </a:rPr>
                        <a:t>     الدرجة×التكرار</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(س×ك)</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تكرارات</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(ك)</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درجات</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(س)</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5×4=20</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6×4=24</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8×2=16</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4</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4</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2</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6</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8</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مج(س×ك)=60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ك=ن=10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endParaRPr lang="ar-IQ" sz="14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nSpc>
                <a:spcPct val="150000"/>
              </a:lnSpc>
            </a:pPr>
            <a:r>
              <a:rPr lang="ar-IQ" sz="1600" b="1" dirty="0" smtClean="0"/>
              <a:t>حساب المتوسط الحسابي من البيانات باستخدام الوسط الفرضي </a:t>
            </a:r>
            <a:endParaRPr lang="en-US" sz="1600" b="1" dirty="0" smtClean="0"/>
          </a:p>
          <a:p>
            <a:pPr>
              <a:lnSpc>
                <a:spcPct val="150000"/>
              </a:lnSpc>
            </a:pPr>
            <a:r>
              <a:rPr lang="ar-IQ" sz="1600" b="1" dirty="0" smtClean="0"/>
              <a:t>استخدام المعادلة التالية:</a:t>
            </a:r>
            <a:endParaRPr lang="en-US" sz="1600" b="1" dirty="0" smtClean="0"/>
          </a:p>
          <a:p>
            <a:pPr>
              <a:lnSpc>
                <a:spcPct val="150000"/>
              </a:lnSpc>
            </a:pPr>
            <a:r>
              <a:rPr lang="ar-IQ" sz="1600" b="1" dirty="0" smtClean="0"/>
              <a:t>م=أ+ </a:t>
            </a:r>
            <a:r>
              <a:rPr lang="ar-IQ" sz="1600" b="1" dirty="0" err="1" smtClean="0"/>
              <a:t>مج (ك </a:t>
            </a:r>
            <a:r>
              <a:rPr lang="ar-IQ" sz="1600" b="1" dirty="0" smtClean="0"/>
              <a:t>× ح</a:t>
            </a:r>
            <a:r>
              <a:rPr lang="ar-IQ" sz="1600" b="1" dirty="0" err="1" smtClean="0"/>
              <a:t>) </a:t>
            </a:r>
            <a:r>
              <a:rPr lang="ar-IQ" sz="1600" b="1" dirty="0" smtClean="0"/>
              <a:t>/ مج س</a:t>
            </a:r>
            <a:endParaRPr lang="en-US" sz="1600" b="1" dirty="0" smtClean="0"/>
          </a:p>
          <a:p>
            <a:pPr>
              <a:lnSpc>
                <a:spcPct val="150000"/>
              </a:lnSpc>
            </a:pPr>
            <a:r>
              <a:rPr lang="ar-IQ" sz="1600" b="1" dirty="0" smtClean="0"/>
              <a:t>م=المتوسط الحسابي </a:t>
            </a:r>
            <a:endParaRPr lang="en-US" sz="1600" b="1" dirty="0" smtClean="0"/>
          </a:p>
          <a:p>
            <a:pPr>
              <a:lnSpc>
                <a:spcPct val="150000"/>
              </a:lnSpc>
            </a:pPr>
            <a:r>
              <a:rPr lang="ar-IQ" sz="1600" b="1" dirty="0" smtClean="0"/>
              <a:t>أ=الوسط الفرضي </a:t>
            </a:r>
            <a:endParaRPr lang="en-US" sz="1600" b="1" dirty="0" smtClean="0"/>
          </a:p>
          <a:p>
            <a:pPr>
              <a:lnSpc>
                <a:spcPct val="150000"/>
              </a:lnSpc>
            </a:pPr>
            <a:r>
              <a:rPr lang="ar-IQ" sz="1600" b="1" dirty="0" smtClean="0"/>
              <a:t>ح=انحراف كل قيمة عن الوسط الفرضي </a:t>
            </a:r>
            <a:endParaRPr lang="en-US" sz="1600" b="1" dirty="0" smtClean="0"/>
          </a:p>
          <a:p>
            <a:pPr>
              <a:lnSpc>
                <a:spcPct val="150000"/>
              </a:lnSpc>
            </a:pPr>
            <a:r>
              <a:rPr lang="ar-IQ" sz="1600" b="1" dirty="0" smtClean="0"/>
              <a:t>ك=تكرار كل قيمة </a:t>
            </a:r>
            <a:endParaRPr lang="en-US" sz="1600" b="1" dirty="0" smtClean="0"/>
          </a:p>
          <a:p>
            <a:pPr>
              <a:lnSpc>
                <a:spcPct val="150000"/>
              </a:lnSpc>
            </a:pPr>
            <a:r>
              <a:rPr lang="ar-IQ" sz="1600" b="1" dirty="0" smtClean="0"/>
              <a:t>مج ك=مجموع تكرارات القيم</a:t>
            </a:r>
            <a:endParaRPr lang="en-US" sz="1600" b="1" dirty="0" smtClean="0"/>
          </a:p>
          <a:p>
            <a:pPr>
              <a:lnSpc>
                <a:spcPct val="150000"/>
              </a:lnSpc>
            </a:pPr>
            <a:r>
              <a:rPr lang="ar-IQ" sz="1600" b="1" dirty="0" err="1" smtClean="0"/>
              <a:t>مج (ك </a:t>
            </a:r>
            <a:r>
              <a:rPr lang="ar-IQ" sz="1600" b="1" dirty="0" smtClean="0"/>
              <a:t>× ح)=مجموع حاصل ضرب انحراف كل قيمة عن الوسط </a:t>
            </a:r>
            <a:r>
              <a:rPr lang="ar-IQ" sz="1600" b="1" dirty="0" err="1" smtClean="0"/>
              <a:t>الفرضي </a:t>
            </a:r>
            <a:r>
              <a:rPr lang="ar-IQ" sz="1600" b="1" dirty="0" smtClean="0"/>
              <a:t>×التكرار الخاص </a:t>
            </a:r>
            <a:r>
              <a:rPr lang="ar-IQ" sz="1600" b="1" dirty="0" err="1" smtClean="0"/>
              <a:t>بها.</a:t>
            </a:r>
            <a:endParaRPr lang="en-US" sz="1600" b="1" dirty="0" smtClean="0"/>
          </a:p>
          <a:p>
            <a:pPr>
              <a:lnSpc>
                <a:spcPct val="150000"/>
              </a:lnSpc>
            </a:pPr>
            <a:r>
              <a:rPr lang="ar-IQ" sz="1600" b="1" dirty="0" smtClean="0"/>
              <a:t> </a:t>
            </a:r>
            <a:endParaRPr lang="en-US" sz="1600" b="1" dirty="0" smtClean="0"/>
          </a:p>
          <a:p>
            <a:pPr>
              <a:lnSpc>
                <a:spcPct val="150000"/>
              </a:lnSpc>
            </a:pPr>
            <a:endParaRPr lang="ar-IQ" sz="1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IQ" sz="3200"/>
          </a:p>
        </p:txBody>
      </p:sp>
      <p:graphicFrame>
        <p:nvGraphicFramePr>
          <p:cNvPr id="5" name="عنصر نائب للمحتوى 4"/>
          <p:cNvGraphicFramePr>
            <a:graphicFrameLocks noGrp="1"/>
          </p:cNvGraphicFramePr>
          <p:nvPr>
            <p:ph idx="1"/>
          </p:nvPr>
        </p:nvGraphicFramePr>
        <p:xfrm>
          <a:off x="395536" y="1844824"/>
          <a:ext cx="8229600" cy="3189732"/>
        </p:xfrm>
        <a:graphic>
          <a:graphicData uri="http://schemas.openxmlformats.org/drawingml/2006/table">
            <a:tbl>
              <a:tblPr rtl="1" firstRow="1" bandRow="1">
                <a:tableStyleId>{5C22544A-7EE6-4342-B048-85BDC9FD1C3A}</a:tableStyleId>
              </a:tblPr>
              <a:tblGrid>
                <a:gridCol w="1645920"/>
                <a:gridCol w="1645920"/>
                <a:gridCol w="1645920"/>
                <a:gridCol w="1645920"/>
                <a:gridCol w="1645920"/>
              </a:tblGrid>
              <a:tr h="370840">
                <a:tc>
                  <a:txBody>
                    <a:bodyPr/>
                    <a:lstStyle/>
                    <a:p>
                      <a:pPr algn="just" rtl="1">
                        <a:lnSpc>
                          <a:spcPct val="115000"/>
                        </a:lnSpc>
                        <a:spcAft>
                          <a:spcPts val="0"/>
                        </a:spcAft>
                        <a:tabLst>
                          <a:tab pos="334645" algn="l"/>
                        </a:tabLst>
                      </a:pPr>
                      <a:r>
                        <a:rPr lang="ar-IQ" sz="1400" dirty="0">
                          <a:latin typeface="Calibri"/>
                          <a:ea typeface="Times New Roman"/>
                          <a:cs typeface="Times New Roman"/>
                        </a:rPr>
                        <a:t>التكرار×الانحراف</a:t>
                      </a:r>
                      <a:endParaRPr lang="en-US" sz="1100" dirty="0">
                        <a:latin typeface="Calibri"/>
                        <a:ea typeface="Times New Roman"/>
                        <a:cs typeface="Arial"/>
                      </a:endParaRPr>
                    </a:p>
                    <a:p>
                      <a:pPr algn="just" rtl="1">
                        <a:lnSpc>
                          <a:spcPct val="115000"/>
                        </a:lnSpc>
                        <a:spcAft>
                          <a:spcPts val="0"/>
                        </a:spcAft>
                        <a:tabLst>
                          <a:tab pos="334645" algn="l"/>
                        </a:tabLst>
                      </a:pPr>
                      <a:r>
                        <a:rPr lang="ar-IQ" sz="1400" dirty="0">
                          <a:latin typeface="Calibri"/>
                          <a:ea typeface="Times New Roman"/>
                          <a:cs typeface="Times New Roman"/>
                        </a:rPr>
                        <a:t>    (ك×ح</a:t>
                      </a:r>
                      <a:r>
                        <a:rPr lang="ar-IQ" sz="1400" dirty="0" err="1">
                          <a:latin typeface="Calibri"/>
                          <a:ea typeface="Times New Roman"/>
                          <a:cs typeface="Times New Roman"/>
                        </a:rPr>
                        <a:t>)</a:t>
                      </a:r>
                      <a:endParaRPr lang="en-US" sz="1100" dirty="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انحراف كل درجه من الوسط الغرضي ج (س-أ)</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الوسط الغرضي</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تكرار(ك)</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درجات(س)</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3×-15=45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2×-10=20</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4×-5=-20</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8×صفر=صفر</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5×5=25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2×10=20</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2×20=60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50-65=-15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55-65=-10</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60-65=-5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65-65=صفر</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70-65=+5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75-65=+10</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80-65=+15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85-65=+20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endParaRPr lang="ar-IQ" sz="1400">
                        <a:latin typeface="Calibri"/>
                        <a:ea typeface="Times New Roman"/>
                        <a:cs typeface="Times New Roman"/>
                      </a:endParaRPr>
                    </a:p>
                    <a:p>
                      <a:pPr algn="just" rtl="1">
                        <a:lnSpc>
                          <a:spcPct val="115000"/>
                        </a:lnSpc>
                        <a:spcAft>
                          <a:spcPts val="0"/>
                        </a:spcAft>
                        <a:tabLst>
                          <a:tab pos="334645" algn="l"/>
                        </a:tabLst>
                      </a:pPr>
                      <a:r>
                        <a:rPr lang="ar-IQ" sz="1400">
                          <a:latin typeface="Calibri"/>
                          <a:ea typeface="Times New Roman"/>
                          <a:cs typeface="Times New Roman"/>
                        </a:rPr>
                        <a:t>    65</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3</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2</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4</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8</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2</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3</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3</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50</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55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60</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65 </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70</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75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80</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    85</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-85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+-15</a:t>
                      </a:r>
                      <a:endParaRPr lang="en-US" sz="1100">
                        <a:latin typeface="Calibri"/>
                        <a:ea typeface="Times New Roman"/>
                        <a:cs typeface="Arial"/>
                      </a:endParaRPr>
                    </a:p>
                    <a:p>
                      <a:pPr algn="just" rtl="1">
                        <a:lnSpc>
                          <a:spcPct val="115000"/>
                        </a:lnSpc>
                        <a:spcAft>
                          <a:spcPts val="0"/>
                        </a:spcAft>
                        <a:tabLst>
                          <a:tab pos="334645" algn="l"/>
                        </a:tabLst>
                      </a:pPr>
                      <a:r>
                        <a:rPr lang="ar-IQ" sz="1400">
                          <a:latin typeface="Calibri"/>
                          <a:ea typeface="Times New Roman"/>
                          <a:cs typeface="Times New Roman"/>
                        </a:rPr>
                        <a:t>مج (ك×ح)=+65</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endParaRPr lang="ar-IQ" sz="1400">
                        <a:latin typeface="Calibri"/>
                        <a:ea typeface="Times New Roman"/>
                        <a:cs typeface="Times New Roman"/>
                      </a:endParaRPr>
                    </a:p>
                  </a:txBody>
                  <a:tcPr marL="68580" marR="68580" marT="0" marB="0"/>
                </a:tc>
                <a:tc>
                  <a:txBody>
                    <a:bodyPr/>
                    <a:lstStyle/>
                    <a:p>
                      <a:pPr algn="just" rtl="1">
                        <a:lnSpc>
                          <a:spcPct val="115000"/>
                        </a:lnSpc>
                        <a:spcAft>
                          <a:spcPts val="0"/>
                        </a:spcAft>
                        <a:tabLst>
                          <a:tab pos="334645" algn="l"/>
                        </a:tabLst>
                      </a:pPr>
                      <a:endParaRPr lang="ar-IQ" sz="1400">
                        <a:latin typeface="Calibri"/>
                        <a:ea typeface="Times New Roman"/>
                        <a:cs typeface="Times New Roman"/>
                      </a:endParaRPr>
                    </a:p>
                  </a:txBody>
                  <a:tcPr marL="68580" marR="68580" marT="0" marB="0"/>
                </a:tc>
                <a:tc>
                  <a:txBody>
                    <a:bodyPr/>
                    <a:lstStyle/>
                    <a:p>
                      <a:pPr algn="just" rtl="1">
                        <a:lnSpc>
                          <a:spcPct val="115000"/>
                        </a:lnSpc>
                        <a:spcAft>
                          <a:spcPts val="0"/>
                        </a:spcAft>
                        <a:tabLst>
                          <a:tab pos="334645" algn="l"/>
                        </a:tabLst>
                      </a:pPr>
                      <a:endParaRPr lang="ar-IQ" sz="1400">
                        <a:latin typeface="Calibri"/>
                        <a:ea typeface="Times New Roman"/>
                        <a:cs typeface="Times New Roman"/>
                      </a:endParaRPr>
                    </a:p>
                    <a:p>
                      <a:pPr algn="just" rtl="1">
                        <a:lnSpc>
                          <a:spcPct val="115000"/>
                        </a:lnSpc>
                        <a:spcAft>
                          <a:spcPts val="0"/>
                        </a:spcAft>
                      </a:pPr>
                      <a:r>
                        <a:rPr lang="ar-IQ" sz="1400">
                          <a:latin typeface="Calibri"/>
                          <a:ea typeface="Times New Roman"/>
                          <a:cs typeface="Times New Roman"/>
                        </a:rPr>
                        <a:t>مج ك=30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endParaRPr lang="ar-IQ" sz="14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gn="just">
              <a:lnSpc>
                <a:spcPct val="150000"/>
              </a:lnSpc>
            </a:pPr>
            <a:r>
              <a:rPr lang="ar-IQ" sz="1600" b="1" dirty="0" smtClean="0"/>
              <a:t>1-يتم اختيار </a:t>
            </a:r>
            <a:r>
              <a:rPr lang="ar-IQ" sz="1600" b="1" dirty="0" err="1" smtClean="0"/>
              <a:t>الدرجة </a:t>
            </a:r>
            <a:r>
              <a:rPr lang="ar-IQ" sz="1600" b="1" dirty="0" smtClean="0"/>
              <a:t>(65)كوسط فرضي  المقابلة لأكبر تكرار(8</a:t>
            </a:r>
            <a:r>
              <a:rPr lang="ar-IQ" sz="1600" b="1" dirty="0" err="1" smtClean="0"/>
              <a:t>).</a:t>
            </a:r>
            <a:r>
              <a:rPr lang="ar-IQ" sz="1600" b="1" dirty="0" smtClean="0"/>
              <a:t> </a:t>
            </a:r>
            <a:endParaRPr lang="en-US" sz="1600" b="1" dirty="0" smtClean="0"/>
          </a:p>
          <a:p>
            <a:pPr algn="just">
              <a:lnSpc>
                <a:spcPct val="150000"/>
              </a:lnSpc>
            </a:pPr>
            <a:r>
              <a:rPr lang="ar-IQ" sz="1600" b="1" dirty="0" smtClean="0"/>
              <a:t>2-نقوم بطرح الوسط الفرضي(65)من كل درجة من الدرجات ونضع الناتج عملية طرح في العمود الرابع مع وضع الاشارة سواء كانت موجب او سالب ويدل الناتج على مقدار انحراف كل درجة من الدرجات عن الوسط الفرضي.</a:t>
            </a:r>
            <a:endParaRPr lang="en-US" sz="1600" b="1" dirty="0" smtClean="0"/>
          </a:p>
          <a:p>
            <a:pPr algn="just">
              <a:lnSpc>
                <a:spcPct val="150000"/>
              </a:lnSpc>
            </a:pPr>
            <a:r>
              <a:rPr lang="ar-IQ" sz="1600" b="1" dirty="0" smtClean="0"/>
              <a:t>3-نقوم بضرب تكرار كل </a:t>
            </a:r>
            <a:r>
              <a:rPr lang="ar-IQ" sz="1600" b="1" dirty="0" err="1" smtClean="0"/>
              <a:t>درجة </a:t>
            </a:r>
            <a:r>
              <a:rPr lang="ar-IQ" sz="1600" b="1" dirty="0" smtClean="0"/>
              <a:t>×انحرافها عن الوسط الفرضي ونضع الناتج في العمود </a:t>
            </a:r>
            <a:r>
              <a:rPr lang="ar-IQ" sz="1600" b="1" dirty="0" err="1" smtClean="0"/>
              <a:t>الخامس .</a:t>
            </a:r>
            <a:endParaRPr lang="en-US" sz="1600" b="1" dirty="0" smtClean="0"/>
          </a:p>
          <a:p>
            <a:pPr algn="just">
              <a:lnSpc>
                <a:spcPct val="150000"/>
              </a:lnSpc>
            </a:pPr>
            <a:r>
              <a:rPr lang="ar-IQ" sz="1600" b="1" dirty="0" smtClean="0"/>
              <a:t>4-يتم جمع حاصل التكرارات في الانحرافات عن الوسط الفرضي </a:t>
            </a:r>
            <a:endParaRPr lang="en-US" sz="1600" b="1" dirty="0" smtClean="0"/>
          </a:p>
          <a:p>
            <a:pPr algn="just">
              <a:lnSpc>
                <a:spcPct val="150000"/>
              </a:lnSpc>
            </a:pPr>
            <a:r>
              <a:rPr lang="ar-IQ" sz="1600" b="1" dirty="0" smtClean="0"/>
              <a:t>مج</a:t>
            </a:r>
            <a:r>
              <a:rPr lang="ar-IQ" sz="1600" b="1" dirty="0" err="1" smtClean="0"/>
              <a:t>(ك </a:t>
            </a:r>
            <a:r>
              <a:rPr lang="ar-IQ" sz="1600" b="1" dirty="0" smtClean="0"/>
              <a:t>× ح</a:t>
            </a:r>
            <a:r>
              <a:rPr lang="ar-IQ" sz="1600" b="1" dirty="0" err="1" smtClean="0"/>
              <a:t>)</a:t>
            </a:r>
            <a:endParaRPr lang="en-US" sz="1600" b="1" dirty="0" smtClean="0"/>
          </a:p>
          <a:p>
            <a:pPr algn="just">
              <a:lnSpc>
                <a:spcPct val="150000"/>
              </a:lnSpc>
            </a:pPr>
            <a:r>
              <a:rPr lang="ar-IQ" sz="1600" b="1" dirty="0" smtClean="0"/>
              <a:t>5-التعويض في المعادلة </a:t>
            </a:r>
            <a:endParaRPr lang="en-US" sz="1600" b="1" dirty="0" smtClean="0"/>
          </a:p>
          <a:p>
            <a:pPr algn="just">
              <a:lnSpc>
                <a:spcPct val="150000"/>
              </a:lnSpc>
            </a:pPr>
            <a:r>
              <a:rPr lang="ar-IQ" sz="1600" b="1" dirty="0" smtClean="0"/>
              <a:t>م=أ+ </a:t>
            </a:r>
            <a:r>
              <a:rPr lang="ar-IQ" sz="1600" b="1" dirty="0" err="1" smtClean="0"/>
              <a:t>مج (ك </a:t>
            </a:r>
            <a:r>
              <a:rPr lang="ar-IQ" sz="1600" b="1" dirty="0" smtClean="0"/>
              <a:t>× ح</a:t>
            </a:r>
            <a:r>
              <a:rPr lang="ar-IQ" sz="1600" b="1" dirty="0" err="1" smtClean="0"/>
              <a:t>) </a:t>
            </a:r>
            <a:r>
              <a:rPr lang="ar-IQ" sz="1600" b="1" dirty="0" smtClean="0"/>
              <a:t>/مج ك</a:t>
            </a:r>
            <a:endParaRPr lang="en-US" sz="1600" b="1" dirty="0" smtClean="0"/>
          </a:p>
          <a:p>
            <a:pPr algn="just">
              <a:lnSpc>
                <a:spcPct val="150000"/>
              </a:lnSpc>
            </a:pPr>
            <a:r>
              <a:rPr lang="ar-IQ" sz="1600" b="1" dirty="0" smtClean="0"/>
              <a:t>م=65+65/30</a:t>
            </a:r>
            <a:endParaRPr lang="en-US" sz="1600" b="1" dirty="0" smtClean="0"/>
          </a:p>
          <a:p>
            <a:pPr algn="just">
              <a:lnSpc>
                <a:spcPct val="150000"/>
              </a:lnSpc>
            </a:pPr>
            <a:r>
              <a:rPr lang="ar-IQ" sz="1600" b="1" dirty="0" smtClean="0"/>
              <a:t>م=65+2,17</a:t>
            </a:r>
            <a:endParaRPr lang="en-US" sz="1600" b="1" dirty="0" smtClean="0"/>
          </a:p>
          <a:p>
            <a:pPr algn="just">
              <a:lnSpc>
                <a:spcPct val="150000"/>
              </a:lnSpc>
            </a:pPr>
            <a:r>
              <a:rPr lang="ar-IQ" sz="1600" b="1" dirty="0" smtClean="0"/>
              <a:t>م=67,17.</a:t>
            </a:r>
            <a:endParaRPr lang="en-US" sz="1600" b="1" dirty="0" smtClean="0"/>
          </a:p>
          <a:p>
            <a:pPr algn="just">
              <a:lnSpc>
                <a:spcPct val="150000"/>
              </a:lnSpc>
            </a:pPr>
            <a:r>
              <a:rPr lang="ar-IQ" sz="1600" b="1" dirty="0" smtClean="0"/>
              <a:t>بنفس النتيجة التي حصلنا عليها من تكرار الدرجات </a:t>
            </a:r>
            <a:endParaRPr lang="en-US" sz="1600" b="1" dirty="0" smtClean="0"/>
          </a:p>
          <a:p>
            <a:pPr algn="just">
              <a:lnSpc>
                <a:spcPct val="150000"/>
              </a:lnSpc>
            </a:pPr>
            <a:endParaRPr lang="ar-IQ"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Autofit/>
          </a:bodyPr>
          <a:lstStyle/>
          <a:p>
            <a:pPr algn="ctr">
              <a:lnSpc>
                <a:spcPct val="150000"/>
              </a:lnSpc>
            </a:pPr>
            <a:r>
              <a:rPr lang="ar-IQ" sz="1800" b="1" dirty="0" smtClean="0"/>
              <a:t>المدخل إلى علم الإحصاء</a:t>
            </a:r>
            <a:endParaRPr lang="en-US" sz="1800" b="1" dirty="0" smtClean="0"/>
          </a:p>
          <a:p>
            <a:pPr algn="just">
              <a:lnSpc>
                <a:spcPct val="150000"/>
              </a:lnSpc>
            </a:pPr>
            <a:r>
              <a:rPr lang="ar-IQ" sz="1800" b="1" u="sng" dirty="0" smtClean="0"/>
              <a:t>نشأة علم الإحصاء وتطوره:</a:t>
            </a:r>
            <a:endParaRPr lang="en-US" sz="1800" b="1" dirty="0" smtClean="0"/>
          </a:p>
          <a:p>
            <a:pPr algn="just">
              <a:lnSpc>
                <a:spcPct val="150000"/>
              </a:lnSpc>
            </a:pPr>
            <a:r>
              <a:rPr lang="ar-IQ" sz="1600" b="1" dirty="0" smtClean="0"/>
              <a:t>لقد ارتبط علم الاحصاء في بداية نشأته بعمليات العد التي كانت تقوم </a:t>
            </a:r>
            <a:r>
              <a:rPr lang="ar-IQ" sz="1600" b="1" dirty="0" err="1" smtClean="0"/>
              <a:t>بها</a:t>
            </a:r>
            <a:r>
              <a:rPr lang="ar-IQ" sz="1600" b="1" dirty="0" smtClean="0"/>
              <a:t> الدولة في العصور الوسطى للتعرف على دوله اخرى او الدفاع عن اراضيها او تحصيل </a:t>
            </a:r>
            <a:r>
              <a:rPr lang="ar-IQ" sz="1600" b="1" dirty="0" err="1" smtClean="0"/>
              <a:t>الضرائب.</a:t>
            </a:r>
            <a:r>
              <a:rPr lang="ar-IQ" sz="1600" b="1" dirty="0" smtClean="0"/>
              <a:t> اي ان العلم كان قاصرا في نشأته على اعمال الخاصة بشؤون الدولة.</a:t>
            </a:r>
            <a:endParaRPr lang="en-US" sz="1600" b="1" dirty="0" smtClean="0"/>
          </a:p>
          <a:p>
            <a:pPr algn="just">
              <a:lnSpc>
                <a:spcPct val="150000"/>
              </a:lnSpc>
            </a:pPr>
            <a:r>
              <a:rPr lang="ar-IQ" sz="1600" b="1" dirty="0" smtClean="0"/>
              <a:t>وقد بدا علم الاحصاء بجمع البيانات وتسجليها في سجلات للاهتداء </a:t>
            </a:r>
            <a:r>
              <a:rPr lang="ar-IQ" sz="1600" b="1" dirty="0" err="1" smtClean="0"/>
              <a:t>بها</a:t>
            </a:r>
            <a:r>
              <a:rPr lang="ar-IQ" sz="1600" b="1" dirty="0" smtClean="0"/>
              <a:t> في تصريف شؤون الدولة, ولكن التسجيل كان يقتصر على وصف الحقائق فقط دون اللجوء الى الارقام.ولما كان هذا الوصف لا يساعد على مقارنة ظاهرتين </a:t>
            </a:r>
            <a:r>
              <a:rPr lang="ar-IQ" sz="1600" b="1" dirty="0" err="1" smtClean="0"/>
              <a:t>ببعضها</a:t>
            </a:r>
            <a:r>
              <a:rPr lang="ar-IQ" sz="1600" b="1" dirty="0" smtClean="0"/>
              <a:t> البعض ولا يضع تحديدا دقيقا للظاهرة, من هنا ظهرت الحاجة الى استخدام الحاجة الى استخدام الطرق الرقمية وبذلك بدا قياس الظواهر بطريقة كمية مثل حساب عدد المواليد, وعدد السكان, ومقدار الدخل.....الى غير </a:t>
            </a:r>
            <a:r>
              <a:rPr lang="ar-IQ" sz="1600" b="1" dirty="0" err="1" smtClean="0"/>
              <a:t>ذلك.</a:t>
            </a:r>
            <a:r>
              <a:rPr lang="ar-IQ" sz="1600" b="1" dirty="0" smtClean="0"/>
              <a:t> وقد ساعد ذلك الباحثين على عرض تلك البيانات, ولكن حتى هذه المرحلة فان عمليات التحليل الاحصائي والوصول النتائج واتخاذ قرارات بشأنها لم تستخدم </a:t>
            </a:r>
            <a:r>
              <a:rPr lang="ar-IQ" sz="1600" b="1" dirty="0" err="1" smtClean="0"/>
              <a:t>بعد.</a:t>
            </a:r>
            <a:r>
              <a:rPr lang="ar-IQ" sz="1600" b="1" dirty="0" smtClean="0"/>
              <a:t> </a:t>
            </a:r>
            <a:endParaRPr lang="en-US" sz="1600" b="1" dirty="0" smtClean="0"/>
          </a:p>
          <a:p>
            <a:pPr algn="just">
              <a:lnSpc>
                <a:spcPct val="150000"/>
              </a:lnSpc>
            </a:pPr>
            <a:r>
              <a:rPr lang="ar-IQ" sz="1600" b="1" dirty="0" smtClean="0"/>
              <a:t> </a:t>
            </a:r>
            <a:endParaRPr lang="en-US" sz="16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gn="just">
              <a:lnSpc>
                <a:spcPct val="150000"/>
              </a:lnSpc>
            </a:pPr>
            <a:r>
              <a:rPr lang="ar-IQ" sz="1600" b="1" dirty="0" smtClean="0"/>
              <a:t>المتوسط الوزني </a:t>
            </a:r>
            <a:endParaRPr lang="en-US" sz="1600" b="1" dirty="0" smtClean="0"/>
          </a:p>
          <a:p>
            <a:pPr algn="just">
              <a:lnSpc>
                <a:spcPct val="150000"/>
              </a:lnSpc>
            </a:pPr>
            <a:r>
              <a:rPr lang="ar-IQ" sz="1600" b="1" dirty="0" smtClean="0"/>
              <a:t>يتم حساب متوسط المتوسطات باستخدام المعادلة </a:t>
            </a:r>
            <a:r>
              <a:rPr lang="ar-IQ" sz="1600" b="1" dirty="0" err="1" smtClean="0"/>
              <a:t>التالية :</a:t>
            </a:r>
            <a:endParaRPr lang="en-US" sz="1600" b="1" dirty="0" smtClean="0"/>
          </a:p>
          <a:p>
            <a:pPr algn="just">
              <a:lnSpc>
                <a:spcPct val="150000"/>
              </a:lnSpc>
            </a:pPr>
            <a:r>
              <a:rPr lang="ar-IQ" sz="1600" b="1" dirty="0" smtClean="0"/>
              <a:t>       (</a:t>
            </a:r>
            <a:r>
              <a:rPr lang="ar-IQ" sz="1600" b="1" dirty="0" err="1" smtClean="0"/>
              <a:t>م</a:t>
            </a:r>
            <a:r>
              <a:rPr lang="ar-IQ" sz="1600" b="1" baseline="-25000" dirty="0" err="1" smtClean="0"/>
              <a:t>1</a:t>
            </a:r>
            <a:r>
              <a:rPr lang="ar-IQ" sz="1600" b="1" dirty="0" smtClean="0"/>
              <a:t>×</a:t>
            </a:r>
            <a:r>
              <a:rPr lang="ar-IQ" sz="1600" b="1" dirty="0" err="1" smtClean="0"/>
              <a:t>ن</a:t>
            </a:r>
            <a:r>
              <a:rPr lang="ar-IQ" sz="1600" b="1" baseline="-25000" dirty="0" err="1" smtClean="0"/>
              <a:t>1</a:t>
            </a:r>
            <a:r>
              <a:rPr lang="ar-IQ" sz="1600" b="1" dirty="0" err="1" smtClean="0"/>
              <a:t>) + </a:t>
            </a:r>
            <a:r>
              <a:rPr lang="ar-IQ" sz="1600" b="1" dirty="0" smtClean="0"/>
              <a:t>(</a:t>
            </a:r>
            <a:r>
              <a:rPr lang="ar-IQ" sz="1600" b="1" dirty="0" err="1" smtClean="0"/>
              <a:t>م</a:t>
            </a:r>
            <a:r>
              <a:rPr lang="ar-IQ" sz="1600" b="1" baseline="-25000" dirty="0" err="1" smtClean="0"/>
              <a:t>2</a:t>
            </a:r>
            <a:r>
              <a:rPr lang="ar-IQ" sz="1600" b="1" dirty="0" smtClean="0"/>
              <a:t>×</a:t>
            </a:r>
            <a:r>
              <a:rPr lang="ar-IQ" sz="1600" b="1" dirty="0" err="1" smtClean="0"/>
              <a:t>ن</a:t>
            </a:r>
            <a:r>
              <a:rPr lang="ar-IQ" sz="1600" b="1" baseline="-25000" dirty="0" err="1" smtClean="0"/>
              <a:t>2</a:t>
            </a:r>
            <a:r>
              <a:rPr lang="ar-IQ" sz="1600" b="1" dirty="0" err="1" smtClean="0"/>
              <a:t>) + </a:t>
            </a:r>
            <a:r>
              <a:rPr lang="ar-IQ" sz="1600" b="1" dirty="0" smtClean="0"/>
              <a:t>(</a:t>
            </a:r>
            <a:r>
              <a:rPr lang="ar-IQ" sz="1600" b="1" dirty="0" err="1" smtClean="0"/>
              <a:t>م</a:t>
            </a:r>
            <a:r>
              <a:rPr lang="ar-IQ" sz="1600" b="1" baseline="-25000" dirty="0" err="1" smtClean="0"/>
              <a:t>3</a:t>
            </a:r>
            <a:r>
              <a:rPr lang="ar-IQ" sz="1600" b="1" dirty="0" smtClean="0"/>
              <a:t>×</a:t>
            </a:r>
            <a:r>
              <a:rPr lang="ar-IQ" sz="1600" b="1" dirty="0" err="1" smtClean="0"/>
              <a:t>ن</a:t>
            </a:r>
            <a:r>
              <a:rPr lang="ar-IQ" sz="1600" b="1" baseline="-25000" dirty="0" err="1" smtClean="0"/>
              <a:t>3</a:t>
            </a:r>
            <a:r>
              <a:rPr lang="ar-IQ" sz="1600" b="1" dirty="0" err="1" smtClean="0"/>
              <a:t>)..........</a:t>
            </a:r>
            <a:endParaRPr lang="en-US" sz="1600" b="1" dirty="0" smtClean="0"/>
          </a:p>
          <a:p>
            <a:pPr algn="just">
              <a:lnSpc>
                <a:spcPct val="150000"/>
              </a:lnSpc>
            </a:pPr>
            <a:r>
              <a:rPr lang="ar-IQ" sz="1600" b="1" dirty="0" err="1" smtClean="0"/>
              <a:t>م </a:t>
            </a:r>
            <a:r>
              <a:rPr lang="ar-IQ" sz="1600" b="1" dirty="0" smtClean="0"/>
              <a:t>= </a:t>
            </a:r>
            <a:r>
              <a:rPr lang="ar-IQ" sz="1600" b="1" dirty="0" smtClean="0"/>
              <a:t>ــــــــــــــــــــــــــــــــــــــــــــــــــــــــــــــ</a:t>
            </a:r>
            <a:endParaRPr lang="en-US" sz="1600" b="1" dirty="0" smtClean="0"/>
          </a:p>
          <a:p>
            <a:pPr algn="just">
              <a:lnSpc>
                <a:spcPct val="150000"/>
              </a:lnSpc>
            </a:pPr>
            <a:r>
              <a:rPr lang="ar-IQ" sz="1600" b="1" dirty="0" smtClean="0"/>
              <a:t>                  </a:t>
            </a:r>
            <a:r>
              <a:rPr lang="ar-IQ" sz="1600" b="1" dirty="0" err="1" smtClean="0"/>
              <a:t>ن</a:t>
            </a:r>
            <a:r>
              <a:rPr lang="ar-IQ" sz="1600" b="1" baseline="-25000" dirty="0" err="1" smtClean="0"/>
              <a:t>1</a:t>
            </a:r>
            <a:r>
              <a:rPr lang="ar-IQ" sz="1600" b="1" dirty="0" smtClean="0"/>
              <a:t>+</a:t>
            </a:r>
            <a:r>
              <a:rPr lang="ar-IQ" sz="1600" b="1" dirty="0" err="1" smtClean="0"/>
              <a:t>ن</a:t>
            </a:r>
            <a:r>
              <a:rPr lang="ar-IQ" sz="1600" b="1" baseline="-25000" dirty="0" err="1" smtClean="0"/>
              <a:t>2</a:t>
            </a:r>
            <a:r>
              <a:rPr lang="ar-IQ" sz="1600" b="1" dirty="0" smtClean="0"/>
              <a:t>+</a:t>
            </a:r>
            <a:r>
              <a:rPr lang="ar-IQ" sz="1600" b="1" dirty="0" err="1" smtClean="0"/>
              <a:t>ن</a:t>
            </a:r>
            <a:r>
              <a:rPr lang="ar-IQ" sz="1600" b="1" baseline="-25000" dirty="0" err="1" smtClean="0"/>
              <a:t>3</a:t>
            </a:r>
            <a:r>
              <a:rPr lang="ar-IQ" sz="1600" b="1" dirty="0" err="1" smtClean="0"/>
              <a:t>..............</a:t>
            </a:r>
            <a:endParaRPr lang="en-US" sz="1600" b="1" dirty="0" smtClean="0"/>
          </a:p>
          <a:p>
            <a:pPr algn="just">
              <a:lnSpc>
                <a:spcPct val="150000"/>
              </a:lnSpc>
            </a:pPr>
            <a:r>
              <a:rPr lang="ar-IQ" sz="1600" b="1" dirty="0" smtClean="0"/>
              <a:t>حيث </a:t>
            </a:r>
            <a:r>
              <a:rPr lang="ar-IQ" sz="1600" b="1" dirty="0" err="1" smtClean="0"/>
              <a:t>ان :</a:t>
            </a:r>
            <a:endParaRPr lang="en-US" sz="1600" b="1" dirty="0" smtClean="0"/>
          </a:p>
          <a:p>
            <a:pPr algn="just">
              <a:lnSpc>
                <a:spcPct val="150000"/>
              </a:lnSpc>
            </a:pPr>
            <a:r>
              <a:rPr lang="ar-IQ" sz="1600" b="1" dirty="0" err="1" smtClean="0"/>
              <a:t>م</a:t>
            </a:r>
            <a:r>
              <a:rPr lang="ar-IQ" sz="1600" b="1" baseline="-25000" dirty="0" err="1" smtClean="0"/>
              <a:t>1</a:t>
            </a:r>
            <a:r>
              <a:rPr lang="ar-IQ" sz="1600" b="1" dirty="0" smtClean="0"/>
              <a:t> =المتوسط الحسابي للمجموعة الاولى    </a:t>
            </a:r>
            <a:r>
              <a:rPr lang="ar-IQ" sz="1600" b="1" dirty="0" err="1" smtClean="0"/>
              <a:t>ن</a:t>
            </a:r>
            <a:r>
              <a:rPr lang="ar-IQ" sz="1600" b="1" baseline="-25000" dirty="0" err="1" smtClean="0"/>
              <a:t>1</a:t>
            </a:r>
            <a:r>
              <a:rPr lang="ar-IQ" sz="1600" b="1" dirty="0" smtClean="0"/>
              <a:t>=عدد افراد المجموعة الاولى </a:t>
            </a:r>
            <a:endParaRPr lang="en-US" sz="1600" b="1" dirty="0" smtClean="0"/>
          </a:p>
          <a:p>
            <a:pPr algn="just">
              <a:lnSpc>
                <a:spcPct val="150000"/>
              </a:lnSpc>
            </a:pPr>
            <a:r>
              <a:rPr lang="ar-IQ" sz="1600" b="1" dirty="0" err="1" smtClean="0"/>
              <a:t>م</a:t>
            </a:r>
            <a:r>
              <a:rPr lang="ar-IQ" sz="1600" b="1" baseline="-25000" dirty="0" err="1" smtClean="0"/>
              <a:t>2</a:t>
            </a:r>
            <a:r>
              <a:rPr lang="ar-IQ" sz="1600" b="1" dirty="0" smtClean="0"/>
              <a:t> =المتوسط الحسابي للمجموعة الثانية     </a:t>
            </a:r>
            <a:r>
              <a:rPr lang="ar-IQ" sz="1600" b="1" dirty="0" err="1" smtClean="0"/>
              <a:t>ن</a:t>
            </a:r>
            <a:r>
              <a:rPr lang="ar-IQ" sz="1600" b="1" baseline="-25000" dirty="0" err="1" smtClean="0"/>
              <a:t>2</a:t>
            </a:r>
            <a:r>
              <a:rPr lang="ar-IQ" sz="1600" b="1" dirty="0" smtClean="0"/>
              <a:t>=عدد افراد المجموعة </a:t>
            </a:r>
            <a:r>
              <a:rPr lang="ar-IQ" sz="1600" b="1" dirty="0" err="1" smtClean="0"/>
              <a:t>الثانيةم</a:t>
            </a:r>
            <a:r>
              <a:rPr lang="ar-IQ" sz="1600" b="1" baseline="-25000" dirty="0" err="1" smtClean="0"/>
              <a:t>3</a:t>
            </a:r>
            <a:r>
              <a:rPr lang="ar-IQ" sz="1600" b="1" dirty="0" smtClean="0"/>
              <a:t>=المتوسط الحسابي للمجموعة الثالثة     </a:t>
            </a:r>
            <a:r>
              <a:rPr lang="ar-IQ" sz="1600" b="1" dirty="0" err="1" smtClean="0"/>
              <a:t>ن</a:t>
            </a:r>
            <a:r>
              <a:rPr lang="ar-IQ" sz="1600" b="1" baseline="-25000" dirty="0" err="1" smtClean="0"/>
              <a:t>4</a:t>
            </a:r>
            <a:r>
              <a:rPr lang="ar-IQ" sz="1600" b="1" dirty="0" smtClean="0"/>
              <a:t>=عدد افراد المجموعة </a:t>
            </a:r>
            <a:r>
              <a:rPr lang="ar-IQ" sz="1600" b="1" dirty="0" err="1" smtClean="0"/>
              <a:t>الثالثة </a:t>
            </a:r>
            <a:r>
              <a:rPr lang="ar-IQ" sz="1600" b="1" dirty="0" err="1" smtClean="0"/>
              <a:t>.</a:t>
            </a:r>
            <a:endParaRPr lang="ar-IQ" sz="1600" b="1" dirty="0" smtClean="0"/>
          </a:p>
          <a:p>
            <a:pPr algn="just">
              <a:lnSpc>
                <a:spcPct val="150000"/>
              </a:lnSpc>
            </a:pPr>
            <a:r>
              <a:rPr lang="ar-IQ" sz="1600" b="1" dirty="0" smtClean="0"/>
              <a:t>مثال</a:t>
            </a:r>
            <a:endParaRPr lang="en-US" sz="1600" b="1" dirty="0" smtClean="0"/>
          </a:p>
          <a:p>
            <a:pPr algn="just">
              <a:lnSpc>
                <a:spcPct val="150000"/>
              </a:lnSpc>
            </a:pPr>
            <a:r>
              <a:rPr lang="ar-IQ" sz="1600" b="1" dirty="0" smtClean="0"/>
              <a:t>لو فرضنا ان الوسط </a:t>
            </a:r>
            <a:r>
              <a:rPr lang="ar-IQ" sz="1600" b="1" dirty="0" err="1" smtClean="0"/>
              <a:t>الحسابي </a:t>
            </a:r>
            <a:r>
              <a:rPr lang="ar-IQ" sz="1600" b="1" dirty="0" smtClean="0"/>
              <a:t>(</a:t>
            </a:r>
            <a:r>
              <a:rPr lang="ar-IQ" sz="1600" b="1" dirty="0" err="1" smtClean="0"/>
              <a:t>م1)لدرجات </a:t>
            </a:r>
            <a:r>
              <a:rPr lang="ar-IQ" sz="1600" b="1" dirty="0" smtClean="0"/>
              <a:t>(20)</a:t>
            </a:r>
            <a:r>
              <a:rPr lang="ar-IQ" sz="1600" b="1" dirty="0" err="1" smtClean="0"/>
              <a:t>طالبآ</a:t>
            </a:r>
            <a:r>
              <a:rPr lang="ar-IQ" sz="1600" b="1" dirty="0" smtClean="0"/>
              <a:t> في اختبار للتحصيل </a:t>
            </a:r>
            <a:r>
              <a:rPr lang="ar-IQ" sz="1600" b="1" dirty="0" err="1" smtClean="0"/>
              <a:t>يساوي </a:t>
            </a:r>
            <a:r>
              <a:rPr lang="ar-IQ" sz="1600" b="1" dirty="0" smtClean="0"/>
              <a:t>(65).وان الوسط الحسابي </a:t>
            </a:r>
            <a:r>
              <a:rPr lang="ar-IQ" sz="1600" b="1" dirty="0" err="1" smtClean="0"/>
              <a:t>لدرجات </a:t>
            </a:r>
            <a:r>
              <a:rPr lang="ar-IQ" sz="1600" b="1" dirty="0" smtClean="0"/>
              <a:t>(15)</a:t>
            </a:r>
            <a:r>
              <a:rPr lang="ar-IQ" sz="1600" b="1" dirty="0" err="1" smtClean="0"/>
              <a:t>طالبآ</a:t>
            </a:r>
            <a:r>
              <a:rPr lang="ar-IQ" sz="1600" b="1" dirty="0" smtClean="0"/>
              <a:t> في شعبة اخرى في نفس الاختبار </a:t>
            </a:r>
            <a:r>
              <a:rPr lang="ar-IQ" sz="1600" b="1" dirty="0" err="1" smtClean="0"/>
              <a:t>يساوي </a:t>
            </a:r>
            <a:r>
              <a:rPr lang="ar-IQ" sz="1600" b="1" dirty="0" smtClean="0"/>
              <a:t>(70</a:t>
            </a:r>
            <a:r>
              <a:rPr lang="ar-IQ" sz="1600" b="1" dirty="0" err="1" smtClean="0"/>
              <a:t>).</a:t>
            </a:r>
            <a:r>
              <a:rPr lang="ar-IQ" sz="1600" b="1" dirty="0" smtClean="0"/>
              <a:t> فان الوسط الحسابي الموزون للمجموعة الجديدة المتكونة من اتحاد المجموعتين هو </a:t>
            </a:r>
            <a:endParaRPr lang="ar-IQ" sz="16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fontScale="85000" lnSpcReduction="20000"/>
          </a:bodyPr>
          <a:lstStyle/>
          <a:p>
            <a:pPr algn="just">
              <a:lnSpc>
                <a:spcPct val="150000"/>
              </a:lnSpc>
            </a:pPr>
            <a:r>
              <a:rPr lang="ar-IQ" sz="1600" b="1" dirty="0" smtClean="0"/>
              <a:t>(20×65</a:t>
            </a:r>
            <a:r>
              <a:rPr lang="ar-IQ" sz="1600" b="1" dirty="0" err="1" smtClean="0"/>
              <a:t>) + </a:t>
            </a:r>
            <a:r>
              <a:rPr lang="ar-IQ" sz="1600" b="1" dirty="0" smtClean="0"/>
              <a:t>(15×70</a:t>
            </a:r>
            <a:r>
              <a:rPr lang="ar-IQ" sz="1600" b="1" dirty="0" err="1" smtClean="0"/>
              <a:t>)</a:t>
            </a:r>
            <a:r>
              <a:rPr lang="ar-IQ" sz="1600" b="1" dirty="0" smtClean="0"/>
              <a:t>                                                                                                           </a:t>
            </a:r>
            <a:endParaRPr lang="en-US" sz="1600" b="1" dirty="0" smtClean="0"/>
          </a:p>
          <a:p>
            <a:pPr algn="just">
              <a:lnSpc>
                <a:spcPct val="150000"/>
              </a:lnSpc>
            </a:pPr>
            <a:r>
              <a:rPr lang="ar-IQ" sz="1600" b="1" dirty="0" smtClean="0"/>
              <a:t>   </a:t>
            </a:r>
            <a:r>
              <a:rPr lang="ar-IQ" sz="1600" b="1" dirty="0" smtClean="0"/>
              <a:t>ـــــــــــــــــــــــــــــــــــــــــــــــ</a:t>
            </a:r>
            <a:endParaRPr lang="en-US" sz="1600" b="1" dirty="0" smtClean="0"/>
          </a:p>
          <a:p>
            <a:pPr algn="just">
              <a:lnSpc>
                <a:spcPct val="150000"/>
              </a:lnSpc>
            </a:pPr>
            <a:r>
              <a:rPr lang="ar-IQ" sz="1600" b="1" dirty="0" smtClean="0"/>
              <a:t>                  </a:t>
            </a:r>
            <a:r>
              <a:rPr lang="ar-IQ" sz="1600" b="1" dirty="0" smtClean="0"/>
              <a:t>+ 35</a:t>
            </a:r>
            <a:endParaRPr lang="ar-IQ" sz="1600" b="1" dirty="0" smtClean="0"/>
          </a:p>
          <a:p>
            <a:pPr algn="just">
              <a:lnSpc>
                <a:spcPct val="150000"/>
              </a:lnSpc>
            </a:pPr>
            <a:r>
              <a:rPr lang="ar-IQ" sz="1600" b="1" dirty="0" smtClean="0"/>
              <a:t> </a:t>
            </a:r>
            <a:r>
              <a:rPr lang="ar-IQ" sz="1600" b="1" dirty="0" smtClean="0"/>
              <a:t>20+15</a:t>
            </a:r>
            <a:endParaRPr lang="en-US" sz="1600" b="1" dirty="0" smtClean="0"/>
          </a:p>
          <a:p>
            <a:pPr algn="just">
              <a:lnSpc>
                <a:spcPct val="150000"/>
              </a:lnSpc>
            </a:pPr>
            <a:r>
              <a:rPr lang="ar-IQ" sz="1600" b="1" dirty="0" smtClean="0"/>
              <a:t> </a:t>
            </a:r>
            <a:endParaRPr lang="en-US" sz="1600" b="1" dirty="0" smtClean="0"/>
          </a:p>
          <a:p>
            <a:pPr algn="just">
              <a:lnSpc>
                <a:spcPct val="150000"/>
              </a:lnSpc>
            </a:pPr>
            <a:r>
              <a:rPr lang="ar-IQ" sz="1600" b="1" dirty="0" err="1" smtClean="0"/>
              <a:t>1300    </a:t>
            </a:r>
            <a:r>
              <a:rPr lang="ar-IQ" sz="1600" b="1" dirty="0" smtClean="0"/>
              <a:t>+</a:t>
            </a:r>
            <a:r>
              <a:rPr lang="ar-IQ" sz="1600" b="1" dirty="0" smtClean="0"/>
              <a:t>1050                          </a:t>
            </a:r>
            <a:endParaRPr lang="en-US" sz="1600" b="1" dirty="0" smtClean="0"/>
          </a:p>
          <a:p>
            <a:pPr algn="just">
              <a:lnSpc>
                <a:spcPct val="150000"/>
              </a:lnSpc>
            </a:pPr>
            <a:r>
              <a:rPr lang="ar-IQ" sz="1600" b="1" dirty="0" smtClean="0"/>
              <a:t>   </a:t>
            </a:r>
            <a:r>
              <a:rPr lang="ar-IQ" sz="1600" b="1" dirty="0" smtClean="0"/>
              <a:t>ــــــــــــــــــــــــــــــــ</a:t>
            </a:r>
          </a:p>
          <a:p>
            <a:pPr algn="just">
              <a:lnSpc>
                <a:spcPct val="150000"/>
              </a:lnSpc>
            </a:pPr>
            <a:r>
              <a:rPr lang="ar-IQ" sz="1600" b="1" dirty="0" smtClean="0"/>
              <a:t> </a:t>
            </a:r>
            <a:r>
              <a:rPr lang="ar-IQ" sz="1600" b="1" dirty="0" smtClean="0"/>
              <a:t>           </a:t>
            </a:r>
            <a:r>
              <a:rPr lang="ar-IQ" sz="1600" b="1" dirty="0" smtClean="0"/>
              <a:t>35</a:t>
            </a:r>
            <a:endParaRPr lang="en-US" sz="1600" b="1" dirty="0" smtClean="0"/>
          </a:p>
          <a:p>
            <a:pPr algn="just">
              <a:lnSpc>
                <a:spcPct val="150000"/>
              </a:lnSpc>
            </a:pPr>
            <a:r>
              <a:rPr lang="ar-IQ" sz="1600" b="1" dirty="0" smtClean="0"/>
              <a:t>67,14</a:t>
            </a:r>
            <a:endParaRPr lang="en-US" sz="1600" b="1" dirty="0" smtClean="0"/>
          </a:p>
          <a:p>
            <a:pPr algn="just">
              <a:lnSpc>
                <a:spcPct val="150000"/>
              </a:lnSpc>
            </a:pPr>
            <a:r>
              <a:rPr lang="ar-IQ" sz="1600" b="1" dirty="0" smtClean="0"/>
              <a:t>الوسط </a:t>
            </a:r>
            <a:r>
              <a:rPr lang="ar-IQ" sz="1600" b="1" dirty="0" err="1" smtClean="0"/>
              <a:t>المرجح ):</a:t>
            </a:r>
            <a:endParaRPr lang="en-US" sz="1600" b="1" dirty="0" smtClean="0"/>
          </a:p>
          <a:p>
            <a:pPr algn="just">
              <a:lnSpc>
                <a:spcPct val="150000"/>
              </a:lnSpc>
            </a:pPr>
            <a:r>
              <a:rPr lang="ar-IQ" sz="1600" b="1" dirty="0" smtClean="0"/>
              <a:t>يستخدم المتوسط الحسابي المرجح لا يجاد المتوسط لمجموعتان من البيانات او اكثر علم متوسطها الحسابي في حالة دمجهم معا في مجموعة واحدة, </a:t>
            </a:r>
            <a:r>
              <a:rPr lang="ar-IQ" sz="1600" b="1" dirty="0" err="1" smtClean="0"/>
              <a:t>فاذا</a:t>
            </a:r>
            <a:r>
              <a:rPr lang="ar-IQ" sz="1600" b="1" dirty="0" smtClean="0"/>
              <a:t> كانت لدينا مجموعة من</a:t>
            </a:r>
            <a:r>
              <a:rPr lang="en-US" sz="1600" b="1" dirty="0" smtClean="0"/>
              <a:t> N</a:t>
            </a:r>
            <a:r>
              <a:rPr lang="ar-IQ" sz="1600" b="1" dirty="0" smtClean="0"/>
              <a:t> قيمة ووسطها الحسابي </a:t>
            </a:r>
            <a:r>
              <a:rPr lang="ar-IQ" sz="1600" b="1" baseline="-25000" dirty="0" smtClean="0"/>
              <a:t>1</a:t>
            </a:r>
            <a:r>
              <a:rPr lang="en-US" sz="1600" b="1" dirty="0" smtClean="0"/>
              <a:t> X</a:t>
            </a:r>
            <a:r>
              <a:rPr lang="ar-IQ" sz="1600" b="1" dirty="0" smtClean="0"/>
              <a:t>ومجموعة ثانية تتكون من </a:t>
            </a:r>
            <a:r>
              <a:rPr lang="en-US" sz="1600" b="1" dirty="0" smtClean="0"/>
              <a:t>M</a:t>
            </a:r>
            <a:r>
              <a:rPr lang="ar-IQ" sz="1600" b="1" dirty="0" smtClean="0"/>
              <a:t> قيمة ووسطها الحسابي </a:t>
            </a:r>
            <a:r>
              <a:rPr lang="en-US" sz="1600" b="1" dirty="0" smtClean="0"/>
              <a:t>X</a:t>
            </a:r>
            <a:r>
              <a:rPr lang="en-US" sz="1600" b="1" baseline="-25000" dirty="0" smtClean="0"/>
              <a:t>2</a:t>
            </a:r>
            <a:r>
              <a:rPr lang="ar-IQ" sz="1600" b="1" dirty="0" smtClean="0"/>
              <a:t>,فان الوسط الحسابي للمجموعتين هو:</a:t>
            </a:r>
            <a:endParaRPr lang="en-US" sz="1600" b="1" dirty="0" smtClean="0"/>
          </a:p>
          <a:p>
            <a:pPr algn="just">
              <a:lnSpc>
                <a:spcPct val="150000"/>
              </a:lnSpc>
            </a:pPr>
            <a:r>
              <a:rPr lang="ar-IQ" sz="1600" b="1" dirty="0" smtClean="0"/>
              <a:t> </a:t>
            </a:r>
            <a:endParaRPr lang="en-US" sz="1600" b="1" dirty="0" smtClean="0"/>
          </a:p>
          <a:p>
            <a:pPr algn="just">
              <a:lnSpc>
                <a:spcPct val="150000"/>
              </a:lnSpc>
            </a:pPr>
            <a:r>
              <a:rPr lang="ar-IQ" sz="1600" b="1" dirty="0" smtClean="0"/>
              <a:t> </a:t>
            </a:r>
            <a:r>
              <a:rPr lang="en-US" sz="1600" b="1" dirty="0" smtClean="0"/>
              <a:t/>
            </a:r>
            <a:br>
              <a:rPr lang="en-US" sz="1600" b="1" dirty="0" smtClean="0"/>
            </a:br>
            <a:r>
              <a:rPr lang="en-US" sz="1600" b="1" dirty="0" smtClean="0"/>
              <a:t>n X</a:t>
            </a:r>
            <a:r>
              <a:rPr lang="en-US" sz="1600" b="1" baseline="-25000" dirty="0" smtClean="0"/>
              <a:t>1</a:t>
            </a:r>
            <a:r>
              <a:rPr lang="en-US" sz="1600" b="1" dirty="0" smtClean="0"/>
              <a:t> + m X</a:t>
            </a:r>
            <a:r>
              <a:rPr lang="en-US" sz="1600" b="1" baseline="-25000" dirty="0" smtClean="0"/>
              <a:t>2</a:t>
            </a:r>
            <a:endParaRPr lang="en-US" sz="1600" b="1" dirty="0" smtClean="0"/>
          </a:p>
          <a:p>
            <a:pPr algn="just">
              <a:lnSpc>
                <a:spcPct val="150000"/>
              </a:lnSpc>
            </a:pPr>
            <a:r>
              <a:rPr lang="ar-IQ" sz="1600" b="1" dirty="0" err="1" smtClean="0"/>
              <a:t>ـــــــــــــــــــــــــــ </a:t>
            </a:r>
            <a:r>
              <a:rPr lang="ar-IQ" sz="1600" b="1" dirty="0" err="1" smtClean="0"/>
              <a:t>=</a:t>
            </a:r>
            <a:r>
              <a:rPr lang="ar-IQ" sz="1600" b="1" dirty="0" smtClean="0"/>
              <a:t> </a:t>
            </a:r>
            <a:r>
              <a:rPr lang="en-US" sz="1600" b="1" dirty="0" smtClean="0"/>
              <a:t>X</a:t>
            </a:r>
          </a:p>
          <a:p>
            <a:pPr algn="just">
              <a:lnSpc>
                <a:spcPct val="150000"/>
              </a:lnSpc>
            </a:pPr>
            <a:r>
              <a:rPr lang="ar-IQ" sz="1600" b="1" dirty="0" smtClean="0"/>
              <a:t>ـ</a:t>
            </a:r>
            <a:r>
              <a:rPr lang="en-US" sz="1600" b="1" dirty="0" smtClean="0"/>
              <a:t>n + m    </a:t>
            </a:r>
            <a:endParaRPr lang="ar-IQ" sz="16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nSpc>
                <a:spcPct val="150000"/>
              </a:lnSpc>
            </a:pPr>
            <a:r>
              <a:rPr lang="ar-IQ" sz="1600" b="1" dirty="0" smtClean="0"/>
              <a:t> </a:t>
            </a:r>
            <a:endParaRPr lang="en-US" sz="1600" b="1" dirty="0" smtClean="0"/>
          </a:p>
          <a:p>
            <a:pPr>
              <a:lnSpc>
                <a:spcPct val="150000"/>
              </a:lnSpc>
            </a:pPr>
            <a:r>
              <a:rPr lang="ar-IQ" sz="1600" b="1" dirty="0" err="1" smtClean="0"/>
              <a:t>المطلوب </a:t>
            </a:r>
            <a:r>
              <a:rPr lang="ar-IQ" sz="1600" b="1" dirty="0" smtClean="0"/>
              <a:t>: حساب متوسط الاجور التي توزعها المؤسسة.</a:t>
            </a:r>
            <a:endParaRPr lang="en-US" sz="1600" b="1" dirty="0" smtClean="0"/>
          </a:p>
          <a:p>
            <a:pPr>
              <a:lnSpc>
                <a:spcPct val="150000"/>
              </a:lnSpc>
            </a:pPr>
            <a:r>
              <a:rPr lang="ar-IQ" sz="1600" b="1" dirty="0" smtClean="0"/>
              <a:t> </a:t>
            </a:r>
            <a:endParaRPr lang="en-US" sz="1600" b="1" dirty="0" smtClean="0"/>
          </a:p>
          <a:p>
            <a:pPr>
              <a:lnSpc>
                <a:spcPct val="150000"/>
              </a:lnSpc>
            </a:pPr>
            <a:r>
              <a:rPr lang="en-US" sz="1600" b="1" dirty="0" smtClean="0"/>
              <a:t>X</a:t>
            </a:r>
            <a:r>
              <a:rPr lang="en-US" sz="1600" b="1" baseline="-25000" dirty="0" smtClean="0"/>
              <a:t>3</a:t>
            </a:r>
            <a:r>
              <a:rPr lang="en-US" sz="1600" b="1" dirty="0" smtClean="0"/>
              <a:t>x</a:t>
            </a:r>
            <a:r>
              <a:rPr lang="en-US" sz="1600" b="1" baseline="-25000" dirty="0" smtClean="0"/>
              <a:t>2</a:t>
            </a:r>
            <a:r>
              <a:rPr lang="en-US" sz="1600" b="1" dirty="0" smtClean="0"/>
              <a:t>   +  n</a:t>
            </a:r>
            <a:r>
              <a:rPr lang="en-US" sz="1600" b="1" baseline="-25000" dirty="0" smtClean="0"/>
              <a:t>3</a:t>
            </a:r>
            <a:r>
              <a:rPr lang="en-US" sz="1600" b="1" dirty="0" smtClean="0"/>
              <a:t>n</a:t>
            </a:r>
            <a:r>
              <a:rPr lang="en-US" sz="1600" b="1" baseline="-25000" dirty="0" smtClean="0"/>
              <a:t>2</a:t>
            </a:r>
            <a:r>
              <a:rPr lang="ar-IQ" sz="1600" b="1" dirty="0" smtClean="0"/>
              <a:t>  </a:t>
            </a:r>
            <a:r>
              <a:rPr lang="ar-IQ" sz="1600" b="1" dirty="0" err="1" smtClean="0"/>
              <a:t>+</a:t>
            </a:r>
            <a:r>
              <a:rPr lang="ar-IQ" sz="1600" b="1" dirty="0" smtClean="0"/>
              <a:t>  </a:t>
            </a:r>
            <a:r>
              <a:rPr lang="en-US" sz="1600" b="1" dirty="0" smtClean="0"/>
              <a:t>x</a:t>
            </a:r>
            <a:r>
              <a:rPr lang="en-US" sz="1600" b="1" baseline="-25000" dirty="0" smtClean="0"/>
              <a:t>1</a:t>
            </a:r>
            <a:r>
              <a:rPr lang="en-US" sz="1600" b="1" dirty="0" smtClean="0"/>
              <a:t>n</a:t>
            </a:r>
            <a:r>
              <a:rPr lang="en-US" sz="1600" b="1" baseline="-25000" dirty="0" smtClean="0"/>
              <a:t>1</a:t>
            </a:r>
            <a:endParaRPr lang="en-US" sz="1600" b="1" dirty="0" smtClean="0"/>
          </a:p>
          <a:p>
            <a:pPr>
              <a:lnSpc>
                <a:spcPct val="150000"/>
              </a:lnSpc>
            </a:pPr>
            <a:r>
              <a:rPr lang="ar-IQ" sz="1600" b="1" dirty="0" smtClean="0"/>
              <a:t>     </a:t>
            </a:r>
            <a:r>
              <a:rPr lang="ar-IQ" sz="1600" b="1" dirty="0" err="1" smtClean="0"/>
              <a:t>=</a:t>
            </a:r>
            <a:r>
              <a:rPr lang="ar-IQ" sz="1600" b="1" dirty="0" smtClean="0"/>
              <a:t> </a:t>
            </a:r>
            <a:r>
              <a:rPr lang="en-US" sz="1600" b="1" dirty="0" smtClean="0"/>
              <a:t>X</a:t>
            </a:r>
            <a:endParaRPr lang="ar-IQ" sz="1600" b="1" dirty="0" smtClean="0"/>
          </a:p>
          <a:p>
            <a:pPr>
              <a:lnSpc>
                <a:spcPct val="150000"/>
              </a:lnSpc>
            </a:pPr>
            <a:r>
              <a:rPr lang="ar-IQ" sz="1600" b="1" dirty="0" smtClean="0"/>
              <a:t>ــــــــــــــــــــــــــــــــــــــــــــــــــــ</a:t>
            </a:r>
            <a:endParaRPr lang="en-US" sz="1600" b="1" dirty="0" smtClean="0"/>
          </a:p>
          <a:p>
            <a:pPr>
              <a:lnSpc>
                <a:spcPct val="150000"/>
              </a:lnSpc>
            </a:pPr>
            <a:r>
              <a:rPr lang="en-US" sz="1600" b="1" dirty="0" smtClean="0"/>
              <a:t>n</a:t>
            </a:r>
            <a:r>
              <a:rPr lang="en-US" sz="1600" b="1" baseline="-25000" dirty="0" smtClean="0"/>
              <a:t>3</a:t>
            </a:r>
            <a:r>
              <a:rPr lang="ar-IQ" sz="1600" b="1" dirty="0" smtClean="0"/>
              <a:t>   </a:t>
            </a:r>
            <a:r>
              <a:rPr lang="ar-IQ" sz="1600" b="1" dirty="0" err="1" smtClean="0"/>
              <a:t>+</a:t>
            </a:r>
            <a:r>
              <a:rPr lang="ar-IQ" sz="1600" b="1" dirty="0" smtClean="0"/>
              <a:t>    </a:t>
            </a:r>
            <a:r>
              <a:rPr lang="en-US" sz="1600" b="1" dirty="0" smtClean="0"/>
              <a:t>    n</a:t>
            </a:r>
            <a:r>
              <a:rPr lang="en-US" sz="1600" b="1" baseline="-25000" dirty="0" smtClean="0"/>
              <a:t>3</a:t>
            </a:r>
            <a:r>
              <a:rPr lang="ar-IQ" sz="1600" b="1" dirty="0" smtClean="0"/>
              <a:t>  </a:t>
            </a:r>
            <a:r>
              <a:rPr lang="ar-IQ" sz="1600" b="1" dirty="0" err="1" smtClean="0"/>
              <a:t>+</a:t>
            </a:r>
            <a:r>
              <a:rPr lang="ar-IQ" sz="1600" b="1" dirty="0" smtClean="0"/>
              <a:t> </a:t>
            </a:r>
            <a:r>
              <a:rPr lang="en-US" sz="1600" b="1" dirty="0" smtClean="0"/>
              <a:t>n</a:t>
            </a:r>
            <a:r>
              <a:rPr lang="en-US" sz="1600" b="1" baseline="-25000" dirty="0" smtClean="0"/>
              <a:t>1      </a:t>
            </a:r>
            <a:endParaRPr lang="en-US" sz="1600" b="1" dirty="0" smtClean="0"/>
          </a:p>
          <a:p>
            <a:pPr>
              <a:lnSpc>
                <a:spcPct val="150000"/>
              </a:lnSpc>
            </a:pPr>
            <a:r>
              <a:rPr lang="ar-IQ" sz="1600" b="1" dirty="0" smtClean="0"/>
              <a:t>4000×80+32000×120+35000×150</a:t>
            </a:r>
          </a:p>
          <a:p>
            <a:pPr>
              <a:lnSpc>
                <a:spcPct val="150000"/>
              </a:lnSpc>
            </a:pPr>
            <a:r>
              <a:rPr lang="ar-IQ" sz="1600" b="1" dirty="0" smtClean="0"/>
              <a:t>ـــــــــــــــــــــــــــــــــــــــــــــــــــــــــ</a:t>
            </a:r>
            <a:endParaRPr lang="en-US" sz="1600" b="1" dirty="0" smtClean="0"/>
          </a:p>
          <a:p>
            <a:pPr>
              <a:lnSpc>
                <a:spcPct val="150000"/>
              </a:lnSpc>
            </a:pPr>
            <a:r>
              <a:rPr lang="ar-IQ" sz="1600" b="1" dirty="0" smtClean="0"/>
              <a:t>            80+ </a:t>
            </a:r>
            <a:r>
              <a:rPr lang="ar-IQ" sz="1600" b="1" dirty="0" err="1" smtClean="0"/>
              <a:t>120 </a:t>
            </a:r>
            <a:r>
              <a:rPr lang="ar-IQ" sz="1600" b="1" dirty="0" smtClean="0"/>
              <a:t>+ </a:t>
            </a:r>
            <a:r>
              <a:rPr lang="ar-IQ" sz="1600" b="1" dirty="0" smtClean="0"/>
              <a:t>150</a:t>
            </a:r>
          </a:p>
          <a:p>
            <a:pPr>
              <a:lnSpc>
                <a:spcPct val="150000"/>
              </a:lnSpc>
            </a:pPr>
            <a:endParaRPr lang="en-US" sz="1600" b="1" dirty="0" smtClean="0"/>
          </a:p>
          <a:p>
            <a:pPr>
              <a:lnSpc>
                <a:spcPct val="150000"/>
              </a:lnSpc>
            </a:pPr>
            <a:r>
              <a:rPr lang="ar-IQ" sz="1600" b="1" dirty="0" smtClean="0"/>
              <a:t>12.290.000</a:t>
            </a:r>
          </a:p>
          <a:p>
            <a:pPr>
              <a:lnSpc>
                <a:spcPct val="150000"/>
              </a:lnSpc>
            </a:pPr>
            <a:r>
              <a:rPr lang="ar-IQ" sz="1600" b="1" dirty="0" smtClean="0"/>
              <a:t>ـــــــــــــــــــــــــ</a:t>
            </a:r>
            <a:endParaRPr lang="en-US" sz="1600" b="1" dirty="0" smtClean="0"/>
          </a:p>
          <a:p>
            <a:pPr>
              <a:lnSpc>
                <a:spcPct val="150000"/>
              </a:lnSpc>
            </a:pPr>
            <a:r>
              <a:rPr lang="ar-IQ" sz="1600" b="1" dirty="0" smtClean="0"/>
              <a:t>        </a:t>
            </a:r>
            <a:r>
              <a:rPr lang="ar-IQ" sz="1600" b="1" dirty="0" err="1" smtClean="0"/>
              <a:t>350              </a:t>
            </a:r>
            <a:r>
              <a:rPr lang="ar-IQ" sz="1600" b="1" dirty="0" smtClean="0"/>
              <a:t>=35,114 </a:t>
            </a:r>
            <a:r>
              <a:rPr lang="en-US" sz="1600" b="1" dirty="0" smtClean="0"/>
              <a:t>DA</a:t>
            </a:r>
          </a:p>
          <a:p>
            <a:pPr algn="l" rtl="0">
              <a:lnSpc>
                <a:spcPct val="150000"/>
              </a:lnSpc>
            </a:pPr>
            <a:endParaRPr lang="ar-IQ" sz="16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0"/>
            <a:ext cx="8229600" cy="267494"/>
          </a:xfrm>
        </p:spPr>
        <p:txBody>
          <a:bodyPr>
            <a:normAutofit fontScale="90000"/>
          </a:bodyPr>
          <a:lstStyle/>
          <a:p>
            <a:endParaRPr lang="ar-IQ" dirty="0"/>
          </a:p>
        </p:txBody>
      </p:sp>
      <p:sp>
        <p:nvSpPr>
          <p:cNvPr id="3" name="عنصر نائب للمحتوى 2"/>
          <p:cNvSpPr>
            <a:spLocks noGrp="1"/>
          </p:cNvSpPr>
          <p:nvPr>
            <p:ph idx="1"/>
          </p:nvPr>
        </p:nvSpPr>
        <p:spPr>
          <a:xfrm>
            <a:off x="457200" y="0"/>
            <a:ext cx="8229600" cy="6454808"/>
          </a:xfrm>
        </p:spPr>
        <p:txBody>
          <a:bodyPr>
            <a:noAutofit/>
          </a:bodyPr>
          <a:lstStyle/>
          <a:p>
            <a:pPr algn="just">
              <a:lnSpc>
                <a:spcPct val="150000"/>
              </a:lnSpc>
            </a:pPr>
            <a:r>
              <a:rPr lang="ar-IQ" sz="1600" b="1" dirty="0" smtClean="0"/>
              <a:t>جمع المتوسطات </a:t>
            </a:r>
            <a:endParaRPr lang="en-US" sz="1600" b="1" dirty="0" smtClean="0"/>
          </a:p>
          <a:p>
            <a:pPr algn="just">
              <a:lnSpc>
                <a:spcPct val="150000"/>
              </a:lnSpc>
            </a:pPr>
            <a:r>
              <a:rPr lang="ar-IQ" sz="1600" b="1" dirty="0" smtClean="0"/>
              <a:t>يمكننا جمع المتوسطات الحسابية ذلك في حالة تساوي عدد المفردات اي تساوي عدد الافراد في كل مجموعة </a:t>
            </a:r>
            <a:endParaRPr lang="en-US" sz="1600" b="1" dirty="0" smtClean="0"/>
          </a:p>
          <a:p>
            <a:pPr algn="just">
              <a:lnSpc>
                <a:spcPct val="150000"/>
              </a:lnSpc>
            </a:pPr>
            <a:r>
              <a:rPr lang="ar-IQ" sz="1600" b="1" dirty="0" smtClean="0"/>
              <a:t>مثال</a:t>
            </a:r>
            <a:endParaRPr lang="en-US" sz="1600" b="1" dirty="0" smtClean="0"/>
          </a:p>
          <a:p>
            <a:pPr algn="just">
              <a:lnSpc>
                <a:spcPct val="150000"/>
              </a:lnSpc>
            </a:pPr>
            <a:r>
              <a:rPr lang="ar-IQ" sz="1600" b="1" dirty="0" smtClean="0"/>
              <a:t>درجات المجموعة الاولى  44,36,15,25,20       </a:t>
            </a:r>
            <a:endParaRPr lang="en-US" sz="1600" b="1" dirty="0" smtClean="0"/>
          </a:p>
          <a:p>
            <a:pPr algn="just">
              <a:lnSpc>
                <a:spcPct val="150000"/>
              </a:lnSpc>
            </a:pPr>
            <a:r>
              <a:rPr lang="ar-IQ" sz="1600" b="1" dirty="0" smtClean="0"/>
              <a:t>درجات المجموعة الثانية  45,25,46,24,30   </a:t>
            </a:r>
            <a:endParaRPr lang="en-US" sz="1600" b="1" dirty="0" smtClean="0"/>
          </a:p>
          <a:p>
            <a:pPr algn="just">
              <a:lnSpc>
                <a:spcPct val="150000"/>
              </a:lnSpc>
            </a:pPr>
            <a:r>
              <a:rPr lang="ar-IQ" sz="1600" b="1" dirty="0" smtClean="0"/>
              <a:t>مجموع درجات مجموعة الاولى</a:t>
            </a:r>
            <a:endParaRPr lang="en-US" sz="1600" b="1" dirty="0" smtClean="0"/>
          </a:p>
          <a:p>
            <a:pPr algn="just">
              <a:lnSpc>
                <a:spcPct val="150000"/>
              </a:lnSpc>
            </a:pPr>
            <a:r>
              <a:rPr lang="ar-IQ" sz="1600" b="1" dirty="0" smtClean="0"/>
              <a:t>مج=140</a:t>
            </a:r>
            <a:endParaRPr lang="en-US" sz="1600" b="1" dirty="0" smtClean="0"/>
          </a:p>
          <a:p>
            <a:pPr algn="just">
              <a:lnSpc>
                <a:spcPct val="150000"/>
              </a:lnSpc>
            </a:pPr>
            <a:r>
              <a:rPr lang="ar-IQ" sz="1600" b="1" dirty="0" smtClean="0"/>
              <a:t>المتوسط=مجموع الدرجات/عددها</a:t>
            </a:r>
            <a:endParaRPr lang="en-US" sz="1600" b="1" dirty="0" smtClean="0"/>
          </a:p>
          <a:p>
            <a:pPr algn="just">
              <a:lnSpc>
                <a:spcPct val="150000"/>
              </a:lnSpc>
            </a:pPr>
            <a:r>
              <a:rPr lang="ar-IQ" sz="1600" b="1" dirty="0" smtClean="0"/>
              <a:t>م=140/5=28</a:t>
            </a:r>
            <a:endParaRPr lang="en-US" sz="1600" b="1" dirty="0" smtClean="0"/>
          </a:p>
          <a:p>
            <a:pPr algn="just">
              <a:lnSpc>
                <a:spcPct val="150000"/>
              </a:lnSpc>
            </a:pPr>
            <a:r>
              <a:rPr lang="ar-IQ" sz="1600" b="1" dirty="0" smtClean="0"/>
              <a:t>مجموع درجات مجموعة الثانية</a:t>
            </a:r>
            <a:endParaRPr lang="en-US" sz="1600" b="1" dirty="0" smtClean="0"/>
          </a:p>
          <a:p>
            <a:pPr algn="just">
              <a:lnSpc>
                <a:spcPct val="150000"/>
              </a:lnSpc>
            </a:pPr>
            <a:r>
              <a:rPr lang="ar-IQ" sz="1600" b="1" dirty="0" smtClean="0"/>
              <a:t>مج=170</a:t>
            </a:r>
            <a:endParaRPr lang="en-US" sz="1600" b="1" dirty="0" smtClean="0"/>
          </a:p>
          <a:p>
            <a:pPr algn="just">
              <a:lnSpc>
                <a:spcPct val="150000"/>
              </a:lnSpc>
            </a:pPr>
            <a:endParaRPr lang="ar-IQ" sz="16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0"/>
            <a:ext cx="8229600" cy="267494"/>
          </a:xfrm>
        </p:spPr>
        <p:txBody>
          <a:bodyPr>
            <a:normAutofit fontScale="90000"/>
          </a:bodyPr>
          <a:lstStyle/>
          <a:p>
            <a:endParaRPr lang="ar-IQ" dirty="0"/>
          </a:p>
        </p:txBody>
      </p:sp>
      <p:sp>
        <p:nvSpPr>
          <p:cNvPr id="3" name="عنصر نائب للمحتوى 2"/>
          <p:cNvSpPr>
            <a:spLocks noGrp="1"/>
          </p:cNvSpPr>
          <p:nvPr>
            <p:ph idx="1"/>
          </p:nvPr>
        </p:nvSpPr>
        <p:spPr>
          <a:xfrm>
            <a:off x="457200" y="0"/>
            <a:ext cx="8229600" cy="6454808"/>
          </a:xfrm>
        </p:spPr>
        <p:txBody>
          <a:bodyPr>
            <a:normAutofit/>
          </a:bodyPr>
          <a:lstStyle/>
          <a:p>
            <a:pPr>
              <a:lnSpc>
                <a:spcPct val="150000"/>
              </a:lnSpc>
            </a:pPr>
            <a:r>
              <a:rPr lang="ar-IQ" sz="1600" b="1" dirty="0" smtClean="0"/>
              <a:t>المتوسط=مجموع الدرجات/عددها</a:t>
            </a:r>
            <a:endParaRPr lang="en-US" sz="1600" b="1" dirty="0" smtClean="0"/>
          </a:p>
          <a:p>
            <a:pPr>
              <a:lnSpc>
                <a:spcPct val="150000"/>
              </a:lnSpc>
            </a:pPr>
            <a:r>
              <a:rPr lang="ar-IQ" sz="1600" b="1" dirty="0" smtClean="0"/>
              <a:t>م=170/5=34</a:t>
            </a:r>
            <a:endParaRPr lang="en-US" sz="1600" b="1" dirty="0" smtClean="0"/>
          </a:p>
          <a:p>
            <a:pPr>
              <a:lnSpc>
                <a:spcPct val="150000"/>
              </a:lnSpc>
            </a:pPr>
            <a:r>
              <a:rPr lang="ar-IQ" sz="1600" b="1" dirty="0" smtClean="0"/>
              <a:t>فان حساب المتوسط الحسابي عن طريق جمع المتوسط الحسابي </a:t>
            </a:r>
            <a:r>
              <a:rPr lang="ar-IQ" sz="1600" b="1" dirty="0" err="1" smtClean="0"/>
              <a:t>للمجموعتين :</a:t>
            </a:r>
            <a:endParaRPr lang="en-US" sz="1600" b="1" dirty="0" smtClean="0"/>
          </a:p>
          <a:p>
            <a:pPr>
              <a:lnSpc>
                <a:spcPct val="150000"/>
              </a:lnSpc>
            </a:pPr>
            <a:r>
              <a:rPr lang="ar-IQ" sz="1600" b="1" dirty="0" smtClean="0"/>
              <a:t>متوسط </a:t>
            </a:r>
            <a:r>
              <a:rPr lang="ar-IQ" sz="1600" b="1" dirty="0" err="1" smtClean="0"/>
              <a:t>المجموعةالاولى</a:t>
            </a:r>
            <a:r>
              <a:rPr lang="ar-IQ" sz="1600" b="1" dirty="0" smtClean="0"/>
              <a:t> +متوسط المجموعة </a:t>
            </a:r>
            <a:r>
              <a:rPr lang="ar-IQ" sz="1600" b="1" dirty="0" err="1" smtClean="0"/>
              <a:t>الثانية </a:t>
            </a:r>
            <a:r>
              <a:rPr lang="ar-IQ" sz="1600" b="1" dirty="0" smtClean="0"/>
              <a:t>/2</a:t>
            </a:r>
            <a:endParaRPr lang="en-US" sz="1600" b="1" dirty="0" smtClean="0"/>
          </a:p>
          <a:p>
            <a:pPr>
              <a:lnSpc>
                <a:spcPct val="150000"/>
              </a:lnSpc>
            </a:pPr>
            <a:r>
              <a:rPr lang="ar-IQ" sz="1600" b="1" dirty="0" err="1" smtClean="0"/>
              <a:t>م=28+34 </a:t>
            </a:r>
            <a:r>
              <a:rPr lang="ar-IQ" sz="1600" b="1" dirty="0" smtClean="0"/>
              <a:t>/2</a:t>
            </a:r>
            <a:endParaRPr lang="en-US" sz="1600" b="1" dirty="0" smtClean="0"/>
          </a:p>
          <a:p>
            <a:pPr>
              <a:lnSpc>
                <a:spcPct val="150000"/>
              </a:lnSpc>
            </a:pPr>
            <a:r>
              <a:rPr lang="ar-IQ" sz="1600" b="1" dirty="0" smtClean="0"/>
              <a:t>=62/2</a:t>
            </a:r>
            <a:endParaRPr lang="en-US" sz="1600" b="1" dirty="0" smtClean="0"/>
          </a:p>
          <a:p>
            <a:pPr>
              <a:lnSpc>
                <a:spcPct val="150000"/>
              </a:lnSpc>
            </a:pPr>
            <a:r>
              <a:rPr lang="ar-IQ" sz="1600" b="1" dirty="0" smtClean="0"/>
              <a:t>=31</a:t>
            </a:r>
            <a:endParaRPr lang="en-US" sz="1600" b="1" dirty="0" smtClean="0"/>
          </a:p>
          <a:p>
            <a:pPr>
              <a:lnSpc>
                <a:spcPct val="150000"/>
              </a:lnSpc>
            </a:pPr>
            <a:r>
              <a:rPr lang="ar-IQ" sz="1600" b="1" dirty="0" smtClean="0"/>
              <a:t>نتأكد من ان الناتج صحيح عن طريق:</a:t>
            </a:r>
            <a:endParaRPr lang="en-US" sz="1600" b="1" dirty="0" smtClean="0"/>
          </a:p>
          <a:p>
            <a:pPr>
              <a:lnSpc>
                <a:spcPct val="150000"/>
              </a:lnSpc>
            </a:pPr>
            <a:r>
              <a:rPr lang="ar-IQ" sz="1600" b="1" dirty="0" smtClean="0"/>
              <a:t>المتوسط=مجموعة درجات المجموعتين الاولى والثانية  مقسومة على عدد الافراد في المجموعتين </a:t>
            </a:r>
            <a:endParaRPr lang="en-US" sz="1600" b="1" dirty="0" smtClean="0"/>
          </a:p>
          <a:p>
            <a:pPr>
              <a:lnSpc>
                <a:spcPct val="150000"/>
              </a:lnSpc>
            </a:pPr>
            <a:r>
              <a:rPr lang="ar-IQ" sz="1600" b="1" dirty="0" smtClean="0"/>
              <a:t>م= 310/10</a:t>
            </a:r>
            <a:endParaRPr lang="en-US" sz="1600" b="1" dirty="0" smtClean="0"/>
          </a:p>
          <a:p>
            <a:pPr>
              <a:lnSpc>
                <a:spcPct val="150000"/>
              </a:lnSpc>
            </a:pPr>
            <a:r>
              <a:rPr lang="ar-IQ" sz="1600" b="1" dirty="0" smtClean="0"/>
              <a:t>م=31</a:t>
            </a:r>
            <a:endParaRPr lang="en-US" sz="1600" b="1" dirty="0" smtClean="0"/>
          </a:p>
          <a:p>
            <a:pPr>
              <a:lnSpc>
                <a:spcPct val="150000"/>
              </a:lnSpc>
            </a:pPr>
            <a:endParaRPr lang="ar-IQ" sz="16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0"/>
            <a:ext cx="8229600" cy="267494"/>
          </a:xfrm>
        </p:spPr>
        <p:txBody>
          <a:bodyPr>
            <a:normAutofit fontScale="90000"/>
          </a:bodyPr>
          <a:lstStyle/>
          <a:p>
            <a:endParaRPr lang="ar-IQ" dirty="0"/>
          </a:p>
        </p:txBody>
      </p:sp>
      <p:sp>
        <p:nvSpPr>
          <p:cNvPr id="3" name="عنصر نائب للمحتوى 2"/>
          <p:cNvSpPr>
            <a:spLocks noGrp="1"/>
          </p:cNvSpPr>
          <p:nvPr>
            <p:ph idx="1"/>
          </p:nvPr>
        </p:nvSpPr>
        <p:spPr>
          <a:xfrm>
            <a:off x="457200" y="0"/>
            <a:ext cx="8229600" cy="6454808"/>
          </a:xfrm>
        </p:spPr>
        <p:txBody>
          <a:bodyPr>
            <a:noAutofit/>
          </a:bodyPr>
          <a:lstStyle/>
          <a:p>
            <a:pPr algn="just">
              <a:lnSpc>
                <a:spcPct val="150000"/>
              </a:lnSpc>
            </a:pPr>
            <a:r>
              <a:rPr lang="ar-IQ" sz="1600" b="1" dirty="0" smtClean="0"/>
              <a:t>طرح المتوسطات </a:t>
            </a:r>
            <a:endParaRPr lang="en-US" sz="1600" b="1" dirty="0" smtClean="0"/>
          </a:p>
          <a:p>
            <a:pPr algn="just">
              <a:lnSpc>
                <a:spcPct val="150000"/>
              </a:lnSpc>
            </a:pPr>
            <a:r>
              <a:rPr lang="ar-IQ" sz="1600" b="1" dirty="0" smtClean="0"/>
              <a:t>يمكننا طرح المتوسطات الحسابية في حالة تساوي عدد المفردات اي تساوي عدد الافراد في كل مجموعة.</a:t>
            </a:r>
            <a:endParaRPr lang="en-US" sz="1600" b="1" dirty="0" smtClean="0"/>
          </a:p>
          <a:p>
            <a:pPr algn="just">
              <a:lnSpc>
                <a:spcPct val="150000"/>
              </a:lnSpc>
            </a:pPr>
            <a:r>
              <a:rPr lang="ar-IQ" sz="1600" b="1" dirty="0" smtClean="0"/>
              <a:t>درجات المجموعة </a:t>
            </a:r>
            <a:r>
              <a:rPr lang="ar-IQ" sz="1600" b="1" dirty="0" err="1" smtClean="0"/>
              <a:t>الاولى23</a:t>
            </a:r>
            <a:r>
              <a:rPr lang="ar-IQ" sz="1600" b="1" dirty="0" smtClean="0"/>
              <a:t>,16,11,9,6</a:t>
            </a:r>
            <a:endParaRPr lang="en-US" sz="1600" b="1" dirty="0" smtClean="0"/>
          </a:p>
          <a:p>
            <a:pPr algn="just">
              <a:lnSpc>
                <a:spcPct val="150000"/>
              </a:lnSpc>
            </a:pPr>
            <a:r>
              <a:rPr lang="ar-IQ" sz="1600" b="1" dirty="0" smtClean="0"/>
              <a:t>درجات المجموعة </a:t>
            </a:r>
            <a:r>
              <a:rPr lang="ar-IQ" sz="1600" b="1" dirty="0" err="1" smtClean="0"/>
              <a:t>الثانية22</a:t>
            </a:r>
            <a:r>
              <a:rPr lang="ar-IQ" sz="1600" b="1" dirty="0" smtClean="0"/>
              <a:t>,12,9,8,4</a:t>
            </a:r>
            <a:endParaRPr lang="en-US" sz="1600" b="1" dirty="0" smtClean="0"/>
          </a:p>
          <a:p>
            <a:pPr algn="just">
              <a:lnSpc>
                <a:spcPct val="150000"/>
              </a:lnSpc>
            </a:pPr>
            <a:r>
              <a:rPr lang="ar-IQ" sz="1600" b="1" dirty="0" smtClean="0"/>
              <a:t>مجموع درجات المجموعة الاولى </a:t>
            </a:r>
            <a:endParaRPr lang="en-US" sz="1600" b="1" dirty="0" smtClean="0"/>
          </a:p>
          <a:p>
            <a:pPr algn="just">
              <a:lnSpc>
                <a:spcPct val="150000"/>
              </a:lnSpc>
            </a:pPr>
            <a:r>
              <a:rPr lang="ar-IQ" sz="1600" b="1" dirty="0" smtClean="0"/>
              <a:t>=مج=65</a:t>
            </a:r>
            <a:endParaRPr lang="en-US" sz="1600" b="1" dirty="0" smtClean="0"/>
          </a:p>
          <a:p>
            <a:pPr algn="just">
              <a:lnSpc>
                <a:spcPct val="150000"/>
              </a:lnSpc>
            </a:pPr>
            <a:r>
              <a:rPr lang="ar-IQ" sz="1600" b="1" dirty="0" smtClean="0"/>
              <a:t>مجموع درجات المجموعة الثانية</a:t>
            </a:r>
            <a:endParaRPr lang="en-US" sz="1600" b="1" dirty="0" smtClean="0"/>
          </a:p>
          <a:p>
            <a:pPr algn="just">
              <a:lnSpc>
                <a:spcPct val="150000"/>
              </a:lnSpc>
            </a:pPr>
            <a:r>
              <a:rPr lang="ar-IQ" sz="1600" b="1" dirty="0" smtClean="0"/>
              <a:t>مج=55</a:t>
            </a:r>
            <a:endParaRPr lang="en-US" sz="1600" b="1" dirty="0" smtClean="0"/>
          </a:p>
          <a:p>
            <a:pPr algn="just">
              <a:lnSpc>
                <a:spcPct val="150000"/>
              </a:lnSpc>
            </a:pPr>
            <a:r>
              <a:rPr lang="ar-IQ" sz="1600" b="1" dirty="0" smtClean="0"/>
              <a:t>المتوسط=مجموع درجات المجموعة الاولى مقسومة على عددها </a:t>
            </a:r>
            <a:endParaRPr lang="en-US" sz="1600" b="1" dirty="0" smtClean="0"/>
          </a:p>
          <a:p>
            <a:pPr algn="just">
              <a:lnSpc>
                <a:spcPct val="150000"/>
              </a:lnSpc>
            </a:pPr>
            <a:r>
              <a:rPr lang="ar-IQ" sz="1600" b="1" dirty="0" smtClean="0"/>
              <a:t>م=65/5</a:t>
            </a:r>
            <a:endParaRPr lang="en-US" sz="1600" b="1" dirty="0" smtClean="0"/>
          </a:p>
          <a:p>
            <a:pPr algn="just">
              <a:lnSpc>
                <a:spcPct val="150000"/>
              </a:lnSpc>
            </a:pPr>
            <a:r>
              <a:rPr lang="ar-IQ" sz="1600" b="1" dirty="0" smtClean="0"/>
              <a:t>م=13</a:t>
            </a:r>
            <a:endParaRPr lang="en-US" sz="1600" b="1" dirty="0" smtClean="0"/>
          </a:p>
          <a:p>
            <a:pPr algn="just">
              <a:lnSpc>
                <a:spcPct val="150000"/>
              </a:lnSpc>
            </a:pPr>
            <a:r>
              <a:rPr lang="ar-IQ" sz="1600" b="1" dirty="0" smtClean="0"/>
              <a:t>مجموع درجات المجموعة الثانية مقسومة على عددها</a:t>
            </a:r>
            <a:endParaRPr lang="en-US" sz="1600" b="1" dirty="0" smtClean="0"/>
          </a:p>
          <a:p>
            <a:pPr algn="just">
              <a:lnSpc>
                <a:spcPct val="150000"/>
              </a:lnSpc>
            </a:pPr>
            <a:r>
              <a:rPr lang="ar-IQ" sz="1600" b="1" dirty="0" smtClean="0"/>
              <a:t>م=55/5</a:t>
            </a:r>
            <a:endParaRPr lang="en-US" sz="1600" b="1" dirty="0" smtClean="0"/>
          </a:p>
          <a:p>
            <a:pPr algn="just">
              <a:lnSpc>
                <a:spcPct val="150000"/>
              </a:lnSpc>
            </a:pPr>
            <a:r>
              <a:rPr lang="ar-IQ" sz="1600" b="1" dirty="0" smtClean="0"/>
              <a:t>م=11</a:t>
            </a:r>
            <a:endParaRPr lang="en-US" sz="1600" b="1" dirty="0" smtClean="0"/>
          </a:p>
          <a:p>
            <a:pPr algn="just">
              <a:lnSpc>
                <a:spcPct val="150000"/>
              </a:lnSpc>
            </a:pPr>
            <a:endParaRPr lang="ar-IQ" sz="16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gn="just">
              <a:lnSpc>
                <a:spcPct val="150000"/>
              </a:lnSpc>
            </a:pPr>
            <a:r>
              <a:rPr lang="ar-IQ" sz="1600" b="1" dirty="0" smtClean="0"/>
              <a:t>متوسط الفرق بين درجات المجموعتين=متوسط المجموعة </a:t>
            </a:r>
            <a:r>
              <a:rPr lang="ar-IQ" sz="1600" b="1" dirty="0" err="1" smtClean="0"/>
              <a:t>الاولى </a:t>
            </a:r>
            <a:r>
              <a:rPr lang="ar-IQ" sz="1600" b="1" dirty="0" smtClean="0"/>
              <a:t>- متوسط المجموعة الثانية </a:t>
            </a:r>
            <a:endParaRPr lang="en-US" sz="1600" b="1" dirty="0" smtClean="0"/>
          </a:p>
          <a:p>
            <a:pPr algn="just">
              <a:lnSpc>
                <a:spcPct val="150000"/>
              </a:lnSpc>
            </a:pPr>
            <a:r>
              <a:rPr lang="ar-IQ" sz="1600" b="1" dirty="0" smtClean="0"/>
              <a:t>م=13_ 11=2</a:t>
            </a:r>
            <a:endParaRPr lang="en-US" sz="1600" b="1" dirty="0" smtClean="0"/>
          </a:p>
          <a:p>
            <a:pPr algn="just">
              <a:lnSpc>
                <a:spcPct val="150000"/>
              </a:lnSpc>
            </a:pPr>
            <a:endParaRPr lang="ar-IQ" sz="1600" b="1" dirty="0" smtClean="0"/>
          </a:p>
          <a:p>
            <a:pPr>
              <a:lnSpc>
                <a:spcPct val="150000"/>
              </a:lnSpc>
            </a:pPr>
            <a:r>
              <a:rPr lang="ar-IQ" sz="1600" b="1" dirty="0" smtClean="0"/>
              <a:t>خصائص المتوسط الحسابي</a:t>
            </a:r>
            <a:endParaRPr lang="en-US" sz="1600" b="1" dirty="0" smtClean="0"/>
          </a:p>
          <a:p>
            <a:pPr>
              <a:lnSpc>
                <a:spcPct val="150000"/>
              </a:lnSpc>
            </a:pPr>
            <a:r>
              <a:rPr lang="ar-IQ" sz="1600" b="1" dirty="0" smtClean="0"/>
              <a:t>يتميز المتوسط الحسابي بالخصائص التالية:</a:t>
            </a:r>
            <a:endParaRPr lang="en-US" sz="1600" b="1" dirty="0" smtClean="0"/>
          </a:p>
          <a:p>
            <a:pPr lvl="0">
              <a:lnSpc>
                <a:spcPct val="150000"/>
              </a:lnSpc>
            </a:pPr>
            <a:r>
              <a:rPr lang="ar-IQ" sz="1600" b="1" dirty="0" smtClean="0"/>
              <a:t>يعتبر المتوسط الحسابي أكثر مقاييس النزعة المركزية استخدام وذلك لسهولة حسابه.</a:t>
            </a:r>
            <a:endParaRPr lang="en-US" sz="1600" b="1" dirty="0" smtClean="0"/>
          </a:p>
          <a:p>
            <a:pPr lvl="0">
              <a:lnSpc>
                <a:spcPct val="150000"/>
              </a:lnSpc>
            </a:pPr>
            <a:r>
              <a:rPr lang="ar-IQ" sz="1600" b="1" dirty="0" smtClean="0"/>
              <a:t>يستخدم المتوسط الحسابي في المقارنة بين المجموعات المتجانسة.</a:t>
            </a:r>
            <a:endParaRPr lang="en-US" sz="1600" b="1" dirty="0" smtClean="0"/>
          </a:p>
          <a:p>
            <a:pPr lvl="0">
              <a:lnSpc>
                <a:spcPct val="150000"/>
              </a:lnSpc>
            </a:pPr>
            <a:r>
              <a:rPr lang="ar-IQ" sz="1600" b="1" dirty="0" smtClean="0"/>
              <a:t>قيمة المتوسط الحسابي تكون ممثلة لجميع </a:t>
            </a:r>
            <a:r>
              <a:rPr lang="ar-IQ" sz="1600" b="1" dirty="0" err="1" smtClean="0"/>
              <a:t>المفردات.</a:t>
            </a:r>
            <a:r>
              <a:rPr lang="ar-IQ" sz="1600" b="1" dirty="0" smtClean="0"/>
              <a:t> حيث يتم تقديرها عن طريق كل قيم المفردات.</a:t>
            </a:r>
            <a:endParaRPr lang="en-US" sz="1600" b="1" dirty="0" smtClean="0"/>
          </a:p>
          <a:p>
            <a:pPr lvl="0">
              <a:lnSpc>
                <a:spcPct val="150000"/>
              </a:lnSpc>
            </a:pPr>
            <a:r>
              <a:rPr lang="ar-IQ" sz="1600" b="1" dirty="0" smtClean="0"/>
              <a:t>مجموع انحرافات القيم عن المتوسط الحسابي لها يساوي صغرا.</a:t>
            </a:r>
            <a:endParaRPr lang="en-US" sz="1600" b="1" dirty="0" smtClean="0"/>
          </a:p>
          <a:p>
            <a:pPr>
              <a:lnSpc>
                <a:spcPct val="150000"/>
              </a:lnSpc>
            </a:pPr>
            <a:r>
              <a:rPr lang="ar-IQ" sz="1600" b="1" dirty="0" smtClean="0"/>
              <a:t>والانحراف يعني مدى قرب أو بعد إي درجة عن متوسط الحسابي وهذا يعني إن المتوسط الحسابي هو مركز الاتزان الذي تتعادل بالنسبة له جميع القوى أو جميع فروق هذه القوى أو الانحرافات</a:t>
            </a:r>
            <a:endParaRPr lang="en-US" sz="1600" b="1" dirty="0" smtClean="0"/>
          </a:p>
          <a:p>
            <a:pPr algn="just">
              <a:lnSpc>
                <a:spcPct val="150000"/>
              </a:lnSpc>
            </a:pPr>
            <a:endParaRPr lang="ar-IQ" sz="16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7170"/>
          </a:xfrm>
        </p:spPr>
        <p:txBody>
          <a:bodyPr>
            <a:normAutofit fontScale="90000"/>
          </a:bodyPr>
          <a:lstStyle/>
          <a:p>
            <a:endParaRPr lang="ar-IQ" dirty="0"/>
          </a:p>
        </p:txBody>
      </p:sp>
      <p:sp>
        <p:nvSpPr>
          <p:cNvPr id="3" name="عنصر نائب للمحتوى 2"/>
          <p:cNvSpPr>
            <a:spLocks noGrp="1"/>
          </p:cNvSpPr>
          <p:nvPr>
            <p:ph idx="1"/>
          </p:nvPr>
        </p:nvSpPr>
        <p:spPr>
          <a:xfrm>
            <a:off x="457200" y="332656"/>
            <a:ext cx="8229600" cy="6122152"/>
          </a:xfrm>
        </p:spPr>
        <p:txBody>
          <a:bodyPr>
            <a:normAutofit lnSpcReduction="10000"/>
          </a:bodyPr>
          <a:lstStyle/>
          <a:p>
            <a:pPr lvl="0" algn="just">
              <a:lnSpc>
                <a:spcPct val="150000"/>
              </a:lnSpc>
            </a:pPr>
            <a:r>
              <a:rPr lang="ar-IQ" sz="1600" b="1" dirty="0" smtClean="0"/>
              <a:t>يتأثر المتوسط الحسابي بالقيم المتطرفة تأثرا </a:t>
            </a:r>
            <a:r>
              <a:rPr lang="ar-IQ" sz="1600" b="1" dirty="0" err="1" smtClean="0"/>
              <a:t>كبيرا </a:t>
            </a:r>
            <a:r>
              <a:rPr lang="ar-IQ" sz="1600" b="1" dirty="0" smtClean="0"/>
              <a:t>.ألا انه يتأثر بالدرجات القريبة منه تأثر </a:t>
            </a:r>
            <a:r>
              <a:rPr lang="ar-IQ" sz="1600" b="1" dirty="0" err="1" smtClean="0"/>
              <a:t>قليلا .</a:t>
            </a:r>
            <a:r>
              <a:rPr lang="ar-IQ" sz="1600" b="1" dirty="0" smtClean="0"/>
              <a:t> وبالدرجات البعيدة عنه تأثر كبيرا.</a:t>
            </a:r>
            <a:endParaRPr lang="en-US" sz="1600" b="1" dirty="0" smtClean="0"/>
          </a:p>
          <a:p>
            <a:pPr lvl="0" algn="just">
              <a:lnSpc>
                <a:spcPct val="150000"/>
              </a:lnSpc>
            </a:pPr>
            <a:r>
              <a:rPr lang="ar-IQ" sz="1600" b="1" dirty="0" smtClean="0"/>
              <a:t>يتأثر المتوسط الحسابي بعدد </a:t>
            </a:r>
            <a:r>
              <a:rPr lang="ar-IQ" sz="1600" b="1" dirty="0" err="1" smtClean="0"/>
              <a:t>الدرجات .</a:t>
            </a:r>
            <a:r>
              <a:rPr lang="ar-IQ" sz="1600" b="1" dirty="0" smtClean="0"/>
              <a:t> فكل ما كان عدد الدرجات كبيرا فان المتوسط الحسابي يميل الى </a:t>
            </a:r>
            <a:r>
              <a:rPr lang="ar-IQ" sz="1600" b="1" dirty="0" err="1" smtClean="0"/>
              <a:t>الاستقرار.</a:t>
            </a:r>
            <a:r>
              <a:rPr lang="ar-IQ" sz="1600" b="1" dirty="0" smtClean="0"/>
              <a:t>  </a:t>
            </a:r>
            <a:endParaRPr lang="ar-IQ" sz="1600" b="1" dirty="0" smtClean="0"/>
          </a:p>
          <a:p>
            <a:pPr algn="just">
              <a:lnSpc>
                <a:spcPct val="150000"/>
              </a:lnSpc>
            </a:pPr>
            <a:r>
              <a:rPr lang="ar-IQ" sz="1600" b="1" dirty="0" smtClean="0"/>
              <a:t>الوسيط</a:t>
            </a:r>
            <a:endParaRPr lang="en-US" sz="1600" b="1" dirty="0" smtClean="0"/>
          </a:p>
          <a:p>
            <a:pPr algn="just">
              <a:lnSpc>
                <a:spcPct val="150000"/>
              </a:lnSpc>
            </a:pPr>
            <a:r>
              <a:rPr lang="ar-IQ" sz="1600" b="1" dirty="0" smtClean="0"/>
              <a:t>تعريفه: هو المفردة التي تقسيم مفردات العينة بعد ترتيبها تصاعديا او تنازليا الى قسمين متساويين بحيث يكون عدد المفردات الأصغر منها في القيمة مساويا لعدد المفردات الاكبر منها في </a:t>
            </a:r>
            <a:r>
              <a:rPr lang="ar-IQ" sz="1600" b="1" dirty="0" err="1" smtClean="0"/>
              <a:t>القيمة.</a:t>
            </a:r>
            <a:r>
              <a:rPr lang="ar-IQ" sz="1600" b="1" dirty="0" smtClean="0"/>
              <a:t> ويرمز له بالرمز</a:t>
            </a:r>
            <a:r>
              <a:rPr lang="en-US" sz="1600" b="1" dirty="0" smtClean="0"/>
              <a:t>m)</a:t>
            </a:r>
            <a:r>
              <a:rPr lang="ar-IQ" sz="1600" b="1" dirty="0" err="1" smtClean="0"/>
              <a:t>)</a:t>
            </a:r>
            <a:endParaRPr lang="en-US" sz="1600" b="1" dirty="0" smtClean="0"/>
          </a:p>
          <a:p>
            <a:pPr algn="just">
              <a:lnSpc>
                <a:spcPct val="150000"/>
              </a:lnSpc>
            </a:pPr>
            <a:r>
              <a:rPr lang="ar-IQ" sz="1600" b="1" dirty="0" smtClean="0"/>
              <a:t>                          ( الصياد و عبد الحميد ربيع وآخرون </a:t>
            </a:r>
            <a:r>
              <a:rPr lang="ar-IQ" sz="1600" b="1" dirty="0" err="1" smtClean="0"/>
              <a:t>16-2006 )</a:t>
            </a:r>
            <a:endParaRPr lang="en-US" sz="1600" b="1" dirty="0" smtClean="0"/>
          </a:p>
          <a:p>
            <a:pPr algn="just">
              <a:lnSpc>
                <a:spcPct val="150000"/>
              </a:lnSpc>
            </a:pPr>
            <a:r>
              <a:rPr lang="ar-IQ" sz="1600" b="1" dirty="0" smtClean="0"/>
              <a:t>طرق حسابه</a:t>
            </a:r>
            <a:endParaRPr lang="en-US" sz="1600" b="1" dirty="0" smtClean="0"/>
          </a:p>
          <a:p>
            <a:pPr algn="just">
              <a:lnSpc>
                <a:spcPct val="150000"/>
              </a:lnSpc>
            </a:pPr>
            <a:r>
              <a:rPr lang="ar-IQ" sz="1600" b="1" dirty="0" smtClean="0"/>
              <a:t>أولا- حالة البيانات الغير </a:t>
            </a:r>
            <a:r>
              <a:rPr lang="ar-IQ" sz="1600" b="1" dirty="0" err="1" smtClean="0"/>
              <a:t>مبوبة </a:t>
            </a:r>
            <a:r>
              <a:rPr lang="ar-IQ" sz="1600" b="1" dirty="0" smtClean="0"/>
              <a:t>: نتبع الخطوات التالية:</a:t>
            </a:r>
            <a:endParaRPr lang="en-US" sz="1600" b="1" dirty="0" smtClean="0"/>
          </a:p>
          <a:p>
            <a:pPr algn="just">
              <a:lnSpc>
                <a:spcPct val="150000"/>
              </a:lnSpc>
            </a:pPr>
            <a:r>
              <a:rPr lang="ar-IQ" sz="1600" b="1" dirty="0" smtClean="0"/>
              <a:t>1-نرتب مفردات العينة حسب قيمها اما تصاعديا وتنازليا.</a:t>
            </a:r>
            <a:endParaRPr lang="en-US" sz="1600" b="1" dirty="0" smtClean="0"/>
          </a:p>
          <a:p>
            <a:pPr algn="just">
              <a:lnSpc>
                <a:spcPct val="150000"/>
              </a:lnSpc>
            </a:pPr>
            <a:r>
              <a:rPr lang="ar-IQ" sz="1600" b="1" dirty="0" smtClean="0"/>
              <a:t>2-اذا كان حجم العينة فردي نستخدم تعريف الوسيط </a:t>
            </a:r>
            <a:r>
              <a:rPr lang="ar-IQ" sz="1600" b="1" dirty="0" err="1" smtClean="0"/>
              <a:t>مباشرة.</a:t>
            </a:r>
            <a:r>
              <a:rPr lang="ar-IQ" sz="1600" b="1" dirty="0" smtClean="0"/>
              <a:t> اما اذا كان حجم العينة زوجي فنقوم بإيجاد متوسط قيمة المفردتين التي تتوسط بقية المفردات.</a:t>
            </a:r>
            <a:endParaRPr lang="en-US" sz="1600" b="1" dirty="0" smtClean="0"/>
          </a:p>
          <a:p>
            <a:pPr algn="just">
              <a:lnSpc>
                <a:spcPct val="150000"/>
              </a:lnSpc>
            </a:pPr>
            <a:r>
              <a:rPr lang="ar-IQ" sz="1600" b="1" dirty="0" smtClean="0"/>
              <a:t>مثال(2.3): احسب وسيط الاجور اليومية بالدولار لعينتي العاملين بإحدى القطاعات التاليتين:</a:t>
            </a:r>
            <a:endParaRPr lang="en-US" sz="1600" b="1" dirty="0" smtClean="0"/>
          </a:p>
          <a:p>
            <a:pPr algn="just">
              <a:lnSpc>
                <a:spcPct val="150000"/>
              </a:lnSpc>
            </a:pPr>
            <a:endParaRPr lang="ar-IQ" sz="16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7170"/>
          </a:xfrm>
        </p:spPr>
        <p:txBody>
          <a:bodyPr>
            <a:normAutofit fontScale="90000"/>
          </a:bodyPr>
          <a:lstStyle/>
          <a:p>
            <a:endParaRPr lang="ar-IQ" dirty="0"/>
          </a:p>
        </p:txBody>
      </p:sp>
      <p:sp>
        <p:nvSpPr>
          <p:cNvPr id="3" name="عنصر نائب للمحتوى 2"/>
          <p:cNvSpPr>
            <a:spLocks noGrp="1"/>
          </p:cNvSpPr>
          <p:nvPr>
            <p:ph idx="1"/>
          </p:nvPr>
        </p:nvSpPr>
        <p:spPr>
          <a:xfrm>
            <a:off x="457200" y="332656"/>
            <a:ext cx="8229600" cy="6122152"/>
          </a:xfrm>
        </p:spPr>
        <p:txBody>
          <a:bodyPr>
            <a:normAutofit/>
          </a:bodyPr>
          <a:lstStyle/>
          <a:p>
            <a:pPr algn="just">
              <a:lnSpc>
                <a:spcPct val="150000"/>
              </a:lnSpc>
            </a:pPr>
            <a:r>
              <a:rPr lang="ar-IQ" sz="1600" b="1" dirty="0" smtClean="0"/>
              <a:t>العينة(1): 50   70  80  90  60</a:t>
            </a:r>
            <a:endParaRPr lang="en-US" sz="1600" b="1" dirty="0" smtClean="0"/>
          </a:p>
          <a:p>
            <a:pPr algn="just">
              <a:lnSpc>
                <a:spcPct val="150000"/>
              </a:lnSpc>
            </a:pPr>
            <a:r>
              <a:rPr lang="ar-IQ" sz="1600" b="1" dirty="0" smtClean="0"/>
              <a:t>العينة(2): 50   70  80  90  60   100</a:t>
            </a:r>
            <a:endParaRPr lang="en-US" sz="1600" b="1" dirty="0" smtClean="0"/>
          </a:p>
          <a:p>
            <a:pPr algn="just">
              <a:lnSpc>
                <a:spcPct val="150000"/>
              </a:lnSpc>
            </a:pPr>
            <a:r>
              <a:rPr lang="ar-IQ" sz="1600" b="1" dirty="0" smtClean="0"/>
              <a:t>العينة(1): لحساب قيمة </a:t>
            </a:r>
            <a:r>
              <a:rPr lang="ar-IQ" sz="1600" b="1" dirty="0" err="1" smtClean="0"/>
              <a:t>الوسيط </a:t>
            </a:r>
            <a:r>
              <a:rPr lang="ar-IQ" sz="1600" b="1" dirty="0" smtClean="0"/>
              <a:t>, نرتب القيم تصاعديا فتصبح</a:t>
            </a:r>
            <a:endParaRPr lang="en-US" sz="1600" b="1" dirty="0" smtClean="0"/>
          </a:p>
          <a:p>
            <a:pPr algn="just">
              <a:lnSpc>
                <a:spcPct val="150000"/>
              </a:lnSpc>
            </a:pPr>
            <a:r>
              <a:rPr lang="ar-IQ" sz="1600" b="1" dirty="0" smtClean="0"/>
              <a:t>                                        90   80  70  60  50  </a:t>
            </a:r>
            <a:endParaRPr lang="en-US" sz="1600" b="1" dirty="0" smtClean="0"/>
          </a:p>
          <a:p>
            <a:pPr algn="just">
              <a:lnSpc>
                <a:spcPct val="150000"/>
              </a:lnSpc>
            </a:pPr>
            <a:r>
              <a:rPr lang="ar-IQ" sz="1600" b="1" dirty="0" smtClean="0"/>
              <a:t>من تعريف </a:t>
            </a:r>
            <a:r>
              <a:rPr lang="ar-IQ" sz="1600" b="1" dirty="0" err="1" smtClean="0"/>
              <a:t>الوسيط .</a:t>
            </a:r>
            <a:r>
              <a:rPr lang="ar-IQ" sz="1600" b="1" dirty="0" smtClean="0"/>
              <a:t> نجد ان قيمة </a:t>
            </a:r>
            <a:r>
              <a:rPr lang="ar-IQ" sz="1600" b="1" dirty="0" err="1" smtClean="0"/>
              <a:t>الوسيط  </a:t>
            </a:r>
            <a:r>
              <a:rPr lang="ar-IQ" sz="1600" b="1" dirty="0" smtClean="0"/>
              <a:t>$70=</a:t>
            </a:r>
            <a:r>
              <a:rPr lang="en-US" sz="1600" b="1" dirty="0" smtClean="0"/>
              <a:t>m</a:t>
            </a:r>
          </a:p>
          <a:p>
            <a:pPr algn="just">
              <a:lnSpc>
                <a:spcPct val="150000"/>
              </a:lnSpc>
            </a:pPr>
            <a:r>
              <a:rPr lang="ar-IQ" sz="1600" b="1" dirty="0" err="1" smtClean="0"/>
              <a:t>العينة </a:t>
            </a:r>
            <a:r>
              <a:rPr lang="ar-IQ" sz="1600" b="1" dirty="0" smtClean="0"/>
              <a:t>(2):لحساب قيمة الوسيط نرتب المفردات حسب قيمها تصاعديا </a:t>
            </a:r>
            <a:r>
              <a:rPr lang="ar-IQ" sz="1600" b="1" dirty="0" err="1" smtClean="0"/>
              <a:t>فتصبح .</a:t>
            </a:r>
            <a:r>
              <a:rPr lang="ar-IQ" sz="1600" b="1" dirty="0" smtClean="0"/>
              <a:t>   100   90  80  70  60  50</a:t>
            </a:r>
            <a:endParaRPr lang="en-US" sz="1600" b="1" dirty="0" smtClean="0"/>
          </a:p>
          <a:p>
            <a:pPr algn="just">
              <a:lnSpc>
                <a:spcPct val="150000"/>
              </a:lnSpc>
            </a:pPr>
            <a:r>
              <a:rPr lang="ar-IQ" sz="1600" b="1" dirty="0" smtClean="0"/>
              <a:t>نجد ان قيمة </a:t>
            </a:r>
            <a:r>
              <a:rPr lang="ar-IQ" sz="1600" b="1" dirty="0" smtClean="0"/>
              <a:t>الوسيط</a:t>
            </a:r>
          </a:p>
          <a:p>
            <a:pPr algn="just">
              <a:lnSpc>
                <a:spcPct val="150000"/>
              </a:lnSpc>
            </a:pPr>
            <a:r>
              <a:rPr lang="ar-IQ" sz="1600" b="1" dirty="0" err="1" smtClean="0"/>
              <a:t>$75=2/</a:t>
            </a:r>
            <a:r>
              <a:rPr lang="ar-IQ" sz="1600" b="1" dirty="0" smtClean="0"/>
              <a:t>(80=70</a:t>
            </a:r>
            <a:r>
              <a:rPr lang="ar-IQ" sz="1600" b="1" dirty="0" err="1" smtClean="0"/>
              <a:t>)=</a:t>
            </a:r>
            <a:r>
              <a:rPr lang="en-US" sz="1600" b="1" dirty="0" smtClean="0"/>
              <a:t>m</a:t>
            </a:r>
          </a:p>
          <a:p>
            <a:r>
              <a:rPr lang="ar-IQ" sz="1600" b="1" dirty="0" smtClean="0"/>
              <a:t>(ثانيا)حالة البيانات </a:t>
            </a:r>
            <a:r>
              <a:rPr lang="ar-IQ" sz="1600" b="1" dirty="0" err="1" smtClean="0"/>
              <a:t>المبوبة </a:t>
            </a:r>
            <a:r>
              <a:rPr lang="ar-IQ" sz="1600" b="1" dirty="0" smtClean="0"/>
              <a:t>:نتبع الخطوات التالية.</a:t>
            </a:r>
            <a:endParaRPr lang="en-US" sz="1600" b="1" dirty="0" smtClean="0"/>
          </a:p>
          <a:p>
            <a:r>
              <a:rPr lang="ar-IQ" sz="1600" b="1" dirty="0" smtClean="0"/>
              <a:t>1-نحدد ترتيب الوسيط والذي يحسب من </a:t>
            </a:r>
            <a:r>
              <a:rPr lang="ar-IQ" sz="1600" b="1" dirty="0" err="1" smtClean="0"/>
              <a:t>العلاقة:</a:t>
            </a:r>
            <a:r>
              <a:rPr lang="ar-IQ" sz="1600" b="1" dirty="0" smtClean="0"/>
              <a:t> </a:t>
            </a:r>
            <a:r>
              <a:rPr lang="en-US" sz="1600" b="1" dirty="0" err="1" smtClean="0"/>
              <a:t>Ef</a:t>
            </a:r>
            <a:r>
              <a:rPr lang="ar-IQ" sz="1600" b="1" dirty="0" smtClean="0"/>
              <a:t>/2=</a:t>
            </a:r>
            <a:r>
              <a:rPr lang="en-US" sz="1600" b="1" dirty="0" smtClean="0"/>
              <a:t>C</a:t>
            </a:r>
            <a:r>
              <a:rPr lang="en-US" sz="1600" b="1" baseline="-25000" dirty="0" smtClean="0"/>
              <a:t>1</a:t>
            </a:r>
            <a:endParaRPr lang="en-US" sz="1600" b="1" dirty="0" smtClean="0"/>
          </a:p>
          <a:p>
            <a:r>
              <a:rPr lang="en-US" sz="1600" b="1" dirty="0" smtClean="0"/>
              <a:t>2</a:t>
            </a:r>
            <a:r>
              <a:rPr lang="ar-IQ" sz="1600" b="1" dirty="0" smtClean="0"/>
              <a:t>-نكون الجدول التكراري المتجمع الصاعد.</a:t>
            </a:r>
            <a:endParaRPr lang="en-US" sz="1600" b="1" dirty="0" smtClean="0"/>
          </a:p>
          <a:p>
            <a:r>
              <a:rPr lang="ar-IQ" sz="1600" b="1" dirty="0" smtClean="0"/>
              <a:t>-نحدد فئة </a:t>
            </a:r>
            <a:r>
              <a:rPr lang="ar-IQ" sz="1600" b="1" dirty="0" err="1" smtClean="0"/>
              <a:t>وسطية.</a:t>
            </a:r>
            <a:r>
              <a:rPr lang="ar-IQ" sz="1600" b="1" dirty="0" smtClean="0"/>
              <a:t> بالبحث عن فئتين التي تتراوح قيمة </a:t>
            </a:r>
            <a:r>
              <a:rPr lang="ar-IQ" sz="1600" b="1" baseline="-25000" dirty="0" smtClean="0"/>
              <a:t>1</a:t>
            </a:r>
            <a:r>
              <a:rPr lang="en-US" sz="1600" b="1" dirty="0" smtClean="0"/>
              <a:t>C</a:t>
            </a:r>
            <a:r>
              <a:rPr lang="ar-IQ" sz="1600" b="1" dirty="0" smtClean="0"/>
              <a:t> بين </a:t>
            </a:r>
            <a:r>
              <a:rPr lang="ar-IQ" sz="1600" b="1" dirty="0" err="1" smtClean="0"/>
              <a:t>ت </a:t>
            </a:r>
            <a:r>
              <a:rPr lang="ar-IQ" sz="1600" b="1" dirty="0" smtClean="0"/>
              <a:t>.م.ص.الخاص </a:t>
            </a:r>
            <a:r>
              <a:rPr lang="ar-IQ" sz="1600" b="1" dirty="0" err="1" smtClean="0"/>
              <a:t>بهما</a:t>
            </a:r>
            <a:r>
              <a:rPr lang="ar-IQ" sz="1600" b="1" dirty="0" smtClean="0"/>
              <a:t> </a:t>
            </a:r>
            <a:r>
              <a:rPr lang="ar-IQ" sz="1600" b="1" dirty="0" err="1" smtClean="0"/>
              <a:t>.</a:t>
            </a:r>
            <a:r>
              <a:rPr lang="ar-IQ" sz="1600" b="1" dirty="0" smtClean="0"/>
              <a:t> ثم اختيار الفئة ذات اكبر  </a:t>
            </a:r>
            <a:r>
              <a:rPr lang="ar-IQ" sz="1600" b="1" dirty="0" err="1" smtClean="0"/>
              <a:t>ت,م </a:t>
            </a:r>
            <a:r>
              <a:rPr lang="ar-IQ" sz="1600" b="1" dirty="0" smtClean="0"/>
              <a:t>, ص, بينهما</a:t>
            </a:r>
            <a:endParaRPr lang="en-US" sz="1600" b="1" dirty="0" smtClean="0"/>
          </a:p>
          <a:p>
            <a:r>
              <a:rPr lang="en-US" sz="1600" b="1" dirty="0" smtClean="0"/>
              <a:t>C</a:t>
            </a:r>
            <a:r>
              <a:rPr lang="en-US" sz="1600" b="1" baseline="-25000" dirty="0" smtClean="0"/>
              <a:t>1</a:t>
            </a:r>
            <a:r>
              <a:rPr lang="en-US" sz="1600" b="1" dirty="0" smtClean="0"/>
              <a:t>-C</a:t>
            </a:r>
            <a:r>
              <a:rPr lang="en-US" sz="1600" b="1" baseline="-25000" dirty="0" smtClean="0"/>
              <a:t>2</a:t>
            </a:r>
            <a:endParaRPr lang="en-US" sz="1600" b="1" dirty="0" smtClean="0"/>
          </a:p>
          <a:p>
            <a:r>
              <a:rPr lang="ar-IQ" sz="1600" b="1" dirty="0" smtClean="0"/>
              <a:t>4-استخدام العلاقات التالية</a:t>
            </a:r>
            <a:endParaRPr lang="ar-IQ" sz="16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7170"/>
          </a:xfrm>
        </p:spPr>
        <p:txBody>
          <a:bodyPr>
            <a:normAutofit fontScale="90000"/>
          </a:bodyPr>
          <a:lstStyle/>
          <a:p>
            <a:endParaRPr lang="ar-IQ" dirty="0"/>
          </a:p>
        </p:txBody>
      </p:sp>
      <p:sp>
        <p:nvSpPr>
          <p:cNvPr id="3" name="عنصر نائب للمحتوى 2"/>
          <p:cNvSpPr>
            <a:spLocks noGrp="1"/>
          </p:cNvSpPr>
          <p:nvPr>
            <p:ph idx="1"/>
          </p:nvPr>
        </p:nvSpPr>
        <p:spPr>
          <a:xfrm>
            <a:off x="457200" y="332656"/>
            <a:ext cx="8229600" cy="6122152"/>
          </a:xfrm>
        </p:spPr>
        <p:txBody>
          <a:bodyPr>
            <a:normAutofit/>
          </a:bodyPr>
          <a:lstStyle/>
          <a:p>
            <a:pPr>
              <a:lnSpc>
                <a:spcPct val="150000"/>
              </a:lnSpc>
            </a:pPr>
            <a:r>
              <a:rPr lang="ar-IQ" sz="1600" b="1" dirty="0" smtClean="0"/>
              <a:t>حيث:</a:t>
            </a:r>
            <a:endParaRPr lang="en-US" sz="1600" b="1" dirty="0" smtClean="0"/>
          </a:p>
          <a:p>
            <a:pPr>
              <a:lnSpc>
                <a:spcPct val="150000"/>
              </a:lnSpc>
            </a:pPr>
            <a:r>
              <a:rPr lang="en-US" sz="1600" b="1" dirty="0" smtClean="0"/>
              <a:t>L</a:t>
            </a:r>
            <a:r>
              <a:rPr lang="ar-IQ" sz="1600" b="1" dirty="0" smtClean="0"/>
              <a:t>: الحد الأدنى لفئة الوسيط</a:t>
            </a:r>
            <a:endParaRPr lang="en-US" sz="1600" b="1" dirty="0" smtClean="0"/>
          </a:p>
          <a:p>
            <a:pPr>
              <a:lnSpc>
                <a:spcPct val="150000"/>
              </a:lnSpc>
            </a:pPr>
            <a:r>
              <a:rPr lang="en-US" sz="1600" b="1" dirty="0" smtClean="0"/>
              <a:t>C</a:t>
            </a:r>
            <a:r>
              <a:rPr lang="en-US" sz="1600" b="1" baseline="-25000" dirty="0" smtClean="0"/>
              <a:t>1</a:t>
            </a:r>
            <a:r>
              <a:rPr lang="ar-IQ" sz="1600" b="1" dirty="0" smtClean="0"/>
              <a:t>: ترتيب الوسيط</a:t>
            </a:r>
            <a:endParaRPr lang="en-US" sz="1600" b="1" dirty="0" smtClean="0"/>
          </a:p>
          <a:p>
            <a:pPr>
              <a:lnSpc>
                <a:spcPct val="150000"/>
              </a:lnSpc>
            </a:pPr>
            <a:r>
              <a:rPr lang="ar-IQ" sz="1600" b="1" baseline="-25000" dirty="0" smtClean="0"/>
              <a:t>2</a:t>
            </a:r>
            <a:r>
              <a:rPr lang="en-US" sz="1600" b="1" dirty="0" smtClean="0"/>
              <a:t>C</a:t>
            </a:r>
            <a:r>
              <a:rPr lang="ar-IQ" sz="1600" b="1" dirty="0" smtClean="0"/>
              <a:t>: </a:t>
            </a:r>
            <a:r>
              <a:rPr lang="ar-IQ" sz="1600" b="1" dirty="0" err="1" smtClean="0"/>
              <a:t>ت </a:t>
            </a:r>
            <a:r>
              <a:rPr lang="ar-IQ" sz="1600" b="1" dirty="0" smtClean="0"/>
              <a:t>, </a:t>
            </a:r>
            <a:r>
              <a:rPr lang="ar-IQ" sz="1600" b="1" dirty="0" err="1" smtClean="0"/>
              <a:t>م </a:t>
            </a:r>
            <a:r>
              <a:rPr lang="ar-IQ" sz="1600" b="1" dirty="0" smtClean="0"/>
              <a:t>, ص, السابق للفئة الوسيط</a:t>
            </a:r>
            <a:endParaRPr lang="en-US" sz="1600" b="1" dirty="0" smtClean="0"/>
          </a:p>
          <a:p>
            <a:pPr>
              <a:lnSpc>
                <a:spcPct val="150000"/>
              </a:lnSpc>
            </a:pPr>
            <a:r>
              <a:rPr lang="en-US" sz="1600" b="1" dirty="0" smtClean="0"/>
              <a:t>C</a:t>
            </a:r>
            <a:r>
              <a:rPr lang="en-US" sz="1600" b="1" baseline="-25000" dirty="0" smtClean="0"/>
              <a:t>3</a:t>
            </a:r>
            <a:r>
              <a:rPr lang="ar-IQ" sz="1600" b="1" dirty="0" smtClean="0"/>
              <a:t>:التكرار الاصلي لفئة الوسيط </a:t>
            </a:r>
            <a:endParaRPr lang="en-US" sz="1600" b="1" dirty="0" smtClean="0"/>
          </a:p>
          <a:p>
            <a:pPr>
              <a:lnSpc>
                <a:spcPct val="150000"/>
              </a:lnSpc>
            </a:pPr>
            <a:r>
              <a:rPr lang="en-US" sz="1600" b="1" dirty="0" smtClean="0"/>
              <a:t>h</a:t>
            </a:r>
            <a:r>
              <a:rPr lang="ar-IQ" sz="1600" b="1" dirty="0" smtClean="0"/>
              <a:t>: طول الفئة</a:t>
            </a:r>
            <a:endParaRPr lang="en-US" sz="1600" b="1" dirty="0" smtClean="0"/>
          </a:p>
          <a:p>
            <a:pPr>
              <a:lnSpc>
                <a:spcPct val="150000"/>
              </a:lnSpc>
            </a:pPr>
            <a:r>
              <a:rPr lang="ar-IQ" sz="1600" b="1" dirty="0" smtClean="0"/>
              <a:t>  مثال(2.4):احسب وسيط اجور العمال </a:t>
            </a:r>
            <a:r>
              <a:rPr lang="ar-IQ" sz="1600" b="1" dirty="0" err="1" smtClean="0"/>
              <a:t>اليومية </a:t>
            </a:r>
            <a:r>
              <a:rPr lang="ar-IQ" sz="1600" b="1" dirty="0" smtClean="0"/>
              <a:t>(</a:t>
            </a:r>
            <a:r>
              <a:rPr lang="ar-IQ" sz="1600" b="1" dirty="0" err="1" smtClean="0"/>
              <a:t>مثال1</a:t>
            </a:r>
            <a:r>
              <a:rPr lang="ar-IQ" sz="1600" b="1" dirty="0" smtClean="0"/>
              <a:t>.3</a:t>
            </a:r>
            <a:r>
              <a:rPr lang="ar-IQ" sz="1600" b="1" dirty="0" err="1" smtClean="0"/>
              <a:t>)</a:t>
            </a:r>
            <a:r>
              <a:rPr lang="ar-IQ" sz="1600" b="1" dirty="0" smtClean="0"/>
              <a:t> </a:t>
            </a:r>
            <a:endParaRPr lang="en-US" sz="1600" b="1" dirty="0" smtClean="0"/>
          </a:p>
          <a:p>
            <a:pPr>
              <a:lnSpc>
                <a:spcPct val="150000"/>
              </a:lnSpc>
            </a:pPr>
            <a:r>
              <a:rPr lang="ar-IQ" sz="1600" b="1" dirty="0" smtClean="0"/>
              <a:t>الحل:</a:t>
            </a:r>
            <a:endParaRPr lang="en-US" sz="1600" b="1" dirty="0" smtClean="0"/>
          </a:p>
          <a:p>
            <a:pPr>
              <a:lnSpc>
                <a:spcPct val="150000"/>
              </a:lnSpc>
            </a:pPr>
            <a:endParaRPr lang="en-US" sz="1600" b="1" dirty="0"/>
          </a:p>
        </p:txBody>
      </p:sp>
      <p:graphicFrame>
        <p:nvGraphicFramePr>
          <p:cNvPr id="4" name="جدول 3"/>
          <p:cNvGraphicFramePr>
            <a:graphicFrameLocks noGrp="1"/>
          </p:cNvGraphicFramePr>
          <p:nvPr/>
        </p:nvGraphicFramePr>
        <p:xfrm>
          <a:off x="1259632" y="3429000"/>
          <a:ext cx="6096000" cy="2966720"/>
        </p:xfrm>
        <a:graphic>
          <a:graphicData uri="http://schemas.openxmlformats.org/drawingml/2006/table">
            <a:tbl>
              <a:tblPr rtl="1" firstRow="1" bandRow="1">
                <a:tableStyleId>{5C22544A-7EE6-4342-B048-85BDC9FD1C3A}</a:tableStyleId>
              </a:tblPr>
              <a:tblGrid>
                <a:gridCol w="1524000"/>
                <a:gridCol w="1524000"/>
                <a:gridCol w="1524000"/>
                <a:gridCol w="1524000"/>
              </a:tblGrid>
              <a:tr h="370840">
                <a:tc>
                  <a:txBody>
                    <a:bodyPr/>
                    <a:lstStyle/>
                    <a:p>
                      <a:pPr algn="just" rtl="1">
                        <a:lnSpc>
                          <a:spcPct val="115000"/>
                        </a:lnSpc>
                        <a:spcAft>
                          <a:spcPts val="0"/>
                        </a:spcAft>
                        <a:tabLst>
                          <a:tab pos="334645" algn="l"/>
                        </a:tabLst>
                      </a:pPr>
                      <a:r>
                        <a:rPr lang="ar-IQ" sz="1400">
                          <a:latin typeface="Calibri"/>
                          <a:ea typeface="Times New Roman"/>
                          <a:cs typeface="Times New Roman"/>
                        </a:rPr>
                        <a:t>ت.م.ص.</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اقل من الحد الاعلى للفئة</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عددالعمال</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الاجور</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3   </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اقل من 20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3</a:t>
                      </a:r>
                      <a:endParaRPr lang="en-US" sz="1100">
                        <a:latin typeface="Calibri"/>
                        <a:ea typeface="Times New Roman"/>
                        <a:cs typeface="Arial"/>
                      </a:endParaRPr>
                    </a:p>
                  </a:txBody>
                  <a:tcPr marL="68580" marR="68580" marT="0" marB="0"/>
                </a:tc>
                <a:tc>
                  <a:txBody>
                    <a:bodyPr/>
                    <a:lstStyle/>
                    <a:p>
                      <a:pPr marL="342900" lvl="0" indent="-342900" algn="just" rtl="1">
                        <a:lnSpc>
                          <a:spcPct val="115000"/>
                        </a:lnSpc>
                        <a:spcAft>
                          <a:spcPts val="0"/>
                        </a:spcAft>
                        <a:buFont typeface="Arial"/>
                        <a:buChar char="-"/>
                        <a:tabLst>
                          <a:tab pos="334645" algn="l"/>
                        </a:tabLst>
                      </a:pPr>
                      <a:r>
                        <a:rPr lang="ar-IQ" sz="1400">
                          <a:latin typeface="Calibri"/>
                          <a:ea typeface="Times New Roman"/>
                          <a:cs typeface="Times New Roman"/>
                        </a:rPr>
                        <a:t>10</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9</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اقل من 30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6</a:t>
                      </a:r>
                      <a:endParaRPr lang="en-US" sz="1100">
                        <a:latin typeface="Calibri"/>
                        <a:ea typeface="Times New Roman"/>
                        <a:cs typeface="Arial"/>
                      </a:endParaRPr>
                    </a:p>
                  </a:txBody>
                  <a:tcPr marL="68580" marR="68580" marT="0" marB="0"/>
                </a:tc>
                <a:tc>
                  <a:txBody>
                    <a:bodyPr/>
                    <a:lstStyle/>
                    <a:p>
                      <a:pPr marL="342900" lvl="0" indent="-342900" algn="just" rtl="1">
                        <a:lnSpc>
                          <a:spcPct val="115000"/>
                        </a:lnSpc>
                        <a:spcAft>
                          <a:spcPts val="0"/>
                        </a:spcAft>
                        <a:buFont typeface="Arial"/>
                        <a:buChar char="-"/>
                        <a:tabLst>
                          <a:tab pos="334645" algn="l"/>
                        </a:tabLst>
                      </a:pPr>
                      <a:r>
                        <a:rPr lang="ar-IQ" sz="1400">
                          <a:latin typeface="Calibri"/>
                          <a:ea typeface="Times New Roman"/>
                          <a:cs typeface="Times New Roman"/>
                        </a:rPr>
                        <a:t>20</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19=</a:t>
                      </a:r>
                      <a:r>
                        <a:rPr lang="en-US" sz="1400">
                          <a:latin typeface="Times New Roman"/>
                          <a:ea typeface="Times New Roman"/>
                          <a:cs typeface="Arial"/>
                        </a:rPr>
                        <a:t>C</a:t>
                      </a:r>
                      <a:r>
                        <a:rPr lang="en-US" sz="1400" baseline="-25000">
                          <a:latin typeface="Times New Roman"/>
                          <a:ea typeface="Times New Roman"/>
                          <a:cs typeface="Arial"/>
                        </a:rPr>
                        <a:t>2</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اقل من 40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10</a:t>
                      </a:r>
                      <a:endParaRPr lang="en-US" sz="1100">
                        <a:latin typeface="Calibri"/>
                        <a:ea typeface="Times New Roman"/>
                        <a:cs typeface="Arial"/>
                      </a:endParaRPr>
                    </a:p>
                  </a:txBody>
                  <a:tcPr marL="68580" marR="68580" marT="0" marB="0"/>
                </a:tc>
                <a:tc>
                  <a:txBody>
                    <a:bodyPr/>
                    <a:lstStyle/>
                    <a:p>
                      <a:pPr marL="342900" lvl="0" indent="-342900" algn="just" rtl="1">
                        <a:lnSpc>
                          <a:spcPct val="115000"/>
                        </a:lnSpc>
                        <a:spcAft>
                          <a:spcPts val="0"/>
                        </a:spcAft>
                        <a:buFont typeface="Arial"/>
                        <a:buChar char="-"/>
                        <a:tabLst>
                          <a:tab pos="334645" algn="l"/>
                        </a:tabLst>
                      </a:pPr>
                      <a:r>
                        <a:rPr lang="ar-IQ" sz="1400">
                          <a:latin typeface="Calibri"/>
                          <a:ea typeface="Times New Roman"/>
                          <a:cs typeface="Times New Roman"/>
                        </a:rPr>
                        <a:t>30</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34</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اقل من 50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15=</a:t>
                      </a:r>
                      <a:r>
                        <a:rPr lang="en-US" sz="1400">
                          <a:latin typeface="Times New Roman"/>
                          <a:ea typeface="Times New Roman"/>
                          <a:cs typeface="Arial"/>
                        </a:rPr>
                        <a:t>C</a:t>
                      </a:r>
                      <a:r>
                        <a:rPr lang="en-US" sz="1400" baseline="-25000">
                          <a:latin typeface="Times New Roman"/>
                          <a:ea typeface="Times New Roman"/>
                          <a:cs typeface="Arial"/>
                        </a:rPr>
                        <a:t>3</a:t>
                      </a:r>
                      <a:endParaRPr lang="en-US" sz="1100">
                        <a:latin typeface="Calibri"/>
                        <a:ea typeface="Times New Roman"/>
                        <a:cs typeface="Arial"/>
                      </a:endParaRPr>
                    </a:p>
                  </a:txBody>
                  <a:tcPr marL="68580" marR="68580" marT="0" marB="0"/>
                </a:tc>
                <a:tc>
                  <a:txBody>
                    <a:bodyPr/>
                    <a:lstStyle/>
                    <a:p>
                      <a:pPr marL="342900" lvl="0" indent="-342900" algn="just" rtl="1">
                        <a:lnSpc>
                          <a:spcPct val="115000"/>
                        </a:lnSpc>
                        <a:spcAft>
                          <a:spcPts val="0"/>
                        </a:spcAft>
                        <a:buFont typeface="Arial"/>
                        <a:buChar char="-"/>
                        <a:tabLst>
                          <a:tab pos="334645" algn="l"/>
                        </a:tabLst>
                      </a:pPr>
                      <a:r>
                        <a:rPr lang="ar-IQ" sz="1400">
                          <a:latin typeface="Calibri"/>
                          <a:ea typeface="Times New Roman"/>
                          <a:cs typeface="Times New Roman"/>
                        </a:rPr>
                        <a:t>40=</a:t>
                      </a:r>
                      <a:r>
                        <a:rPr lang="en-US" sz="1400">
                          <a:latin typeface="Times New Roman"/>
                          <a:ea typeface="Times New Roman"/>
                          <a:cs typeface="Arial"/>
                        </a:rPr>
                        <a:t>L</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42</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اقل من 60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8</a:t>
                      </a:r>
                      <a:endParaRPr lang="en-US" sz="1100">
                        <a:latin typeface="Calibri"/>
                        <a:ea typeface="Times New Roman"/>
                        <a:cs typeface="Arial"/>
                      </a:endParaRPr>
                    </a:p>
                  </a:txBody>
                  <a:tcPr marL="68580" marR="68580" marT="0" marB="0"/>
                </a:tc>
                <a:tc>
                  <a:txBody>
                    <a:bodyPr/>
                    <a:lstStyle/>
                    <a:p>
                      <a:pPr marL="342900" lvl="0" indent="-342900" algn="just" rtl="1">
                        <a:lnSpc>
                          <a:spcPct val="115000"/>
                        </a:lnSpc>
                        <a:spcAft>
                          <a:spcPts val="0"/>
                        </a:spcAft>
                        <a:buFont typeface="Arial"/>
                        <a:buChar char="-"/>
                        <a:tabLst>
                          <a:tab pos="334645" algn="l"/>
                        </a:tabLst>
                      </a:pPr>
                      <a:r>
                        <a:rPr lang="ar-IQ" sz="1400">
                          <a:latin typeface="Calibri"/>
                          <a:ea typeface="Times New Roman"/>
                          <a:cs typeface="Times New Roman"/>
                        </a:rPr>
                        <a:t>50</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47</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اقل من 70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5</a:t>
                      </a:r>
                      <a:endParaRPr lang="en-US" sz="1100">
                        <a:latin typeface="Calibri"/>
                        <a:ea typeface="Times New Roman"/>
                        <a:cs typeface="Arial"/>
                      </a:endParaRPr>
                    </a:p>
                  </a:txBody>
                  <a:tcPr marL="68580" marR="68580" marT="0" marB="0"/>
                </a:tc>
                <a:tc>
                  <a:txBody>
                    <a:bodyPr/>
                    <a:lstStyle/>
                    <a:p>
                      <a:pPr marL="342900" lvl="0" indent="-342900" algn="just" rtl="1">
                        <a:lnSpc>
                          <a:spcPct val="115000"/>
                        </a:lnSpc>
                        <a:spcAft>
                          <a:spcPts val="0"/>
                        </a:spcAft>
                        <a:buFont typeface="Arial"/>
                        <a:buChar char="-"/>
                        <a:tabLst>
                          <a:tab pos="334645" algn="l"/>
                        </a:tabLst>
                      </a:pPr>
                      <a:r>
                        <a:rPr lang="ar-IQ" sz="1400">
                          <a:latin typeface="Calibri"/>
                          <a:ea typeface="Times New Roman"/>
                          <a:cs typeface="Times New Roman"/>
                        </a:rPr>
                        <a:t>60</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50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اقل من 80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3</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dirty="0">
                          <a:latin typeface="Calibri"/>
                          <a:ea typeface="Times New Roman"/>
                          <a:cs typeface="Times New Roman"/>
                        </a:rPr>
                        <a:t>     </a:t>
                      </a:r>
                      <a:r>
                        <a:rPr lang="ar-IQ" sz="1400" dirty="0" err="1">
                          <a:latin typeface="Calibri"/>
                          <a:ea typeface="Times New Roman"/>
                          <a:cs typeface="Times New Roman"/>
                        </a:rPr>
                        <a:t>80 </a:t>
                      </a:r>
                      <a:r>
                        <a:rPr lang="ar-IQ" sz="1400" dirty="0">
                          <a:latin typeface="Calibri"/>
                          <a:ea typeface="Times New Roman"/>
                          <a:cs typeface="Times New Roman"/>
                        </a:rPr>
                        <a:t>-70  </a:t>
                      </a:r>
                      <a:endParaRPr lang="en-US" sz="1100" dirty="0">
                        <a:latin typeface="Calibri"/>
                        <a:ea typeface="Times New Roman"/>
                        <a:cs typeface="Arial"/>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a:xfrm>
            <a:off x="457200" y="260648"/>
            <a:ext cx="8229600" cy="6194160"/>
          </a:xfrm>
        </p:spPr>
        <p:txBody>
          <a:bodyPr>
            <a:normAutofit fontScale="92500" lnSpcReduction="20000"/>
          </a:bodyPr>
          <a:lstStyle/>
          <a:p>
            <a:pPr algn="just">
              <a:lnSpc>
                <a:spcPct val="150000"/>
              </a:lnSpc>
            </a:pPr>
            <a:r>
              <a:rPr lang="ar-IQ" sz="1800" b="1" u="sng" dirty="0" smtClean="0"/>
              <a:t>تعريف الإحصاء</a:t>
            </a:r>
            <a:endParaRPr lang="en-US" sz="1800" b="1" u="sng" dirty="0" smtClean="0"/>
          </a:p>
          <a:p>
            <a:pPr algn="just">
              <a:lnSpc>
                <a:spcPct val="150000"/>
              </a:lnSpc>
            </a:pPr>
            <a:r>
              <a:rPr lang="ar-IQ" sz="1600" b="1" dirty="0" smtClean="0"/>
              <a:t>تعرف بنها القيمة أو الدرجة التي تعبر عن النتيجة النهائية للعمليات الرياضية التي تمثل العينة او المجتمع الأصلي فلا بد إن تشير إلى وجود ثلاث تطورات في تاريخ الإحصاء تستحق </a:t>
            </a:r>
            <a:r>
              <a:rPr lang="ar-IQ" sz="1600" b="1" dirty="0" err="1" smtClean="0"/>
              <a:t>الذكر </a:t>
            </a:r>
            <a:r>
              <a:rPr lang="ar-IQ" sz="1600" b="1" dirty="0" smtClean="0"/>
              <a:t>, الأول نضريه إحصاء القياس </a:t>
            </a:r>
            <a:r>
              <a:rPr lang="ar-IQ" sz="1600" b="1" dirty="0" err="1" smtClean="0"/>
              <a:t>لجالتون</a:t>
            </a:r>
            <a:r>
              <a:rPr lang="en-US" sz="1600" b="1" dirty="0" err="1" smtClean="0"/>
              <a:t>Galtonf</a:t>
            </a:r>
            <a:r>
              <a:rPr lang="ar-IQ" sz="1600" b="1" dirty="0" smtClean="0"/>
              <a:t> </a:t>
            </a:r>
            <a:r>
              <a:rPr lang="ar-IQ" sz="1600" b="1" dirty="0" err="1" smtClean="0"/>
              <a:t>واخرين</a:t>
            </a:r>
            <a:r>
              <a:rPr lang="ar-IQ" sz="1600" b="1" dirty="0" smtClean="0"/>
              <a:t> عن تطبيق المفاهيم الإحصائية في العلوم البيولوجية, والثاني ما قدمه فيشر</a:t>
            </a:r>
            <a:r>
              <a:rPr lang="en-US" sz="1600" b="1" dirty="0" smtClean="0"/>
              <a:t>fisher</a:t>
            </a:r>
            <a:r>
              <a:rPr lang="ar-IQ" sz="1600" b="1" dirty="0" smtClean="0"/>
              <a:t>  من صياغات وابتكارات نظرية, وأخيرا الكمبيوتر الذي أدى إلى تسهيل إجراء </a:t>
            </a:r>
            <a:r>
              <a:rPr lang="ar-IQ" sz="1600" b="1" dirty="0" smtClean="0"/>
              <a:t>العمليات </a:t>
            </a:r>
            <a:r>
              <a:rPr lang="ar-IQ" sz="1600" b="1" dirty="0" err="1" smtClean="0"/>
              <a:t>المعقدة</a:t>
            </a:r>
            <a:r>
              <a:rPr lang="ar-IQ" sz="1600" b="1" dirty="0" err="1" smtClean="0"/>
              <a:t>.</a:t>
            </a:r>
            <a:r>
              <a:rPr lang="ar-IQ" sz="1600" b="1" dirty="0" smtClean="0"/>
              <a:t> </a:t>
            </a:r>
            <a:r>
              <a:rPr lang="ar-IQ" sz="1600" b="1" dirty="0" smtClean="0"/>
              <a:t> </a:t>
            </a:r>
          </a:p>
          <a:p>
            <a:pPr algn="just">
              <a:lnSpc>
                <a:spcPct val="160000"/>
              </a:lnSpc>
            </a:pPr>
            <a:r>
              <a:rPr lang="ar-IQ" sz="1600" b="1" dirty="0" smtClean="0"/>
              <a:t>الإحصاء</a:t>
            </a:r>
            <a:endParaRPr lang="en-US" sz="1600" b="1" dirty="0" smtClean="0"/>
          </a:p>
          <a:p>
            <a:pPr algn="just">
              <a:lnSpc>
                <a:spcPct val="160000"/>
              </a:lnSpc>
            </a:pPr>
            <a:r>
              <a:rPr lang="ar-IQ" sz="1600" b="1" dirty="0" smtClean="0"/>
              <a:t>يلعب الإحصاء دورا مهما في تحليل واستخراج لمختلف البحوث والدراسات في شتى مجالات المعرفة وكلمه إحصاء</a:t>
            </a:r>
            <a:r>
              <a:rPr lang="en-US" sz="1600" b="1" dirty="0" smtClean="0"/>
              <a:t> ( statistics)</a:t>
            </a:r>
            <a:r>
              <a:rPr lang="ar-IQ" sz="1600" b="1" dirty="0" smtClean="0"/>
              <a:t>ليست حديثة فقد كانت تعني جمع المعلومات والحقائق المتعلقة </a:t>
            </a:r>
            <a:r>
              <a:rPr lang="ar-IQ" sz="1600" b="1" dirty="0" err="1" smtClean="0"/>
              <a:t>بشؤن</a:t>
            </a:r>
            <a:r>
              <a:rPr lang="ar-IQ" sz="1600" b="1" dirty="0" smtClean="0"/>
              <a:t> الدولة ولكن الجديد في موضوع علم الإحصاء او </a:t>
            </a:r>
            <a:r>
              <a:rPr lang="ar-IQ" sz="1600" b="1" dirty="0" err="1" smtClean="0"/>
              <a:t>كلمة </a:t>
            </a:r>
            <a:r>
              <a:rPr lang="ar-IQ" sz="1600" b="1" dirty="0" smtClean="0"/>
              <a:t>(إحصاء)هو:</a:t>
            </a:r>
            <a:endParaRPr lang="en-US" sz="1600" b="1" dirty="0" smtClean="0"/>
          </a:p>
          <a:p>
            <a:pPr algn="just">
              <a:lnSpc>
                <a:spcPct val="160000"/>
              </a:lnSpc>
            </a:pPr>
            <a:r>
              <a:rPr lang="ar-IQ" sz="1600" b="1" dirty="0" smtClean="0"/>
              <a:t>مجموعة الطرق والوسائل والقواعد والقوانين المبينة على التحليل المنطقي التي تستخدم كأفضل وسيلة لقياس وتحليل الظواهر والحقائق لاستخلاص النتائج ووضعها بصورة مناسبة لتوضيح العلاقة القائمة بينهما.</a:t>
            </a:r>
            <a:endParaRPr lang="en-US" sz="1600" b="1" dirty="0" smtClean="0"/>
          </a:p>
          <a:p>
            <a:pPr algn="just">
              <a:lnSpc>
                <a:spcPct val="160000"/>
              </a:lnSpc>
            </a:pPr>
            <a:r>
              <a:rPr lang="ar-IQ" sz="1700" b="1" u="sng" dirty="0" smtClean="0"/>
              <a:t>علم </a:t>
            </a:r>
            <a:r>
              <a:rPr lang="ar-IQ" sz="1700" b="1" u="sng" dirty="0" smtClean="0"/>
              <a:t>الإحصاء </a:t>
            </a:r>
            <a:endParaRPr lang="en-US" sz="1700" b="1" u="sng" dirty="0" smtClean="0"/>
          </a:p>
          <a:p>
            <a:pPr algn="just">
              <a:lnSpc>
                <a:spcPct val="160000"/>
              </a:lnSpc>
            </a:pPr>
            <a:r>
              <a:rPr lang="ar-IQ" sz="1600" b="1" dirty="0" smtClean="0"/>
              <a:t>هو العلم الذي يهتم بجمع الحقائق المتعلقة بالظواهر العلمية وتسجيلها وتلخيصها مما يساعد في التعرف على اتجاهات هذه الظواهر وعلاقتها بعضها </a:t>
            </a:r>
            <a:r>
              <a:rPr lang="ar-IQ" sz="1600" b="1" dirty="0" err="1" smtClean="0"/>
              <a:t>للبعض.</a:t>
            </a:r>
            <a:r>
              <a:rPr lang="ar-IQ" sz="1600" b="1" dirty="0" smtClean="0"/>
              <a:t>      </a:t>
            </a:r>
            <a:endParaRPr lang="en-US" sz="1600" b="1" dirty="0" smtClean="0"/>
          </a:p>
          <a:p>
            <a:pPr algn="just">
              <a:lnSpc>
                <a:spcPct val="150000"/>
              </a:lnSpc>
            </a:pPr>
            <a:r>
              <a:rPr lang="ar-IQ" sz="1600" b="1" dirty="0" smtClean="0"/>
              <a:t>   </a:t>
            </a:r>
          </a:p>
          <a:p>
            <a:pPr algn="just">
              <a:lnSpc>
                <a:spcPct val="150000"/>
              </a:lnSpc>
            </a:pPr>
            <a:endParaRPr lang="ar-IQ" sz="16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7170"/>
          </a:xfrm>
        </p:spPr>
        <p:txBody>
          <a:bodyPr>
            <a:normAutofit fontScale="90000"/>
          </a:bodyPr>
          <a:lstStyle/>
          <a:p>
            <a:endParaRPr lang="ar-IQ" dirty="0"/>
          </a:p>
        </p:txBody>
      </p:sp>
      <p:sp>
        <p:nvSpPr>
          <p:cNvPr id="3" name="عنصر نائب للمحتوى 2"/>
          <p:cNvSpPr>
            <a:spLocks noGrp="1"/>
          </p:cNvSpPr>
          <p:nvPr>
            <p:ph idx="1"/>
          </p:nvPr>
        </p:nvSpPr>
        <p:spPr>
          <a:xfrm>
            <a:off x="457200" y="332656"/>
            <a:ext cx="8229600" cy="6122152"/>
          </a:xfrm>
        </p:spPr>
        <p:txBody>
          <a:bodyPr>
            <a:normAutofit/>
          </a:bodyPr>
          <a:lstStyle/>
          <a:p>
            <a:pPr>
              <a:lnSpc>
                <a:spcPct val="150000"/>
              </a:lnSpc>
            </a:pPr>
            <a:r>
              <a:rPr lang="ar-IQ" sz="1600" b="1" dirty="0" smtClean="0"/>
              <a:t>19- 25                      </a:t>
            </a:r>
            <a:r>
              <a:rPr lang="en-US" sz="1600" b="1" dirty="0" smtClean="0"/>
              <a:t>C2</a:t>
            </a:r>
            <a:r>
              <a:rPr lang="ar-IQ" sz="1600" b="1" dirty="0" err="1" smtClean="0"/>
              <a:t>-</a:t>
            </a:r>
            <a:r>
              <a:rPr lang="ar-IQ" sz="1600" b="1" dirty="0" smtClean="0"/>
              <a:t> </a:t>
            </a:r>
            <a:r>
              <a:rPr lang="en-US" sz="1600" b="1" dirty="0" smtClean="0"/>
              <a:t>C1</a:t>
            </a:r>
          </a:p>
          <a:p>
            <a:pPr>
              <a:lnSpc>
                <a:spcPct val="150000"/>
              </a:lnSpc>
            </a:pPr>
            <a:r>
              <a:rPr lang="ar-IQ" sz="1600" b="1" dirty="0" smtClean="0"/>
              <a:t>ريال </a:t>
            </a:r>
            <a:r>
              <a:rPr lang="ar-IQ" sz="1600" b="1" dirty="0" err="1" smtClean="0"/>
              <a:t>44 </a:t>
            </a:r>
            <a:r>
              <a:rPr lang="ar-IQ" sz="1600" b="1" dirty="0" smtClean="0"/>
              <a:t>=10×          </a:t>
            </a:r>
            <a:r>
              <a:rPr lang="ar-IQ" sz="1600" b="1" dirty="0" err="1" smtClean="0"/>
              <a:t>ــــــــــــــــــــ          </a:t>
            </a:r>
            <a:r>
              <a:rPr lang="ar-IQ" sz="1600" b="1" dirty="0" smtClean="0"/>
              <a:t>+ </a:t>
            </a:r>
            <a:r>
              <a:rPr lang="ar-IQ" sz="1600" b="1" dirty="0" err="1" smtClean="0"/>
              <a:t>40 =</a:t>
            </a:r>
            <a:r>
              <a:rPr lang="ar-IQ" sz="1600" b="1" dirty="0" smtClean="0"/>
              <a:t> </a:t>
            </a:r>
            <a:r>
              <a:rPr lang="en-US" sz="1600" b="1" dirty="0" smtClean="0"/>
              <a:t>h</a:t>
            </a:r>
            <a:r>
              <a:rPr lang="ar-IQ" sz="1600" b="1" dirty="0" err="1" smtClean="0"/>
              <a:t>×</a:t>
            </a:r>
            <a:r>
              <a:rPr lang="en-US" sz="1600" b="1" dirty="0" smtClean="0"/>
              <a:t>          M  = L  </a:t>
            </a:r>
            <a:r>
              <a:rPr lang="en-US" sz="1600" b="1" dirty="0" smtClean="0"/>
              <a:t>+           </a:t>
            </a:r>
            <a:r>
              <a:rPr lang="ar-IQ" sz="1600" b="1" dirty="0" smtClean="0"/>
              <a:t>                        </a:t>
            </a:r>
            <a:r>
              <a:rPr lang="ar-IQ" sz="1600" b="1" dirty="0" smtClean="0"/>
              <a:t>15                         </a:t>
            </a:r>
            <a:r>
              <a:rPr lang="en-US" sz="1600" b="1" dirty="0" smtClean="0"/>
              <a:t>  C3</a:t>
            </a:r>
          </a:p>
          <a:p>
            <a:pPr>
              <a:lnSpc>
                <a:spcPct val="150000"/>
              </a:lnSpc>
            </a:pPr>
            <a:r>
              <a:rPr lang="ar-IQ" sz="1600" b="1" dirty="0" smtClean="0"/>
              <a:t>  حساب الوسيط من البيانات المبوبة</a:t>
            </a:r>
            <a:endParaRPr lang="en-US" sz="1600" b="1" dirty="0" smtClean="0"/>
          </a:p>
          <a:p>
            <a:pPr>
              <a:lnSpc>
                <a:spcPct val="150000"/>
              </a:lnSpc>
            </a:pPr>
            <a:r>
              <a:rPr lang="ar-IQ" sz="1600" b="1" dirty="0" smtClean="0"/>
              <a:t>توجد عدة طرائق في حساب قيمة الوسيط للبيانات </a:t>
            </a:r>
            <a:r>
              <a:rPr lang="ar-IQ" sz="1600" b="1" dirty="0" err="1" smtClean="0"/>
              <a:t>المبوبة </a:t>
            </a:r>
            <a:r>
              <a:rPr lang="ar-IQ" sz="1600" b="1" dirty="0" smtClean="0"/>
              <a:t>.وسنكتفي بطريق واحدة هي طريقة التكرار المتجمع الصاعد, وذلك باستخدام العلاقة الآتية:</a:t>
            </a:r>
            <a:endParaRPr lang="en-US" sz="1600" b="1" dirty="0" smtClean="0"/>
          </a:p>
          <a:p>
            <a:pPr>
              <a:lnSpc>
                <a:spcPct val="150000"/>
              </a:lnSpc>
            </a:pPr>
            <a:r>
              <a:rPr lang="ar-IQ" sz="1600" b="1" dirty="0" smtClean="0"/>
              <a:t>                                     ترتيب </a:t>
            </a:r>
            <a:r>
              <a:rPr lang="ar-IQ" sz="1600" b="1" dirty="0" err="1" smtClean="0"/>
              <a:t>الوسيط </a:t>
            </a:r>
            <a:r>
              <a:rPr lang="ar-IQ" sz="1600" b="1" dirty="0" smtClean="0"/>
              <a:t>– التكرار المتجمع الصاعد السابق</a:t>
            </a:r>
            <a:endParaRPr lang="en-US" sz="1600" b="1" dirty="0" smtClean="0"/>
          </a:p>
          <a:p>
            <a:pPr>
              <a:lnSpc>
                <a:spcPct val="150000"/>
              </a:lnSpc>
            </a:pPr>
            <a:r>
              <a:rPr lang="ar-IQ" sz="1600" b="1" dirty="0" smtClean="0"/>
              <a:t>و= الحد الادنى للفئة </a:t>
            </a:r>
            <a:r>
              <a:rPr lang="ar-IQ" sz="1600" b="1" dirty="0" err="1" smtClean="0"/>
              <a:t>الوسطية +                                            </a:t>
            </a:r>
            <a:r>
              <a:rPr lang="ar-IQ" sz="1600" b="1" dirty="0" smtClean="0"/>
              <a:t>× ل</a:t>
            </a:r>
            <a:endParaRPr lang="en-US" sz="1600" b="1" dirty="0" smtClean="0"/>
          </a:p>
          <a:p>
            <a:pPr>
              <a:lnSpc>
                <a:spcPct val="150000"/>
              </a:lnSpc>
            </a:pPr>
            <a:r>
              <a:rPr lang="ar-IQ" sz="1600" b="1" dirty="0" smtClean="0"/>
              <a:t>                 التكرار المتجمع الصاعد اللاحق- التكرار المتجمع الصاعد السابق</a:t>
            </a:r>
            <a:endParaRPr lang="en-US" sz="1600" b="1" dirty="0" smtClean="0"/>
          </a:p>
          <a:p>
            <a:pPr>
              <a:lnSpc>
                <a:spcPct val="150000"/>
              </a:lnSpc>
            </a:pPr>
            <a:r>
              <a:rPr lang="ar-IQ" sz="1600" b="1" dirty="0" smtClean="0"/>
              <a:t>اذ ان:</a:t>
            </a:r>
            <a:endParaRPr lang="en-US" sz="1600" b="1" dirty="0" smtClean="0"/>
          </a:p>
          <a:p>
            <a:pPr>
              <a:lnSpc>
                <a:spcPct val="150000"/>
              </a:lnSpc>
            </a:pPr>
            <a:r>
              <a:rPr lang="ar-IQ" sz="1600" b="1" dirty="0" err="1" smtClean="0"/>
              <a:t>و </a:t>
            </a:r>
            <a:r>
              <a:rPr lang="ar-IQ" sz="1600" b="1" dirty="0" smtClean="0"/>
              <a:t>= الوسيط</a:t>
            </a:r>
            <a:endParaRPr lang="en-US" sz="1600" b="1" dirty="0" smtClean="0"/>
          </a:p>
          <a:p>
            <a:pPr>
              <a:lnSpc>
                <a:spcPct val="150000"/>
              </a:lnSpc>
            </a:pPr>
            <a:r>
              <a:rPr lang="ar-IQ" sz="1600" b="1" dirty="0" smtClean="0"/>
              <a:t>ترتيب </a:t>
            </a:r>
            <a:r>
              <a:rPr lang="ar-IQ" sz="1600" b="1" dirty="0" err="1" smtClean="0"/>
              <a:t>الوسيط </a:t>
            </a:r>
            <a:r>
              <a:rPr lang="ar-IQ" sz="1600" b="1" dirty="0" smtClean="0"/>
              <a:t>= مجموع التكرارات 	</a:t>
            </a:r>
            <a:endParaRPr lang="en-US" sz="1600" b="1" dirty="0" smtClean="0"/>
          </a:p>
          <a:p>
            <a:pPr>
              <a:lnSpc>
                <a:spcPct val="150000"/>
              </a:lnSpc>
            </a:pPr>
            <a:r>
              <a:rPr lang="ar-IQ" sz="1600" b="1" dirty="0" err="1" smtClean="0"/>
              <a:t>ل </a:t>
            </a:r>
            <a:r>
              <a:rPr lang="ar-IQ" sz="1600" b="1" dirty="0" smtClean="0"/>
              <a:t>= طول الفئة          2 </a:t>
            </a:r>
            <a:endParaRPr lang="en-US" sz="1600" b="1" dirty="0" smtClean="0"/>
          </a:p>
          <a:p>
            <a:pPr>
              <a:lnSpc>
                <a:spcPct val="150000"/>
              </a:lnSpc>
            </a:pPr>
            <a:endParaRPr lang="ar-IQ" sz="16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nSpc>
                <a:spcPct val="150000"/>
              </a:lnSpc>
            </a:pPr>
            <a:r>
              <a:rPr lang="ar-IQ" sz="1600" b="1" dirty="0" smtClean="0"/>
              <a:t>مثال: البيانات في الجدول الاتي تبين درجات(200) طالبا بعد اكمالهم لاختبار في </a:t>
            </a:r>
            <a:r>
              <a:rPr lang="ar-IQ" sz="1600" b="1" dirty="0" smtClean="0"/>
              <a:t>مادة </a:t>
            </a:r>
            <a:r>
              <a:rPr lang="ar-IQ" sz="1600" b="1" dirty="0" smtClean="0"/>
              <a:t>الفيزياء والمطلوب حساب الوسيط لهذه </a:t>
            </a:r>
            <a:r>
              <a:rPr lang="ar-IQ" sz="1600" b="1" dirty="0" smtClean="0"/>
              <a:t>الدرجات </a:t>
            </a:r>
          </a:p>
          <a:p>
            <a:pPr>
              <a:lnSpc>
                <a:spcPct val="150000"/>
              </a:lnSpc>
            </a:pPr>
            <a:endParaRPr lang="ar-IQ" sz="1600" b="1" dirty="0" smtClean="0"/>
          </a:p>
          <a:p>
            <a:pPr>
              <a:lnSpc>
                <a:spcPct val="150000"/>
              </a:lnSpc>
            </a:pPr>
            <a:endParaRPr lang="ar-IQ" sz="1600" b="1" dirty="0" smtClean="0"/>
          </a:p>
          <a:p>
            <a:r>
              <a:rPr lang="ar-IQ" sz="1600" dirty="0" err="1" smtClean="0"/>
              <a:t>الحل </a:t>
            </a:r>
            <a:r>
              <a:rPr lang="ar-IQ" sz="1600" dirty="0" smtClean="0"/>
              <a:t>: من الملاحظة قانون الوسيط نجد </a:t>
            </a:r>
            <a:r>
              <a:rPr lang="ar-IQ" sz="1600" dirty="0" err="1" smtClean="0"/>
              <a:t>بننا</a:t>
            </a:r>
            <a:r>
              <a:rPr lang="ar-IQ" sz="1600" dirty="0" smtClean="0"/>
              <a:t> بحاجة الى حساب التكرار المتجمع </a:t>
            </a:r>
            <a:r>
              <a:rPr lang="ar-IQ" sz="1600" dirty="0" err="1" smtClean="0"/>
              <a:t>الصاعد .</a:t>
            </a:r>
            <a:r>
              <a:rPr lang="ar-IQ" sz="1600" dirty="0" smtClean="0"/>
              <a:t> لذا نقوم بعداد جدول وكالاتي:</a:t>
            </a:r>
            <a:endParaRPr lang="en-US" sz="1600" dirty="0" smtClean="0"/>
          </a:p>
          <a:p>
            <a:r>
              <a:rPr lang="ar-IQ" sz="1600" dirty="0" smtClean="0"/>
              <a:t> </a:t>
            </a:r>
            <a:endParaRPr lang="en-US" sz="1600" dirty="0" smtClean="0"/>
          </a:p>
          <a:p>
            <a:r>
              <a:rPr lang="ar-IQ" sz="1600" dirty="0" err="1" smtClean="0"/>
              <a:t>الحل </a:t>
            </a:r>
            <a:r>
              <a:rPr lang="ar-IQ" sz="1600" dirty="0" smtClean="0"/>
              <a:t>: من الملاحظة قانون الوسيط نجد </a:t>
            </a:r>
            <a:r>
              <a:rPr lang="ar-IQ" sz="1600" dirty="0" err="1" smtClean="0"/>
              <a:t>بننا</a:t>
            </a:r>
            <a:r>
              <a:rPr lang="ar-IQ" sz="1600" dirty="0" smtClean="0"/>
              <a:t> بحاجة الى حساب التكرار المتجمع </a:t>
            </a:r>
            <a:r>
              <a:rPr lang="ar-IQ" sz="1600" dirty="0" err="1" smtClean="0"/>
              <a:t>الصاعد .</a:t>
            </a:r>
            <a:r>
              <a:rPr lang="ar-IQ" sz="1600" dirty="0" smtClean="0"/>
              <a:t> لذا نقوم بتعداد جدول وكالاتي:</a:t>
            </a:r>
            <a:endParaRPr lang="en-US" sz="1600" dirty="0" smtClean="0"/>
          </a:p>
          <a:p>
            <a:pPr>
              <a:lnSpc>
                <a:spcPct val="150000"/>
              </a:lnSpc>
            </a:pPr>
            <a:endParaRPr lang="ar-IQ" sz="1600" b="1" dirty="0" smtClean="0"/>
          </a:p>
          <a:p>
            <a:pPr>
              <a:lnSpc>
                <a:spcPct val="150000"/>
              </a:lnSpc>
            </a:pPr>
            <a:endParaRPr lang="ar-IQ" sz="1600" b="1" dirty="0"/>
          </a:p>
        </p:txBody>
      </p:sp>
      <p:graphicFrame>
        <p:nvGraphicFramePr>
          <p:cNvPr id="4" name="جدول 3"/>
          <p:cNvGraphicFramePr>
            <a:graphicFrameLocks noGrp="1"/>
          </p:cNvGraphicFramePr>
          <p:nvPr/>
        </p:nvGraphicFramePr>
        <p:xfrm>
          <a:off x="1475656" y="1052736"/>
          <a:ext cx="6095999" cy="861568"/>
        </p:xfrm>
        <a:graphic>
          <a:graphicData uri="http://schemas.openxmlformats.org/drawingml/2006/table">
            <a:tbl>
              <a:tblPr rtl="1" firstRow="1" bandRow="1">
                <a:tableStyleId>{5C22544A-7EE6-4342-B048-85BDC9FD1C3A}</a:tableStyleId>
              </a:tblPr>
              <a:tblGrid>
                <a:gridCol w="870857"/>
                <a:gridCol w="870857"/>
                <a:gridCol w="870857"/>
                <a:gridCol w="870857"/>
                <a:gridCol w="870857"/>
                <a:gridCol w="870857"/>
                <a:gridCol w="870857"/>
              </a:tblGrid>
              <a:tr h="370840">
                <a:tc>
                  <a:txBody>
                    <a:bodyPr/>
                    <a:lstStyle/>
                    <a:p>
                      <a:pPr algn="just" rtl="1">
                        <a:lnSpc>
                          <a:spcPct val="115000"/>
                        </a:lnSpc>
                        <a:spcAft>
                          <a:spcPts val="0"/>
                        </a:spcAft>
                        <a:tabLst>
                          <a:tab pos="334645" algn="l"/>
                        </a:tabLst>
                      </a:pPr>
                      <a:r>
                        <a:rPr lang="ar-IQ" sz="1400" dirty="0">
                          <a:latin typeface="Calibri"/>
                          <a:ea typeface="Times New Roman"/>
                          <a:cs typeface="Times New Roman"/>
                        </a:rPr>
                        <a:t>فئات الدرجات</a:t>
                      </a:r>
                      <a:endParaRPr lang="en-US" sz="1100" dirty="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40-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50-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60-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70-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80-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90-100</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التكرار</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25</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34</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53</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41</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30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dirty="0">
                          <a:latin typeface="Calibri"/>
                          <a:ea typeface="Times New Roman"/>
                          <a:cs typeface="Times New Roman"/>
                        </a:rPr>
                        <a:t>    17</a:t>
                      </a:r>
                      <a:endParaRPr lang="en-US" sz="1100" dirty="0">
                        <a:latin typeface="Calibri"/>
                        <a:ea typeface="Times New Roman"/>
                        <a:cs typeface="Arial"/>
                      </a:endParaRPr>
                    </a:p>
                  </a:txBody>
                  <a:tcPr marL="68580" marR="68580" marT="0" marB="0"/>
                </a:tc>
              </a:tr>
            </a:tbl>
          </a:graphicData>
        </a:graphic>
      </p:graphicFrame>
      <p:graphicFrame>
        <p:nvGraphicFramePr>
          <p:cNvPr id="5" name="جدول 4"/>
          <p:cNvGraphicFramePr>
            <a:graphicFrameLocks noGrp="1"/>
          </p:cNvGraphicFramePr>
          <p:nvPr/>
        </p:nvGraphicFramePr>
        <p:xfrm>
          <a:off x="1835696" y="3501008"/>
          <a:ext cx="6096000" cy="2966720"/>
        </p:xfrm>
        <a:graphic>
          <a:graphicData uri="http://schemas.openxmlformats.org/drawingml/2006/table">
            <a:tbl>
              <a:tblPr rtl="1" firstRow="1" bandRow="1">
                <a:tableStyleId>{5C22544A-7EE6-4342-B048-85BDC9FD1C3A}</a:tableStyleId>
              </a:tblPr>
              <a:tblGrid>
                <a:gridCol w="2032000"/>
                <a:gridCol w="2032000"/>
                <a:gridCol w="2032000"/>
              </a:tblGrid>
              <a:tr h="370840">
                <a:tc>
                  <a:txBody>
                    <a:bodyPr/>
                    <a:lstStyle/>
                    <a:p>
                      <a:pPr algn="just" rtl="1">
                        <a:lnSpc>
                          <a:spcPct val="115000"/>
                        </a:lnSpc>
                        <a:spcAft>
                          <a:spcPts val="0"/>
                        </a:spcAft>
                        <a:tabLst>
                          <a:tab pos="334645" algn="l"/>
                        </a:tabLst>
                      </a:pPr>
                      <a:r>
                        <a:rPr lang="ar-IQ" sz="1400">
                          <a:latin typeface="Calibri"/>
                          <a:ea typeface="Times New Roman"/>
                          <a:cs typeface="Times New Roman"/>
                        </a:rPr>
                        <a:t>          الفئات</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التكرار</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التكرار المتجمع الصاعد</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40-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25</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صفر </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50-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34</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25</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60-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53</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59</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70-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41</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112</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80-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30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153</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90 – 100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17</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183</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34645" algn="l"/>
                        </a:tabLst>
                      </a:pPr>
                      <a:r>
                        <a:rPr lang="ar-IQ" sz="1400">
                          <a:latin typeface="Calibri"/>
                          <a:ea typeface="Times New Roman"/>
                          <a:cs typeface="Times New Roman"/>
                        </a:rPr>
                        <a:t>        المجموع</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a:latin typeface="Calibri"/>
                          <a:ea typeface="Times New Roman"/>
                          <a:cs typeface="Times New Roman"/>
                        </a:rPr>
                        <a:t>         200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34645" algn="l"/>
                        </a:tabLst>
                      </a:pPr>
                      <a:r>
                        <a:rPr lang="ar-IQ" sz="1400" dirty="0">
                          <a:latin typeface="Calibri"/>
                          <a:ea typeface="Times New Roman"/>
                          <a:cs typeface="Times New Roman"/>
                        </a:rPr>
                        <a:t>        200 </a:t>
                      </a:r>
                      <a:endParaRPr lang="en-US" sz="1100" dirty="0">
                        <a:latin typeface="Calibri"/>
                        <a:ea typeface="Times New Roman"/>
                        <a:cs typeface="Arial"/>
                      </a:endParaRPr>
                    </a:p>
                  </a:txBody>
                  <a:tcPr marL="68580" marR="68580" marT="0" marB="0"/>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nSpc>
                <a:spcPct val="150000"/>
              </a:lnSpc>
            </a:pPr>
            <a:r>
              <a:rPr lang="ar-IQ" sz="1600" b="1" dirty="0" smtClean="0"/>
              <a:t>مجموع التكرارات              200</a:t>
            </a:r>
            <a:endParaRPr lang="en-US" sz="1600" b="1" dirty="0" smtClean="0"/>
          </a:p>
          <a:p>
            <a:pPr>
              <a:lnSpc>
                <a:spcPct val="150000"/>
              </a:lnSpc>
            </a:pPr>
            <a:r>
              <a:rPr lang="ar-IQ" sz="1600" b="1" dirty="0" smtClean="0"/>
              <a:t>ترتب </a:t>
            </a:r>
            <a:r>
              <a:rPr lang="ar-IQ" sz="1600" b="1" dirty="0" err="1" smtClean="0"/>
              <a:t>الوسيط =                                   =                       </a:t>
            </a:r>
            <a:r>
              <a:rPr lang="ar-IQ" sz="1600" b="1" dirty="0" smtClean="0"/>
              <a:t>= 100</a:t>
            </a:r>
            <a:endParaRPr lang="en-US" sz="1600" b="1" dirty="0" smtClean="0"/>
          </a:p>
          <a:p>
            <a:pPr>
              <a:lnSpc>
                <a:spcPct val="150000"/>
              </a:lnSpc>
            </a:pPr>
            <a:r>
              <a:rPr lang="ar-IQ" sz="1600" b="1" dirty="0" smtClean="0"/>
              <a:t>                                 2                                 2             	</a:t>
            </a:r>
            <a:endParaRPr lang="en-US" sz="1600" b="1" dirty="0" smtClean="0"/>
          </a:p>
          <a:p>
            <a:pPr>
              <a:lnSpc>
                <a:spcPct val="150000"/>
              </a:lnSpc>
            </a:pPr>
            <a:r>
              <a:rPr lang="ar-IQ" sz="1600" b="1" dirty="0" smtClean="0"/>
              <a:t>الحد الأدنى للفئة </a:t>
            </a:r>
            <a:r>
              <a:rPr lang="ar-IQ" sz="1600" b="1" dirty="0" err="1" smtClean="0"/>
              <a:t>الوسيطية</a:t>
            </a:r>
            <a:r>
              <a:rPr lang="ar-IQ" sz="1600" b="1" dirty="0" smtClean="0"/>
              <a:t> = 60</a:t>
            </a:r>
            <a:endParaRPr lang="en-US" sz="1600" b="1" dirty="0" smtClean="0"/>
          </a:p>
          <a:p>
            <a:pPr>
              <a:lnSpc>
                <a:spcPct val="150000"/>
              </a:lnSpc>
            </a:pPr>
            <a:r>
              <a:rPr lang="ar-IQ" sz="1600" b="1" dirty="0" smtClean="0"/>
              <a:t>التكرار المجتمع الصاعد </a:t>
            </a:r>
            <a:r>
              <a:rPr lang="ar-IQ" sz="1600" b="1" dirty="0" err="1" smtClean="0"/>
              <a:t>السابق </a:t>
            </a:r>
            <a:r>
              <a:rPr lang="ar-IQ" sz="1600" b="1" dirty="0" smtClean="0"/>
              <a:t>= 59</a:t>
            </a:r>
            <a:endParaRPr lang="en-US" sz="1600" b="1" dirty="0" smtClean="0"/>
          </a:p>
          <a:p>
            <a:pPr>
              <a:lnSpc>
                <a:spcPct val="150000"/>
              </a:lnSpc>
            </a:pPr>
            <a:r>
              <a:rPr lang="ar-IQ" sz="1600" b="1" dirty="0" smtClean="0"/>
              <a:t>التكرار المتجمع الصاعد </a:t>
            </a:r>
            <a:r>
              <a:rPr lang="ar-IQ" sz="1600" b="1" dirty="0" err="1" smtClean="0"/>
              <a:t>اللاحق </a:t>
            </a:r>
            <a:r>
              <a:rPr lang="ar-IQ" sz="1600" b="1" dirty="0" smtClean="0"/>
              <a:t>= 112</a:t>
            </a:r>
            <a:endParaRPr lang="en-US" sz="1600" b="1" dirty="0" smtClean="0"/>
          </a:p>
          <a:p>
            <a:pPr>
              <a:lnSpc>
                <a:spcPct val="150000"/>
              </a:lnSpc>
            </a:pPr>
            <a:r>
              <a:rPr lang="ar-IQ" sz="1600" b="1" dirty="0" smtClean="0"/>
              <a:t>طول </a:t>
            </a:r>
            <a:r>
              <a:rPr lang="ar-IQ" sz="1600" b="1" dirty="0" err="1" smtClean="0"/>
              <a:t>الفئة </a:t>
            </a:r>
            <a:r>
              <a:rPr lang="ar-IQ" sz="1600" b="1" dirty="0" smtClean="0"/>
              <a:t>= الحد الاعلى </a:t>
            </a:r>
            <a:r>
              <a:rPr lang="ar-IQ" sz="1600" b="1" dirty="0" err="1" smtClean="0"/>
              <a:t>للفئة </a:t>
            </a:r>
            <a:r>
              <a:rPr lang="ar-IQ" sz="1600" b="1" dirty="0" smtClean="0"/>
              <a:t>– الحد الادنى </a:t>
            </a:r>
            <a:r>
              <a:rPr lang="ar-IQ" sz="1600" b="1" dirty="0" err="1" smtClean="0"/>
              <a:t>للفئة </a:t>
            </a:r>
            <a:r>
              <a:rPr lang="ar-IQ" sz="1600" b="1" dirty="0" smtClean="0"/>
              <a:t>= 50-40=10</a:t>
            </a:r>
            <a:endParaRPr lang="en-US" sz="1600" b="1" dirty="0" smtClean="0"/>
          </a:p>
          <a:p>
            <a:pPr>
              <a:lnSpc>
                <a:spcPct val="150000"/>
              </a:lnSpc>
            </a:pPr>
            <a:r>
              <a:rPr lang="ar-IQ" sz="1600" b="1" dirty="0" smtClean="0"/>
              <a:t>  ترتيب </a:t>
            </a:r>
            <a:r>
              <a:rPr lang="ar-IQ" sz="1600" b="1" dirty="0" err="1" smtClean="0"/>
              <a:t>الوسيط </a:t>
            </a:r>
            <a:r>
              <a:rPr lang="ar-IQ" sz="1600" b="1" dirty="0" smtClean="0"/>
              <a:t>– التكرار المتجمع الصاعد السابق</a:t>
            </a:r>
            <a:endParaRPr lang="en-US" sz="1600" b="1" dirty="0" smtClean="0"/>
          </a:p>
          <a:p>
            <a:pPr>
              <a:lnSpc>
                <a:spcPct val="150000"/>
              </a:lnSpc>
            </a:pPr>
            <a:r>
              <a:rPr lang="ar-IQ" sz="1600" b="1" dirty="0" err="1" smtClean="0"/>
              <a:t>الوسيط </a:t>
            </a:r>
            <a:r>
              <a:rPr lang="ar-IQ" sz="1600" b="1" dirty="0" smtClean="0"/>
              <a:t>= الحد الأدنى للفئة </a:t>
            </a:r>
            <a:r>
              <a:rPr lang="ar-IQ" sz="1600" b="1" dirty="0" err="1" smtClean="0"/>
              <a:t>الوسيطية</a:t>
            </a:r>
            <a:r>
              <a:rPr lang="ar-IQ" sz="1600" b="1" dirty="0" smtClean="0"/>
              <a:t> </a:t>
            </a:r>
            <a:r>
              <a:rPr lang="ar-IQ" sz="1600" b="1" dirty="0" err="1" smtClean="0"/>
              <a:t>+     </a:t>
            </a:r>
            <a:r>
              <a:rPr lang="ar-IQ" sz="1600" b="1" dirty="0" smtClean="0"/>
              <a:t>×ل</a:t>
            </a:r>
          </a:p>
          <a:p>
            <a:pPr>
              <a:lnSpc>
                <a:spcPct val="150000"/>
              </a:lnSpc>
            </a:pPr>
            <a:r>
              <a:rPr lang="ar-IQ" sz="1600" b="1" dirty="0" smtClean="0"/>
              <a:t>ــــــــــــــــــــــــــــــــــــــــــــــــــــــــــــــــــــــــــــــــــــــــ</a:t>
            </a:r>
            <a:endParaRPr lang="en-US" sz="1600" b="1" dirty="0" smtClean="0"/>
          </a:p>
          <a:p>
            <a:pPr>
              <a:lnSpc>
                <a:spcPct val="150000"/>
              </a:lnSpc>
            </a:pPr>
            <a:r>
              <a:rPr lang="ar-IQ" sz="1600" b="1" dirty="0" smtClean="0"/>
              <a:t>    التكرار </a:t>
            </a:r>
            <a:r>
              <a:rPr lang="ar-IQ" sz="1600" b="1" dirty="0" smtClean="0"/>
              <a:t>المتجمع الصاعد </a:t>
            </a:r>
            <a:r>
              <a:rPr lang="ar-IQ" sz="1600" b="1" dirty="0" err="1" smtClean="0"/>
              <a:t>اللاحق </a:t>
            </a:r>
            <a:r>
              <a:rPr lang="ar-IQ" sz="1600" b="1" dirty="0" smtClean="0"/>
              <a:t>– التكرار المتجمع الصاعد السابق</a:t>
            </a:r>
            <a:endParaRPr lang="en-US" sz="1600" b="1" dirty="0" smtClean="0"/>
          </a:p>
          <a:p>
            <a:pPr>
              <a:lnSpc>
                <a:spcPct val="150000"/>
              </a:lnSpc>
            </a:pPr>
            <a:r>
              <a:rPr lang="ar-IQ" sz="1600" b="1" dirty="0" smtClean="0"/>
              <a:t>              </a:t>
            </a:r>
            <a:r>
              <a:rPr lang="ar-IQ" sz="1600" b="1" dirty="0" err="1" smtClean="0"/>
              <a:t>100 </a:t>
            </a:r>
            <a:r>
              <a:rPr lang="ar-IQ" sz="1600" b="1" dirty="0" smtClean="0"/>
              <a:t>- 59</a:t>
            </a:r>
            <a:endParaRPr lang="en-US" sz="1600" b="1" dirty="0" smtClean="0"/>
          </a:p>
          <a:p>
            <a:pPr>
              <a:lnSpc>
                <a:spcPct val="150000"/>
              </a:lnSpc>
            </a:pPr>
            <a:r>
              <a:rPr lang="ar-IQ" sz="1600" b="1" dirty="0" err="1" smtClean="0"/>
              <a:t>=60 </a:t>
            </a:r>
            <a:r>
              <a:rPr lang="ar-IQ" sz="1600" b="1" dirty="0" smtClean="0"/>
              <a:t>+    </a:t>
            </a:r>
            <a:r>
              <a:rPr lang="ar-IQ" sz="1600" b="1" dirty="0" err="1" smtClean="0"/>
              <a:t>ـــــــــــــــــــــــــــــ </a:t>
            </a:r>
            <a:r>
              <a:rPr lang="ar-IQ" sz="1600" b="1" dirty="0" smtClean="0"/>
              <a:t>× 10</a:t>
            </a:r>
            <a:endParaRPr lang="en-US" sz="1600" b="1" dirty="0" smtClean="0"/>
          </a:p>
          <a:p>
            <a:pPr>
              <a:lnSpc>
                <a:spcPct val="150000"/>
              </a:lnSpc>
            </a:pPr>
            <a:r>
              <a:rPr lang="ar-IQ" sz="1600" b="1" dirty="0" smtClean="0"/>
              <a:t>              </a:t>
            </a:r>
            <a:r>
              <a:rPr lang="ar-IQ" sz="1600" b="1" dirty="0" err="1" smtClean="0"/>
              <a:t>112 </a:t>
            </a:r>
            <a:r>
              <a:rPr lang="ar-IQ" sz="1600" b="1" dirty="0" smtClean="0"/>
              <a:t>- </a:t>
            </a:r>
            <a:r>
              <a:rPr lang="ar-IQ" sz="1600" b="1" dirty="0" err="1" smtClean="0"/>
              <a:t>59            </a:t>
            </a:r>
            <a:r>
              <a:rPr lang="ar-IQ" sz="1600" b="1" dirty="0" err="1" smtClean="0"/>
              <a:t>            </a:t>
            </a:r>
            <a:r>
              <a:rPr lang="ar-IQ" sz="1600" b="1" dirty="0" smtClean="0"/>
              <a:t>= 67,73</a:t>
            </a:r>
            <a:endParaRPr lang="ar-IQ" sz="16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nSpc>
                <a:spcPct val="150000"/>
              </a:lnSpc>
            </a:pPr>
            <a:r>
              <a:rPr lang="ar-IQ" sz="1600" b="1" dirty="0" smtClean="0"/>
              <a:t>العلاقة بين الوسيط والرباعيات </a:t>
            </a:r>
            <a:endParaRPr lang="en-US" sz="1600" b="1" dirty="0" smtClean="0"/>
          </a:p>
          <a:p>
            <a:pPr>
              <a:lnSpc>
                <a:spcPct val="150000"/>
              </a:lnSpc>
            </a:pPr>
            <a:r>
              <a:rPr lang="ar-IQ" sz="1600" b="1" dirty="0" smtClean="0"/>
              <a:t>الوسيط هو القيمة التي تقسم التوزيع التكراري الى جزئيين بحيث </a:t>
            </a:r>
            <a:r>
              <a:rPr lang="ar-IQ" sz="1600" b="1" dirty="0" err="1" smtClean="0"/>
              <a:t>تقع </a:t>
            </a:r>
            <a:r>
              <a:rPr lang="ar-IQ" sz="1600" b="1" dirty="0" smtClean="0"/>
              <a:t>%50 من القيم </a:t>
            </a:r>
            <a:r>
              <a:rPr lang="ar-IQ" sz="1600" b="1" dirty="0" err="1" smtClean="0"/>
              <a:t>فوقها </a:t>
            </a:r>
            <a:r>
              <a:rPr lang="ar-IQ" sz="1600" b="1" dirty="0" smtClean="0"/>
              <a:t>%50 من القيم اسفلها وبمعنى انه القيمة الوسطى التي يكون نصف عدد القيم يزيد عليها والنصف الاخر يكون اقل منها.</a:t>
            </a:r>
            <a:endParaRPr lang="en-US" sz="1600" b="1" dirty="0" smtClean="0"/>
          </a:p>
          <a:p>
            <a:pPr>
              <a:lnSpc>
                <a:spcPct val="150000"/>
              </a:lnSpc>
            </a:pPr>
            <a:r>
              <a:rPr lang="ar-IQ" sz="1600" b="1" dirty="0" smtClean="0"/>
              <a:t>الرباعيات</a:t>
            </a:r>
            <a:endParaRPr lang="en-US" sz="1600" b="1" dirty="0" smtClean="0"/>
          </a:p>
          <a:p>
            <a:pPr>
              <a:lnSpc>
                <a:spcPct val="150000"/>
              </a:lnSpc>
            </a:pPr>
            <a:r>
              <a:rPr lang="ar-IQ" sz="1600" b="1" dirty="0" smtClean="0"/>
              <a:t>هي النقط التي تقسم التوزيع التكراري الى اربعة اقسام متساوية مع الاخذ في الاعتبار ان تكون درجات التوزيع مرتبة ترتيبا تصاعديا او </a:t>
            </a:r>
            <a:r>
              <a:rPr lang="ar-IQ" sz="1600" b="1" dirty="0" err="1" smtClean="0"/>
              <a:t>تنازليا.</a:t>
            </a:r>
            <a:r>
              <a:rPr lang="ar-IQ" sz="1600" b="1" dirty="0" smtClean="0"/>
              <a:t> </a:t>
            </a:r>
            <a:endParaRPr lang="en-US" sz="1600" b="1" dirty="0" smtClean="0"/>
          </a:p>
          <a:p>
            <a:pPr>
              <a:lnSpc>
                <a:spcPct val="150000"/>
              </a:lnSpc>
            </a:pPr>
            <a:r>
              <a:rPr lang="ar-IQ" sz="1600" b="1" dirty="0" smtClean="0"/>
              <a:t> </a:t>
            </a:r>
            <a:endParaRPr lang="en-US" sz="1600" b="1" dirty="0" smtClean="0"/>
          </a:p>
          <a:p>
            <a:pPr>
              <a:lnSpc>
                <a:spcPct val="150000"/>
              </a:lnSpc>
            </a:pPr>
            <a:r>
              <a:rPr lang="ar-IQ" sz="1600" b="1" dirty="0" smtClean="0"/>
              <a:t>الرباعي الاول</a:t>
            </a:r>
            <a:endParaRPr lang="en-US" sz="1600" b="1" dirty="0" smtClean="0"/>
          </a:p>
          <a:p>
            <a:pPr>
              <a:lnSpc>
                <a:spcPct val="150000"/>
              </a:lnSpc>
            </a:pPr>
            <a:r>
              <a:rPr lang="ar-IQ" sz="1600" b="1" dirty="0" smtClean="0"/>
              <a:t>هو النقطة التي يسبقها ربع الدرجات ويليها ثلاثة ارباع الدرجات وتكون </a:t>
            </a:r>
            <a:endParaRPr lang="en-US" sz="1600" b="1" dirty="0" smtClean="0"/>
          </a:p>
          <a:p>
            <a:pPr>
              <a:lnSpc>
                <a:spcPct val="150000"/>
              </a:lnSpc>
            </a:pPr>
            <a:r>
              <a:rPr lang="ar-IQ" sz="1600" b="1" dirty="0" smtClean="0"/>
              <a:t>رتبة الرباعي الاول=عدد </a:t>
            </a:r>
            <a:r>
              <a:rPr lang="ar-IQ" sz="1600" b="1" dirty="0" err="1" smtClean="0"/>
              <a:t>الدرجات </a:t>
            </a:r>
            <a:r>
              <a:rPr lang="ar-IQ" sz="1600" b="1" dirty="0" smtClean="0"/>
              <a:t>(ن</a:t>
            </a:r>
            <a:r>
              <a:rPr lang="ar-IQ" sz="1600" b="1" dirty="0" err="1" smtClean="0"/>
              <a:t>) </a:t>
            </a:r>
            <a:r>
              <a:rPr lang="ar-IQ" sz="1600" b="1" dirty="0" smtClean="0"/>
              <a:t>/4</a:t>
            </a:r>
            <a:endParaRPr lang="en-US" sz="1600" b="1" dirty="0" smtClean="0"/>
          </a:p>
          <a:p>
            <a:pPr>
              <a:lnSpc>
                <a:spcPct val="150000"/>
              </a:lnSpc>
            </a:pPr>
            <a:endParaRPr lang="ar-IQ" sz="16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nSpc>
                <a:spcPct val="150000"/>
              </a:lnSpc>
            </a:pPr>
            <a:r>
              <a:rPr lang="ar-IQ" sz="1600" b="1" dirty="0" smtClean="0"/>
              <a:t>الرباعي الثاني </a:t>
            </a:r>
            <a:endParaRPr lang="en-US" sz="1600" b="1" dirty="0" smtClean="0"/>
          </a:p>
          <a:p>
            <a:pPr>
              <a:lnSpc>
                <a:spcPct val="150000"/>
              </a:lnSpc>
            </a:pPr>
            <a:r>
              <a:rPr lang="ar-IQ" sz="1600" b="1" dirty="0" smtClean="0"/>
              <a:t>هو النقطة التي يسبقها نصف الدرجات ويليها النصف الاخر بمعنى انه يقسم التوزيع التكراري الى نصفين عند نقطة يقع </a:t>
            </a:r>
            <a:r>
              <a:rPr lang="ar-IQ" sz="1600" b="1" dirty="0" err="1" smtClean="0"/>
              <a:t>فوقها </a:t>
            </a:r>
            <a:r>
              <a:rPr lang="ar-IQ" sz="1600" b="1" dirty="0" smtClean="0"/>
              <a:t>%50 من الدرجات </a:t>
            </a:r>
            <a:r>
              <a:rPr lang="ar-IQ" sz="1600" b="1" dirty="0" err="1" smtClean="0"/>
              <a:t>واسفلها</a:t>
            </a:r>
            <a:r>
              <a:rPr lang="ar-IQ" sz="1600" b="1" dirty="0" smtClean="0"/>
              <a:t> %50 اخرى من الدرجات اي الرباعي الثاني هو الوسيط.</a:t>
            </a:r>
            <a:endParaRPr lang="en-US" sz="1600" b="1" dirty="0" smtClean="0"/>
          </a:p>
          <a:p>
            <a:pPr>
              <a:lnSpc>
                <a:spcPct val="150000"/>
              </a:lnSpc>
            </a:pPr>
            <a:r>
              <a:rPr lang="ar-IQ" sz="1600" b="1" dirty="0" smtClean="0"/>
              <a:t> </a:t>
            </a:r>
            <a:endParaRPr lang="en-US" sz="1600" b="1" dirty="0" smtClean="0"/>
          </a:p>
          <a:p>
            <a:pPr>
              <a:lnSpc>
                <a:spcPct val="150000"/>
              </a:lnSpc>
            </a:pPr>
            <a:r>
              <a:rPr lang="ar-IQ" sz="1600" b="1" dirty="0" smtClean="0"/>
              <a:t>                                     </a:t>
            </a:r>
            <a:r>
              <a:rPr lang="ar-IQ" sz="1600" b="1" dirty="0" err="1" smtClean="0"/>
              <a:t>2ن</a:t>
            </a:r>
            <a:r>
              <a:rPr lang="ar-IQ" sz="1600" b="1" dirty="0" smtClean="0"/>
              <a:t>                            ن       </a:t>
            </a:r>
            <a:endParaRPr lang="en-US" sz="1600" b="1" dirty="0" smtClean="0"/>
          </a:p>
          <a:p>
            <a:pPr>
              <a:lnSpc>
                <a:spcPct val="150000"/>
              </a:lnSpc>
            </a:pPr>
            <a:r>
              <a:rPr lang="ar-IQ" sz="1600" b="1" dirty="0" smtClean="0"/>
              <a:t>رتبة الرباعي </a:t>
            </a:r>
            <a:r>
              <a:rPr lang="ar-IQ" sz="1600" b="1" dirty="0" err="1" smtClean="0"/>
              <a:t>الثاني=                              =</a:t>
            </a:r>
            <a:r>
              <a:rPr lang="ar-IQ" sz="1600" b="1" dirty="0" smtClean="0"/>
              <a:t>     </a:t>
            </a:r>
            <a:endParaRPr lang="en-US" sz="1600" b="1" dirty="0" smtClean="0"/>
          </a:p>
          <a:p>
            <a:pPr>
              <a:lnSpc>
                <a:spcPct val="150000"/>
              </a:lnSpc>
            </a:pPr>
            <a:r>
              <a:rPr lang="ar-IQ" sz="1600" b="1" dirty="0" smtClean="0"/>
              <a:t>اي </a:t>
            </a:r>
            <a:r>
              <a:rPr lang="ar-IQ" sz="1600" b="1" dirty="0" err="1" smtClean="0"/>
              <a:t>ان </a:t>
            </a:r>
            <a:r>
              <a:rPr lang="ar-IQ" sz="1600" b="1" dirty="0" smtClean="0"/>
              <a:t>(ن)=عدد الدرجات                         </a:t>
            </a:r>
            <a:endParaRPr lang="en-US" sz="1600" b="1" dirty="0" smtClean="0"/>
          </a:p>
          <a:p>
            <a:pPr>
              <a:lnSpc>
                <a:spcPct val="150000"/>
              </a:lnSpc>
            </a:pPr>
            <a:r>
              <a:rPr lang="ar-IQ" sz="1600" b="1" dirty="0" smtClean="0"/>
              <a:t>الرباعي الثالث </a:t>
            </a:r>
            <a:endParaRPr lang="en-US" sz="1600" b="1" dirty="0" smtClean="0"/>
          </a:p>
          <a:p>
            <a:pPr>
              <a:lnSpc>
                <a:spcPct val="150000"/>
              </a:lnSpc>
            </a:pPr>
            <a:r>
              <a:rPr lang="ar-IQ" sz="1600" b="1" dirty="0" smtClean="0"/>
              <a:t>هو النقطة التي يسبقها ثلاثة ارباع الدرجات ويليه ربع الدرجات رتبة </a:t>
            </a:r>
            <a:r>
              <a:rPr lang="ar-IQ" sz="1600" b="1" dirty="0" err="1" smtClean="0"/>
              <a:t>الارباعي</a:t>
            </a:r>
            <a:r>
              <a:rPr lang="ar-IQ" sz="1600" b="1" dirty="0" smtClean="0"/>
              <a:t> الثالث=3 ن/  4</a:t>
            </a:r>
            <a:endParaRPr lang="en-US" sz="1600" b="1" dirty="0" smtClean="0"/>
          </a:p>
          <a:p>
            <a:pPr>
              <a:lnSpc>
                <a:spcPct val="150000"/>
              </a:lnSpc>
            </a:pPr>
            <a:endParaRPr lang="ar-IQ" sz="16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Autofit/>
          </a:bodyPr>
          <a:lstStyle/>
          <a:p>
            <a:pPr algn="just">
              <a:lnSpc>
                <a:spcPct val="150000"/>
              </a:lnSpc>
            </a:pPr>
            <a:r>
              <a:rPr lang="ar-IQ" sz="1800" b="1" u="sng" dirty="0" smtClean="0"/>
              <a:t>الاحصاء الوصفي</a:t>
            </a:r>
            <a:endParaRPr lang="en-US" sz="1800" b="1" u="sng" dirty="0" smtClean="0"/>
          </a:p>
          <a:p>
            <a:pPr algn="just">
              <a:lnSpc>
                <a:spcPct val="150000"/>
              </a:lnSpc>
            </a:pPr>
            <a:r>
              <a:rPr lang="ar-IQ" sz="1600" b="1" dirty="0" smtClean="0"/>
              <a:t>وهو </a:t>
            </a:r>
            <a:r>
              <a:rPr lang="ar-IQ" sz="1600" b="1" dirty="0" smtClean="0"/>
              <a:t>الاحصاء الذي يتناول تنظيم وعرض ووصف البيانات </a:t>
            </a:r>
            <a:r>
              <a:rPr lang="ar-IQ" sz="1600" b="1" dirty="0" err="1" smtClean="0"/>
              <a:t>والمعلومات </a:t>
            </a:r>
            <a:r>
              <a:rPr lang="ar-IQ" sz="1600" b="1" dirty="0" smtClean="0"/>
              <a:t>.سواء كانت هذه المعلومات </a:t>
            </a:r>
            <a:r>
              <a:rPr lang="ar-IQ" sz="1600" b="1" dirty="0" err="1" smtClean="0"/>
              <a:t>كمية </a:t>
            </a:r>
            <a:r>
              <a:rPr lang="ar-IQ" sz="1600" b="1" dirty="0" smtClean="0"/>
              <a:t>,كالوزن والعمر </a:t>
            </a:r>
            <a:r>
              <a:rPr lang="ar-IQ" sz="1600" b="1" dirty="0" err="1" smtClean="0"/>
              <a:t>والطول.</a:t>
            </a:r>
            <a:r>
              <a:rPr lang="ar-IQ" sz="1600" b="1" dirty="0" smtClean="0"/>
              <a:t> او كانت نوعية, كالجنس والحالة الاجتماعية </a:t>
            </a:r>
            <a:r>
              <a:rPr lang="ar-IQ" sz="1600" b="1" dirty="0" err="1" smtClean="0"/>
              <a:t>وانماط</a:t>
            </a:r>
            <a:r>
              <a:rPr lang="ar-IQ" sz="1600" b="1" dirty="0" smtClean="0"/>
              <a:t> الشخصية فهو بذلك يعتبر اداة يستعين </a:t>
            </a:r>
            <a:r>
              <a:rPr lang="ar-IQ" sz="1600" b="1" dirty="0" err="1" smtClean="0"/>
              <a:t>بها</a:t>
            </a:r>
            <a:r>
              <a:rPr lang="ar-IQ" sz="1600" b="1" dirty="0" smtClean="0"/>
              <a:t> الباحث لتلخيص او تركيز مجموعة من البيانات, وينظمها بشكل يسهل فهمة </a:t>
            </a:r>
            <a:r>
              <a:rPr lang="ar-IQ" sz="1600" b="1" dirty="0" err="1" smtClean="0"/>
              <a:t>واستيعابه.</a:t>
            </a:r>
            <a:r>
              <a:rPr lang="ar-IQ" sz="1600" b="1" dirty="0" smtClean="0"/>
              <a:t> وتتضمن اساليب الاحصاء </a:t>
            </a:r>
            <a:r>
              <a:rPr lang="ar-IQ" sz="1600" b="1" dirty="0" err="1" smtClean="0"/>
              <a:t>الوصفي </a:t>
            </a:r>
            <a:r>
              <a:rPr lang="ar-IQ" sz="1600" b="1" dirty="0" smtClean="0"/>
              <a:t>,وصف توزيع مجموعة كبيرة من القيم الخاصة بأحد </a:t>
            </a:r>
            <a:r>
              <a:rPr lang="ar-IQ" sz="1600" b="1" dirty="0" err="1" smtClean="0"/>
              <a:t>المتغيرات </a:t>
            </a:r>
            <a:r>
              <a:rPr lang="ar-IQ" sz="1600" b="1" dirty="0" smtClean="0"/>
              <a:t>,عن طريق حساب احد </a:t>
            </a:r>
            <a:r>
              <a:rPr lang="ar-IQ" sz="1600" b="1" dirty="0" err="1" smtClean="0"/>
              <a:t>مقايس</a:t>
            </a:r>
            <a:r>
              <a:rPr lang="ar-IQ" sz="1600" b="1" dirty="0" smtClean="0"/>
              <a:t> النزعة </a:t>
            </a:r>
            <a:r>
              <a:rPr lang="ar-IQ" sz="1600" b="1" dirty="0" err="1" smtClean="0"/>
              <a:t>المركزية </a:t>
            </a:r>
            <a:r>
              <a:rPr lang="ar-IQ" sz="1600" b="1" dirty="0" smtClean="0"/>
              <a:t>,كالوسط الحسابي او الوسيط او المنوال.</a:t>
            </a:r>
            <a:endParaRPr lang="en-US" sz="1600" b="1" dirty="0" smtClean="0"/>
          </a:p>
          <a:p>
            <a:pPr algn="just">
              <a:lnSpc>
                <a:spcPct val="150000"/>
              </a:lnSpc>
            </a:pPr>
            <a:r>
              <a:rPr lang="ar-IQ" sz="1600" b="1" dirty="0" smtClean="0"/>
              <a:t>وحساب احد </a:t>
            </a:r>
            <a:r>
              <a:rPr lang="ar-IQ" sz="1600" b="1" dirty="0" err="1" smtClean="0"/>
              <a:t>مقايس</a:t>
            </a:r>
            <a:r>
              <a:rPr lang="ar-IQ" sz="1600" b="1" dirty="0" smtClean="0"/>
              <a:t> التشتت, كالتباين والانحراف المعياري والمدى.</a:t>
            </a:r>
            <a:endParaRPr lang="en-US" sz="1600" b="1" dirty="0" smtClean="0"/>
          </a:p>
          <a:p>
            <a:pPr algn="just">
              <a:lnSpc>
                <a:spcPct val="150000"/>
              </a:lnSpc>
            </a:pPr>
            <a:r>
              <a:rPr lang="ar-IQ" sz="1600" b="1" dirty="0" smtClean="0"/>
              <a:t>ولا تقتصر تلك الاساليب على دراسة عامل واحد, او متغير واحد بل تتعدى ذلك الى وصف العلاقة بين متغيرين او </a:t>
            </a:r>
            <a:r>
              <a:rPr lang="ar-IQ" sz="1600" b="1" dirty="0" err="1" smtClean="0"/>
              <a:t>اكثر </a:t>
            </a:r>
            <a:r>
              <a:rPr lang="ar-IQ" sz="1600" b="1" dirty="0" smtClean="0"/>
              <a:t>,وصفا علما </a:t>
            </a:r>
            <a:r>
              <a:rPr lang="ar-IQ" sz="1600" b="1" dirty="0" err="1" smtClean="0"/>
              <a:t>دقيقا </a:t>
            </a:r>
            <a:r>
              <a:rPr lang="ar-IQ" sz="1600" b="1" dirty="0" smtClean="0"/>
              <a:t>.وذلك عن طريق حساب احد معاملات الارتباط المعروفة.</a:t>
            </a:r>
            <a:endParaRPr lang="en-US" sz="1600" b="1" dirty="0" smtClean="0"/>
          </a:p>
          <a:p>
            <a:pPr algn="just">
              <a:lnSpc>
                <a:spcPct val="150000"/>
              </a:lnSpc>
            </a:pPr>
            <a:r>
              <a:rPr lang="ar-IQ" sz="1800" b="1" u="sng" dirty="0" smtClean="0"/>
              <a:t> </a:t>
            </a:r>
            <a:r>
              <a:rPr lang="ar-IQ" sz="1800" b="1" u="sng" dirty="0" smtClean="0"/>
              <a:t>تطبيق </a:t>
            </a:r>
            <a:r>
              <a:rPr lang="ar-IQ" sz="1800" b="1" u="sng" dirty="0" smtClean="0"/>
              <a:t>الاحصاء في العلوم الانسانية والاجتماعية</a:t>
            </a:r>
            <a:endParaRPr lang="en-US" sz="1800" b="1" u="sng" dirty="0" smtClean="0"/>
          </a:p>
          <a:p>
            <a:pPr algn="just">
              <a:lnSpc>
                <a:spcPct val="150000"/>
              </a:lnSpc>
            </a:pPr>
            <a:r>
              <a:rPr lang="ar-IQ" sz="1600" b="1" dirty="0" smtClean="0"/>
              <a:t>يعتبر العالم </a:t>
            </a:r>
            <a:r>
              <a:rPr lang="ar-IQ" sz="1600" b="1" dirty="0" err="1" smtClean="0"/>
              <a:t>البلجيكي </a:t>
            </a:r>
            <a:r>
              <a:rPr lang="ar-IQ" sz="1600" b="1" dirty="0" smtClean="0"/>
              <a:t>,ادولف </a:t>
            </a:r>
            <a:r>
              <a:rPr lang="ar-IQ" sz="1600" b="1" dirty="0" err="1" smtClean="0"/>
              <a:t>كينيلة</a:t>
            </a:r>
            <a:r>
              <a:rPr lang="en-US" sz="1600" b="1" dirty="0" err="1" smtClean="0"/>
              <a:t>Quetelet</a:t>
            </a:r>
            <a:r>
              <a:rPr lang="ar-IQ" sz="1600" b="1" dirty="0" smtClean="0"/>
              <a:t> ,اول  من ارسى قواعد علم الإحصاء وقام بتطبيق المنحنى </a:t>
            </a:r>
            <a:r>
              <a:rPr lang="ar-IQ" sz="1600" b="1" dirty="0" err="1" smtClean="0"/>
              <a:t>الاعتدالي</a:t>
            </a:r>
            <a:r>
              <a:rPr lang="ar-IQ" sz="1600" b="1" dirty="0" smtClean="0"/>
              <a:t> والطرق الإحصائية على البيانات الاجتماعية </a:t>
            </a:r>
            <a:r>
              <a:rPr lang="ar-IQ" sz="1600" b="1" dirty="0" err="1" smtClean="0"/>
              <a:t>والبيولوجية </a:t>
            </a:r>
            <a:r>
              <a:rPr lang="ar-IQ" sz="1600" b="1" dirty="0" smtClean="0"/>
              <a:t>,وهو بذلك يعتبر مؤسس علم الإحصاء</a:t>
            </a:r>
            <a:endParaRPr lang="en-US" sz="1600" b="1" dirty="0" smtClean="0"/>
          </a:p>
          <a:p>
            <a:pPr algn="just">
              <a:lnSpc>
                <a:spcPct val="150000"/>
              </a:lnSpc>
            </a:pPr>
            <a:endParaRPr lang="ar-IQ" sz="1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lnSpcReduction="10000"/>
          </a:bodyPr>
          <a:lstStyle/>
          <a:p>
            <a:pPr algn="just">
              <a:lnSpc>
                <a:spcPct val="150000"/>
              </a:lnSpc>
            </a:pPr>
            <a:r>
              <a:rPr lang="ar-IQ" sz="1600" b="1" dirty="0" smtClean="0"/>
              <a:t>الاحصاء التطبيقي </a:t>
            </a:r>
            <a:endParaRPr lang="en-US" sz="1600" b="1" dirty="0" smtClean="0"/>
          </a:p>
          <a:p>
            <a:pPr algn="just">
              <a:lnSpc>
                <a:spcPct val="150000"/>
              </a:lnSpc>
            </a:pPr>
            <a:r>
              <a:rPr lang="ar-IQ" sz="1600" b="1" dirty="0" smtClean="0"/>
              <a:t>وتعتبر الاحصاء التطبيقي من اهم الوسائل التي يستخدمها الباحثون في المجالات العلمية والنفسية والتربوية والاجتماعية </a:t>
            </a:r>
            <a:r>
              <a:rPr lang="ar-IQ" sz="1600" b="1" dirty="0" err="1" smtClean="0"/>
              <a:t>والرياضية </a:t>
            </a:r>
            <a:r>
              <a:rPr lang="ar-IQ" sz="1600" b="1" dirty="0" smtClean="0"/>
              <a:t>,كما تستعين </a:t>
            </a:r>
            <a:r>
              <a:rPr lang="ar-IQ" sz="1600" b="1" dirty="0" err="1" smtClean="0"/>
              <a:t>بها</a:t>
            </a:r>
            <a:r>
              <a:rPr lang="ar-IQ" sz="1600" b="1" dirty="0" smtClean="0"/>
              <a:t> العلوم المختلفة في الوصول الى نتائجها وتحليل هذه النتائج </a:t>
            </a:r>
            <a:r>
              <a:rPr lang="ar-IQ" sz="1600" b="1" dirty="0" err="1" smtClean="0"/>
              <a:t>وتطبيقها.</a:t>
            </a:r>
            <a:r>
              <a:rPr lang="ar-IQ" sz="1600" b="1" dirty="0" smtClean="0"/>
              <a:t> كذلك ظهرت اهمية علم الاحصاء في تخطيط ورسم السياسات واتخاذ </a:t>
            </a:r>
            <a:r>
              <a:rPr lang="ar-IQ" sz="1600" b="1" dirty="0" err="1" smtClean="0"/>
              <a:t>القرارات.</a:t>
            </a:r>
            <a:r>
              <a:rPr lang="ar-IQ" sz="1600" b="1" dirty="0" smtClean="0"/>
              <a:t> ويبحث علم  الاحصاء في الطرق </a:t>
            </a:r>
            <a:r>
              <a:rPr lang="ar-IQ" sz="1600" b="1" dirty="0" err="1" smtClean="0"/>
              <a:t>والاساليب</a:t>
            </a:r>
            <a:r>
              <a:rPr lang="ar-IQ" sz="1600" b="1" dirty="0" smtClean="0"/>
              <a:t> المستخدمة في جمع وعرض وتحليل البيانات المتعلقة بالمشكلات والظواهر المختلفة, وهو بذلك له علاقة وثيقة بالطريقة العلمية للبحث.</a:t>
            </a:r>
            <a:endParaRPr lang="en-US" sz="1600" b="1" dirty="0" smtClean="0"/>
          </a:p>
          <a:p>
            <a:pPr algn="just">
              <a:lnSpc>
                <a:spcPct val="150000"/>
              </a:lnSpc>
            </a:pPr>
            <a:r>
              <a:rPr lang="ar-IQ" sz="1600" b="1" dirty="0" smtClean="0"/>
              <a:t>فحينما يقوم الباحث بتحديد مشكلة بحثه فان علم الاحصاء يمده بالطرق والأساليب العلمية الغير المتحيزة بجمع البيانات وعرضها وتبويبها وتحليلها.</a:t>
            </a:r>
            <a:endParaRPr lang="en-US" sz="1600" b="1" dirty="0" smtClean="0"/>
          </a:p>
          <a:p>
            <a:pPr algn="just">
              <a:lnSpc>
                <a:spcPct val="150000"/>
              </a:lnSpc>
            </a:pPr>
            <a:r>
              <a:rPr lang="ar-IQ" sz="1600" b="1" dirty="0" smtClean="0"/>
              <a:t>تصنيف الطرق الاحصائية:</a:t>
            </a:r>
            <a:endParaRPr lang="en-US" sz="1600" b="1" dirty="0" smtClean="0"/>
          </a:p>
          <a:p>
            <a:pPr algn="just">
              <a:lnSpc>
                <a:spcPct val="150000"/>
              </a:lnSpc>
            </a:pPr>
            <a:r>
              <a:rPr lang="ar-IQ" sz="1600" b="1" dirty="0" smtClean="0"/>
              <a:t>تصنف الطرق الاحصائية الى طريقتين:</a:t>
            </a:r>
            <a:endParaRPr lang="en-US" sz="1600" b="1" dirty="0" smtClean="0"/>
          </a:p>
          <a:p>
            <a:pPr algn="just">
              <a:lnSpc>
                <a:spcPct val="150000"/>
              </a:lnSpc>
            </a:pPr>
            <a:r>
              <a:rPr lang="ar-IQ" sz="1600" b="1" dirty="0" smtClean="0"/>
              <a:t>1-طريقة </a:t>
            </a:r>
            <a:r>
              <a:rPr lang="ar-IQ" sz="1600" b="1" dirty="0" err="1" smtClean="0"/>
              <a:t>الحصر </a:t>
            </a:r>
            <a:r>
              <a:rPr lang="ar-IQ" sz="1600" b="1" dirty="0" smtClean="0"/>
              <a:t>(المسح)الشامل: يتم من خلالها تجميع البيانات من جميع المفردات التي تكون المجتمع الاحصائي كما هو الحال في التعداد العام للسكان وتعتبر هذه الطريقة من افضل طرق جمع البيانات وذلك لا </a:t>
            </a:r>
            <a:r>
              <a:rPr lang="ar-IQ" sz="1600" b="1" dirty="0" err="1" smtClean="0"/>
              <a:t>نها</a:t>
            </a:r>
            <a:r>
              <a:rPr lang="ar-IQ" sz="1600" b="1" dirty="0" smtClean="0"/>
              <a:t> تعطي بيانات كاملة حول المشكلة التي تهم الباحث  وتوفر هذه الطريقة معلومات دقيقة اذا توفرت شروط البحث </a:t>
            </a:r>
            <a:r>
              <a:rPr lang="ar-IQ" sz="1600" b="1" dirty="0" err="1" smtClean="0"/>
              <a:t>العلمي .</a:t>
            </a:r>
            <a:r>
              <a:rPr lang="ar-IQ" sz="1600" b="1" dirty="0" smtClean="0"/>
              <a:t>  (الاحصاء الوصفي </a:t>
            </a:r>
            <a:endParaRPr lang="ar-IQ" sz="1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fontScale="92500" lnSpcReduction="10000"/>
          </a:bodyPr>
          <a:lstStyle/>
          <a:p>
            <a:pPr algn="just">
              <a:lnSpc>
                <a:spcPct val="150000"/>
              </a:lnSpc>
            </a:pPr>
            <a:r>
              <a:rPr lang="ar-IQ" sz="1600" b="1" dirty="0" smtClean="0"/>
              <a:t>- </a:t>
            </a:r>
            <a:r>
              <a:rPr lang="ar-IQ" sz="1700" b="1" dirty="0" smtClean="0"/>
              <a:t>طريقة المعاينة: تستخدم هذه الطريقة اذا كان من الصعوبة اجراء الدراسة على كافة افراد المجتمع او يمكن الاكتفاء بمعلومات عن جزء من المجتمع بدلا من المجتمع ككل  ويتم اختيار </a:t>
            </a:r>
            <a:r>
              <a:rPr lang="ar-IQ" sz="1700" b="1" dirty="0" err="1" smtClean="0"/>
              <a:t>جزء </a:t>
            </a:r>
            <a:r>
              <a:rPr lang="ar-IQ" sz="1700" b="1" dirty="0" smtClean="0"/>
              <a:t>(عينة)من عناصر المجتمع قيد الدراسة بأسلوب علمي سليم وبتحليل بيانات العينة احصائيا يمكن تعميم نتائجها على المجتمع ككل مع ملاحظة ان نتائج العينة المختارة تكون قريبة من حقائق المجتمع كلما زاد حجم العينة وكلما تم اتباع الاسلوب العلمي السليم في </a:t>
            </a:r>
            <a:r>
              <a:rPr lang="ar-IQ" sz="1700" b="1" dirty="0" err="1" smtClean="0"/>
              <a:t>اختيارها.</a:t>
            </a:r>
            <a:r>
              <a:rPr lang="ar-IQ" sz="1700" b="1" dirty="0" smtClean="0"/>
              <a:t>(الاحصاء </a:t>
            </a:r>
            <a:r>
              <a:rPr lang="ar-IQ" sz="1700" b="1" dirty="0" err="1" smtClean="0"/>
              <a:t>الاستدلالي </a:t>
            </a:r>
            <a:r>
              <a:rPr lang="ar-IQ" sz="1700" b="1" dirty="0" err="1" smtClean="0"/>
              <a:t>).</a:t>
            </a:r>
            <a:endParaRPr lang="ar-IQ" sz="1700" b="1" dirty="0" smtClean="0"/>
          </a:p>
          <a:p>
            <a:pPr algn="just">
              <a:lnSpc>
                <a:spcPct val="170000"/>
              </a:lnSpc>
            </a:pPr>
            <a:r>
              <a:rPr lang="ar-IQ" sz="1900" b="1" u="sng" dirty="0" smtClean="0"/>
              <a:t>تنظيم البيانات </a:t>
            </a:r>
            <a:endParaRPr lang="en-US" sz="1900" b="1" u="sng" dirty="0" smtClean="0"/>
          </a:p>
          <a:p>
            <a:pPr algn="just">
              <a:lnSpc>
                <a:spcPct val="170000"/>
              </a:lnSpc>
            </a:pPr>
            <a:r>
              <a:rPr lang="ar-IQ" sz="1700" b="1" dirty="0" smtClean="0"/>
              <a:t>في معظم البحوث العلمية يتجمع لدى الباحثين قدرا كبيرا من البيانات المرتبطة بمتغيرات معينه في صورة كمية وهذه البيانات تكون في الغالب غير منظمة, ولا يستطيع الباحث عن طريقها تكوين فكرة واضحة عن نظام هذه البيانات وعن اداء الافراد موضع الدراسة ويستطيع الباحث التغلب على ذلك عن طريق استخدام التوزيع التكراري الذي يهدف الى تبسيط العمليات الاحصائية, وذلك عن طريق تبويبها في صورة مناسبة وتسهل اجرائها بسرعة وبدرجة عالية من الدقة, ويهدف التوزيع التكراري أيضا الى صياغة البيانات العددية صياغة علمية توضح اهم مميزاتها </a:t>
            </a:r>
            <a:r>
              <a:rPr lang="ar-IQ" sz="1700" b="1" dirty="0" err="1" smtClean="0"/>
              <a:t>الرئيسية </a:t>
            </a:r>
            <a:r>
              <a:rPr lang="ar-IQ" sz="1700" b="1" dirty="0" smtClean="0"/>
              <a:t>,كما انه يعتبر نقطة البداية في اغلب العمليات </a:t>
            </a:r>
            <a:r>
              <a:rPr lang="ar-IQ" sz="1700" b="1" dirty="0" smtClean="0"/>
              <a:t>الإحصائية.</a:t>
            </a:r>
            <a:endParaRPr lang="en-US" sz="1700" b="1" dirty="0" smtClean="0"/>
          </a:p>
          <a:p>
            <a:pPr algn="just">
              <a:lnSpc>
                <a:spcPct val="150000"/>
              </a:lnSpc>
            </a:pPr>
            <a:endParaRPr lang="en-US" sz="1600" b="1" dirty="0" smtClean="0"/>
          </a:p>
          <a:p>
            <a:pPr algn="just">
              <a:lnSpc>
                <a:spcPct val="150000"/>
              </a:lnSpc>
            </a:pPr>
            <a:endParaRPr lang="ar-IQ" sz="1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65162"/>
          </a:xfrm>
        </p:spPr>
        <p:txBody>
          <a:bodyPr>
            <a:normAutofit fontScale="90000"/>
          </a:bodyPr>
          <a:lstStyle/>
          <a:p>
            <a:endParaRPr lang="ar-IQ" dirty="0"/>
          </a:p>
        </p:txBody>
      </p:sp>
      <p:sp>
        <p:nvSpPr>
          <p:cNvPr id="3" name="عنصر نائب للمحتوى 2"/>
          <p:cNvSpPr>
            <a:spLocks noGrp="1"/>
          </p:cNvSpPr>
          <p:nvPr>
            <p:ph idx="1"/>
          </p:nvPr>
        </p:nvSpPr>
        <p:spPr>
          <a:xfrm>
            <a:off x="467544" y="332656"/>
            <a:ext cx="8229600" cy="6228184"/>
          </a:xfrm>
        </p:spPr>
        <p:txBody>
          <a:bodyPr>
            <a:normAutofit/>
          </a:bodyPr>
          <a:lstStyle/>
          <a:p>
            <a:pPr algn="just">
              <a:lnSpc>
                <a:spcPct val="150000"/>
              </a:lnSpc>
            </a:pPr>
            <a:r>
              <a:rPr lang="ar-IQ" sz="1800" b="1" u="sng" dirty="0" smtClean="0"/>
              <a:t>عدد </a:t>
            </a:r>
            <a:r>
              <a:rPr lang="ar-IQ" sz="1800" b="1" u="sng" dirty="0" err="1" smtClean="0"/>
              <a:t>الفئات:</a:t>
            </a:r>
            <a:r>
              <a:rPr lang="ar-IQ" sz="1800" b="1" u="sng" dirty="0" smtClean="0"/>
              <a:t> </a:t>
            </a:r>
            <a:endParaRPr lang="en-US" sz="1800" b="1" u="sng" dirty="0" smtClean="0"/>
          </a:p>
          <a:p>
            <a:pPr algn="just">
              <a:lnSpc>
                <a:spcPct val="150000"/>
              </a:lnSpc>
            </a:pPr>
            <a:r>
              <a:rPr lang="ar-IQ" sz="1600" b="1" dirty="0" smtClean="0"/>
              <a:t>يتم تحديد عدد الفئات المطلوبة لتشكيل جدول التوزيع التكراري باستخدام بعض المعادلات الرياضية ومن هذه المعادلات:</a:t>
            </a:r>
            <a:endParaRPr lang="en-US" sz="1600" b="1" dirty="0" smtClean="0"/>
          </a:p>
          <a:p>
            <a:pPr algn="just">
              <a:lnSpc>
                <a:spcPct val="150000"/>
              </a:lnSpc>
            </a:pPr>
            <a:r>
              <a:rPr lang="ar-IQ" sz="1600" b="1" dirty="0" smtClean="0"/>
              <a:t>معادلة </a:t>
            </a:r>
            <a:r>
              <a:rPr lang="ar-IQ" sz="1600" b="1" dirty="0" err="1" smtClean="0"/>
              <a:t>ستيرجس</a:t>
            </a:r>
            <a:r>
              <a:rPr lang="ar-IQ" sz="1600" b="1" dirty="0" smtClean="0"/>
              <a:t> </a:t>
            </a:r>
            <a:r>
              <a:rPr lang="ar-IQ" sz="1600" b="1" dirty="0" err="1" smtClean="0"/>
              <a:t>(</a:t>
            </a:r>
            <a:r>
              <a:rPr lang="en-US" sz="1600" b="1" dirty="0" err="1" smtClean="0"/>
              <a:t>Stavrges</a:t>
            </a:r>
            <a:r>
              <a:rPr lang="ar-IQ" sz="1600" b="1" dirty="0" err="1" smtClean="0"/>
              <a:t>)</a:t>
            </a:r>
            <a:endParaRPr lang="en-US" sz="1600" b="1" dirty="0" smtClean="0"/>
          </a:p>
          <a:p>
            <a:pPr algn="just">
              <a:lnSpc>
                <a:spcPct val="150000"/>
              </a:lnSpc>
            </a:pPr>
            <a:r>
              <a:rPr lang="ar-IQ" sz="1600" b="1" u="sng" dirty="0" err="1" smtClean="0"/>
              <a:t>مثال :</a:t>
            </a:r>
            <a:r>
              <a:rPr lang="ar-IQ" sz="1600" b="1" u="sng" dirty="0" smtClean="0"/>
              <a:t> </a:t>
            </a:r>
            <a:endParaRPr lang="en-US" sz="1600" b="1" u="sng" dirty="0" smtClean="0"/>
          </a:p>
          <a:p>
            <a:pPr algn="just">
              <a:lnSpc>
                <a:spcPct val="150000"/>
              </a:lnSpc>
            </a:pPr>
            <a:r>
              <a:rPr lang="ar-IQ" sz="1600" b="1" dirty="0" smtClean="0"/>
              <a:t>أراد باحث إن يعرف توزيع درجات الأجور </a:t>
            </a:r>
            <a:r>
              <a:rPr lang="ar-IQ" sz="1600" b="1" dirty="0" err="1" smtClean="0"/>
              <a:t>الشهرية </a:t>
            </a:r>
            <a:r>
              <a:rPr lang="ar-IQ" sz="1600" b="1" dirty="0" smtClean="0"/>
              <a:t>(</a:t>
            </a:r>
            <a:r>
              <a:rPr lang="ar-IQ" sz="1600" b="1" baseline="30000" dirty="0" smtClean="0"/>
              <a:t>3</a:t>
            </a:r>
            <a:r>
              <a:rPr lang="ar-IQ" sz="1600" b="1" dirty="0" smtClean="0"/>
              <a:t>10 </a:t>
            </a:r>
            <a:r>
              <a:rPr lang="ar-IQ" sz="1600" b="1" dirty="0" err="1" smtClean="0"/>
              <a:t>دج</a:t>
            </a:r>
            <a:r>
              <a:rPr lang="ar-IQ" sz="1600" b="1" dirty="0" smtClean="0"/>
              <a:t> ) التي حصل عليها أعمال مؤسسة </a:t>
            </a:r>
            <a:r>
              <a:rPr lang="ar-IQ" sz="1600" b="1" dirty="0" err="1" smtClean="0"/>
              <a:t>ما </a:t>
            </a:r>
            <a:r>
              <a:rPr lang="ar-IQ" sz="1600" b="1" dirty="0" smtClean="0"/>
              <a:t>, وقام بجمع المعلومات المبينة في الجدول التالي عن 42 عامل في هذه المؤسسة </a:t>
            </a:r>
            <a:endParaRPr lang="ar-IQ" sz="1600" b="1" dirty="0" smtClean="0"/>
          </a:p>
          <a:p>
            <a:pPr algn="just">
              <a:lnSpc>
                <a:spcPct val="150000"/>
              </a:lnSpc>
            </a:pPr>
            <a:endParaRPr lang="ar-IQ" sz="1600" b="1" dirty="0"/>
          </a:p>
        </p:txBody>
      </p:sp>
      <p:graphicFrame>
        <p:nvGraphicFramePr>
          <p:cNvPr id="4" name="جدول 3"/>
          <p:cNvGraphicFramePr>
            <a:graphicFrameLocks noGrp="1"/>
          </p:cNvGraphicFramePr>
          <p:nvPr/>
        </p:nvGraphicFramePr>
        <p:xfrm>
          <a:off x="1907704" y="3861048"/>
          <a:ext cx="6095999" cy="2225040"/>
        </p:xfrm>
        <a:graphic>
          <a:graphicData uri="http://schemas.openxmlformats.org/drawingml/2006/table">
            <a:tbl>
              <a:tblPr rtl="1" firstRow="1" bandRow="1">
                <a:tableStyleId>{5C22544A-7EE6-4342-B048-85BDC9FD1C3A}</a:tableStyleId>
              </a:tblPr>
              <a:tblGrid>
                <a:gridCol w="870857"/>
                <a:gridCol w="870857"/>
                <a:gridCol w="870857"/>
                <a:gridCol w="870857"/>
                <a:gridCol w="870857"/>
                <a:gridCol w="870857"/>
                <a:gridCol w="870857"/>
              </a:tblGrid>
              <a:tr h="370840">
                <a:tc>
                  <a:txBody>
                    <a:bodyPr/>
                    <a:lstStyle/>
                    <a:p>
                      <a:pPr algn="just" rtl="1">
                        <a:lnSpc>
                          <a:spcPct val="115000"/>
                        </a:lnSpc>
                        <a:spcAft>
                          <a:spcPts val="0"/>
                        </a:spcAft>
                        <a:tabLst>
                          <a:tab pos="3150235" algn="l"/>
                        </a:tabLst>
                      </a:pPr>
                      <a:r>
                        <a:rPr lang="ar-IQ" sz="1400">
                          <a:latin typeface="Calibri"/>
                          <a:ea typeface="Times New Roman"/>
                          <a:cs typeface="Times New Roman"/>
                        </a:rPr>
                        <a:t>   66   </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52</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56</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40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55</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23</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26</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150235" algn="l"/>
                        </a:tabLst>
                      </a:pPr>
                      <a:r>
                        <a:rPr lang="ar-IQ" sz="1400">
                          <a:latin typeface="Calibri"/>
                          <a:ea typeface="Times New Roman"/>
                          <a:cs typeface="Times New Roman"/>
                        </a:rPr>
                        <a:t>   49</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42</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38</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44</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51</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64</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14</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150235" algn="l"/>
                        </a:tabLst>
                      </a:pPr>
                      <a:r>
                        <a:rPr lang="ar-IQ" sz="1400">
                          <a:latin typeface="Calibri"/>
                          <a:ea typeface="Times New Roman"/>
                          <a:cs typeface="Times New Roman"/>
                        </a:rPr>
                        <a:t>  26</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30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63</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67</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16</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42</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38</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150235" algn="l"/>
                        </a:tabLst>
                      </a:pPr>
                      <a:r>
                        <a:rPr lang="ar-IQ" sz="1400">
                          <a:latin typeface="Calibri"/>
                          <a:ea typeface="Times New Roman"/>
                          <a:cs typeface="Times New Roman"/>
                        </a:rPr>
                        <a:t>  14</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15</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53</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35</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42</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67</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45</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150235" algn="l"/>
                        </a:tabLst>
                      </a:pPr>
                      <a:r>
                        <a:rPr lang="ar-IQ" sz="1400">
                          <a:latin typeface="Calibri"/>
                          <a:ea typeface="Times New Roman"/>
                          <a:cs typeface="Times New Roman"/>
                        </a:rPr>
                        <a:t>  60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56</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57</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45</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50</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40</a:t>
                      </a:r>
                      <a:endParaRPr lang="en-US" sz="1100">
                        <a:latin typeface="Calibri"/>
                        <a:ea typeface="Times New Roman"/>
                        <a:cs typeface="Arial"/>
                      </a:endParaRPr>
                    </a:p>
                  </a:txBody>
                  <a:tcPr marL="68580" marR="68580" marT="0" marB="0"/>
                </a:tc>
              </a:tr>
              <a:tr h="370840">
                <a:tc>
                  <a:txBody>
                    <a:bodyPr/>
                    <a:lstStyle/>
                    <a:p>
                      <a:pPr algn="just" rtl="1">
                        <a:lnSpc>
                          <a:spcPct val="115000"/>
                        </a:lnSpc>
                        <a:spcAft>
                          <a:spcPts val="0"/>
                        </a:spcAft>
                        <a:tabLst>
                          <a:tab pos="3150235" algn="l"/>
                        </a:tabLst>
                      </a:pPr>
                      <a:r>
                        <a:rPr lang="ar-IQ" sz="1400">
                          <a:latin typeface="Calibri"/>
                          <a:ea typeface="Times New Roman"/>
                          <a:cs typeface="Times New Roman"/>
                        </a:rPr>
                        <a:t>  24</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46</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53</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39</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35</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a:latin typeface="Calibri"/>
                          <a:ea typeface="Times New Roman"/>
                          <a:cs typeface="Times New Roman"/>
                        </a:rPr>
                        <a:t>  52</a:t>
                      </a:r>
                      <a:endParaRPr lang="en-US" sz="1100">
                        <a:latin typeface="Calibri"/>
                        <a:ea typeface="Times New Roman"/>
                        <a:cs typeface="Arial"/>
                      </a:endParaRPr>
                    </a:p>
                  </a:txBody>
                  <a:tcPr marL="68580" marR="68580" marT="0" marB="0"/>
                </a:tc>
                <a:tc>
                  <a:txBody>
                    <a:bodyPr/>
                    <a:lstStyle/>
                    <a:p>
                      <a:pPr algn="just" rtl="1">
                        <a:lnSpc>
                          <a:spcPct val="115000"/>
                        </a:lnSpc>
                        <a:spcAft>
                          <a:spcPts val="0"/>
                        </a:spcAft>
                        <a:tabLst>
                          <a:tab pos="3150235" algn="l"/>
                        </a:tabLst>
                      </a:pPr>
                      <a:r>
                        <a:rPr lang="ar-IQ" sz="1400" dirty="0">
                          <a:latin typeface="Calibri"/>
                          <a:ea typeface="Times New Roman"/>
                          <a:cs typeface="Times New Roman"/>
                        </a:rPr>
                        <a:t>  49</a:t>
                      </a:r>
                      <a:endParaRPr lang="en-US" sz="1100" dirty="0">
                        <a:latin typeface="Calibri"/>
                        <a:ea typeface="Times New Roman"/>
                        <a:cs typeface="Arial"/>
                      </a:endParaRPr>
                    </a:p>
                  </a:txBody>
                  <a:tcPr marL="68580" marR="68580" marT="0" marB="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32656"/>
            <a:ext cx="8229600" cy="1399032"/>
          </a:xfrm>
        </p:spPr>
        <p:txBody>
          <a:bodyPr/>
          <a:lstStyle/>
          <a:p>
            <a:endParaRPr lang="ar-IQ"/>
          </a:p>
        </p:txBody>
      </p:sp>
      <p:sp>
        <p:nvSpPr>
          <p:cNvPr id="3" name="عنصر نائب للمحتوى 2"/>
          <p:cNvSpPr>
            <a:spLocks noGrp="1"/>
          </p:cNvSpPr>
          <p:nvPr>
            <p:ph idx="1"/>
          </p:nvPr>
        </p:nvSpPr>
        <p:spPr>
          <a:xfrm>
            <a:off x="457200" y="404664"/>
            <a:ext cx="8229600" cy="6050144"/>
          </a:xfrm>
        </p:spPr>
        <p:txBody>
          <a:bodyPr>
            <a:normAutofit/>
          </a:bodyPr>
          <a:lstStyle/>
          <a:p>
            <a:pPr>
              <a:lnSpc>
                <a:spcPct val="150000"/>
              </a:lnSpc>
            </a:pPr>
            <a:r>
              <a:rPr lang="ar-IQ" sz="1600" b="1" dirty="0" smtClean="0"/>
              <a:t> </a:t>
            </a:r>
            <a:endParaRPr lang="en-US" sz="1600" b="1" dirty="0" smtClean="0"/>
          </a:p>
          <a:p>
            <a:pPr>
              <a:lnSpc>
                <a:spcPct val="150000"/>
              </a:lnSpc>
            </a:pPr>
            <a:r>
              <a:rPr lang="en-US" sz="1600" b="1" dirty="0" smtClean="0"/>
              <a:t>                    K=1+3,322 Log(n)                               k=1+3.322 log(42)</a:t>
            </a:r>
          </a:p>
          <a:p>
            <a:pPr>
              <a:lnSpc>
                <a:spcPct val="150000"/>
              </a:lnSpc>
            </a:pPr>
            <a:r>
              <a:rPr lang="en-US" sz="1600" b="1" dirty="0" smtClean="0"/>
              <a:t>=1+3.322(1.623)</a:t>
            </a:r>
          </a:p>
          <a:p>
            <a:pPr>
              <a:lnSpc>
                <a:spcPct val="150000"/>
              </a:lnSpc>
            </a:pPr>
            <a:r>
              <a:rPr lang="en-US" sz="1600" b="1" dirty="0" smtClean="0"/>
              <a:t>=6.39</a:t>
            </a:r>
          </a:p>
          <a:p>
            <a:pPr>
              <a:lnSpc>
                <a:spcPct val="150000"/>
              </a:lnSpc>
            </a:pPr>
            <a:r>
              <a:rPr lang="en-US" sz="1600" b="1" dirty="0" smtClean="0"/>
              <a:t>=6</a:t>
            </a:r>
            <a:r>
              <a:rPr lang="ar-IQ" sz="1600" b="1" dirty="0" smtClean="0"/>
              <a:t>عدد الفئات </a:t>
            </a:r>
            <a:endParaRPr lang="en-US" sz="1600" b="1" dirty="0" smtClean="0"/>
          </a:p>
          <a:p>
            <a:pPr>
              <a:lnSpc>
                <a:spcPct val="150000"/>
              </a:lnSpc>
            </a:pPr>
            <a:r>
              <a:rPr lang="en-US" sz="1600" b="1" dirty="0" smtClean="0"/>
              <a:t>K</a:t>
            </a:r>
            <a:r>
              <a:rPr lang="ar-IQ" sz="1600" b="1" dirty="0" smtClean="0"/>
              <a:t>  :   عدد الفئات</a:t>
            </a:r>
            <a:endParaRPr lang="en-US" sz="1600" b="1" dirty="0" smtClean="0"/>
          </a:p>
          <a:p>
            <a:pPr>
              <a:lnSpc>
                <a:spcPct val="150000"/>
              </a:lnSpc>
            </a:pPr>
            <a:r>
              <a:rPr lang="en-US" sz="1600" b="1" dirty="0" smtClean="0"/>
              <a:t>N</a:t>
            </a:r>
            <a:r>
              <a:rPr lang="ar-IQ" sz="1600" b="1" dirty="0" smtClean="0"/>
              <a:t>  :   عدد القيم </a:t>
            </a:r>
            <a:endParaRPr lang="en-US" sz="1600" b="1" dirty="0" smtClean="0"/>
          </a:p>
          <a:p>
            <a:pPr>
              <a:lnSpc>
                <a:spcPct val="150000"/>
              </a:lnSpc>
            </a:pPr>
            <a:r>
              <a:rPr lang="en-US" sz="1600" b="1" dirty="0" smtClean="0"/>
              <a:t>Log</a:t>
            </a:r>
            <a:r>
              <a:rPr lang="ar-IQ" sz="1600" b="1" dirty="0" smtClean="0"/>
              <a:t>:   اللوغاريتم العشري </a:t>
            </a:r>
            <a:endParaRPr lang="ar-IQ" sz="1600" b="1" dirty="0" smtClean="0"/>
          </a:p>
          <a:p>
            <a:pPr>
              <a:lnSpc>
                <a:spcPct val="150000"/>
              </a:lnSpc>
            </a:pPr>
            <a:r>
              <a:rPr lang="ar-IQ" sz="1600" b="1" dirty="0" smtClean="0"/>
              <a:t>المدى</a:t>
            </a:r>
            <a:r>
              <a:rPr lang="ar-IQ" sz="1600" b="1" dirty="0" err="1" smtClean="0"/>
              <a:t>(</a:t>
            </a:r>
            <a:r>
              <a:rPr lang="en-US" sz="1600" b="1" dirty="0" smtClean="0"/>
              <a:t>(Range </a:t>
            </a:r>
          </a:p>
          <a:p>
            <a:pPr>
              <a:lnSpc>
                <a:spcPct val="150000"/>
              </a:lnSpc>
            </a:pPr>
            <a:r>
              <a:rPr lang="ar-IQ" sz="1600" b="1" dirty="0" smtClean="0"/>
              <a:t>المدى هو المجال الذي تنتشر فيه البيانات وهوة الفرق بين اكبر قيمة في البيانات واصغر قيمة لها.</a:t>
            </a:r>
            <a:endParaRPr lang="en-US" sz="1600" b="1" dirty="0" smtClean="0"/>
          </a:p>
          <a:p>
            <a:pPr>
              <a:lnSpc>
                <a:spcPct val="150000"/>
              </a:lnSpc>
            </a:pPr>
            <a:r>
              <a:rPr lang="ar-IQ" sz="1600" b="1" dirty="0" err="1" smtClean="0"/>
              <a:t>المدى </a:t>
            </a:r>
            <a:r>
              <a:rPr lang="ar-IQ" sz="1600" b="1" dirty="0" smtClean="0"/>
              <a:t>=اكبر </a:t>
            </a:r>
            <a:r>
              <a:rPr lang="ar-IQ" sz="1600" b="1" dirty="0" err="1" smtClean="0"/>
              <a:t>قيمة </a:t>
            </a:r>
            <a:r>
              <a:rPr lang="ar-IQ" sz="1600" b="1" dirty="0" smtClean="0"/>
              <a:t>_اصغر قيمة </a:t>
            </a:r>
            <a:endParaRPr lang="en-US" sz="1600" b="1" dirty="0" smtClean="0"/>
          </a:p>
          <a:p>
            <a:pPr>
              <a:lnSpc>
                <a:spcPct val="150000"/>
              </a:lnSpc>
            </a:pPr>
            <a:r>
              <a:rPr lang="en-US" sz="1600" b="1" dirty="0" smtClean="0"/>
              <a:t>R  =  X </a:t>
            </a:r>
            <a:r>
              <a:rPr lang="en-US" sz="1600" b="1" baseline="-25000" dirty="0" smtClean="0"/>
              <a:t>max</a:t>
            </a:r>
            <a:r>
              <a:rPr lang="en-US" sz="1600" b="1" dirty="0" smtClean="0"/>
              <a:t>  –  X </a:t>
            </a:r>
            <a:r>
              <a:rPr lang="en-US" sz="1600" b="1" baseline="-25000" dirty="0" smtClean="0"/>
              <a:t>min</a:t>
            </a:r>
            <a:endParaRPr lang="en-US" sz="1600" b="1" dirty="0" smtClean="0"/>
          </a:p>
          <a:p>
            <a:pPr>
              <a:lnSpc>
                <a:spcPct val="150000"/>
              </a:lnSpc>
            </a:pPr>
            <a:r>
              <a:rPr lang="ar-IQ" sz="1600" b="1" dirty="0" smtClean="0"/>
              <a:t>حدود الفئات </a:t>
            </a:r>
            <a:endParaRPr lang="en-US" sz="1600" b="1" dirty="0" smtClean="0"/>
          </a:p>
          <a:p>
            <a:pPr>
              <a:lnSpc>
                <a:spcPct val="150000"/>
              </a:lnSpc>
            </a:pPr>
            <a:endParaRPr lang="en-US" sz="1600" b="1" dirty="0" smtClean="0"/>
          </a:p>
          <a:p>
            <a:pPr>
              <a:lnSpc>
                <a:spcPct val="150000"/>
              </a:lnSpc>
            </a:pPr>
            <a:endParaRPr lang="ar-IQ" sz="1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60648"/>
            <a:ext cx="8229600" cy="6194160"/>
          </a:xfrm>
        </p:spPr>
        <p:txBody>
          <a:bodyPr>
            <a:normAutofit/>
          </a:bodyPr>
          <a:lstStyle/>
          <a:p>
            <a:pPr algn="just">
              <a:lnSpc>
                <a:spcPct val="150000"/>
              </a:lnSpc>
            </a:pPr>
            <a:r>
              <a:rPr lang="ar-IQ" sz="1600" b="1" dirty="0" smtClean="0"/>
              <a:t>يتم تحديد بداية ونهاية كل فئة على ان تكون بداية الفئة الاولى اصغر من وتساوي اصغر قيمة في البيانات ونهاية الفئة الاخيرة اكبر من اكبر قيمة في </a:t>
            </a:r>
            <a:r>
              <a:rPr lang="ar-IQ" sz="1600" b="1" dirty="0" err="1" smtClean="0"/>
              <a:t>البيانات .</a:t>
            </a:r>
            <a:endParaRPr lang="en-US" sz="1600" b="1" dirty="0" smtClean="0"/>
          </a:p>
          <a:p>
            <a:pPr algn="just">
              <a:lnSpc>
                <a:spcPct val="150000"/>
              </a:lnSpc>
            </a:pPr>
            <a:r>
              <a:rPr lang="ar-IQ" sz="1600" b="1" dirty="0" smtClean="0"/>
              <a:t>مركز الفئة</a:t>
            </a:r>
            <a:endParaRPr lang="en-US" sz="1600" b="1" dirty="0" smtClean="0"/>
          </a:p>
          <a:p>
            <a:pPr algn="just">
              <a:lnSpc>
                <a:spcPct val="150000"/>
              </a:lnSpc>
            </a:pPr>
            <a:r>
              <a:rPr lang="ar-IQ" sz="1600" b="1" dirty="0" smtClean="0"/>
              <a:t>يتم حساب مركز الفئة عن طريق جمع الحد الادنى للفئة </a:t>
            </a:r>
            <a:r>
              <a:rPr lang="ar-IQ" sz="1600" b="1" dirty="0" err="1" smtClean="0"/>
              <a:t>الاولى </a:t>
            </a:r>
            <a:r>
              <a:rPr lang="ar-IQ" sz="1600" b="1" dirty="0" smtClean="0"/>
              <a:t>+الحد الادنى للفئة </a:t>
            </a:r>
            <a:r>
              <a:rPr lang="ar-IQ" sz="1600" b="1" dirty="0" err="1" smtClean="0"/>
              <a:t>الثانية </a:t>
            </a:r>
            <a:r>
              <a:rPr lang="ar-IQ" sz="1600" b="1" dirty="0" smtClean="0"/>
              <a:t>,ثم نقوم بقسمة حاصل الجمع </a:t>
            </a:r>
            <a:r>
              <a:rPr lang="ar-IQ" sz="1600" b="1" dirty="0" err="1" smtClean="0"/>
              <a:t>على </a:t>
            </a:r>
            <a:r>
              <a:rPr lang="ar-IQ" sz="1600" b="1" dirty="0" smtClean="0"/>
              <a:t>(2</a:t>
            </a:r>
            <a:r>
              <a:rPr lang="ar-IQ" sz="1600" b="1" dirty="0" err="1" smtClean="0"/>
              <a:t>)</a:t>
            </a:r>
            <a:endParaRPr lang="en-US" sz="1600" b="1" dirty="0" smtClean="0"/>
          </a:p>
          <a:p>
            <a:pPr algn="just">
              <a:lnSpc>
                <a:spcPct val="150000"/>
              </a:lnSpc>
            </a:pPr>
            <a:r>
              <a:rPr lang="ar-IQ" sz="1600" b="1" dirty="0" smtClean="0"/>
              <a:t>مركز </a:t>
            </a:r>
            <a:r>
              <a:rPr lang="ar-IQ" sz="1600" b="1" dirty="0" err="1" smtClean="0"/>
              <a:t>الفئة </a:t>
            </a:r>
            <a:r>
              <a:rPr lang="ar-IQ" sz="1600" b="1" dirty="0" smtClean="0"/>
              <a:t>=الحد الادنى للفئة </a:t>
            </a:r>
            <a:r>
              <a:rPr lang="ar-IQ" sz="1600" b="1" dirty="0" err="1" smtClean="0"/>
              <a:t>الاولى </a:t>
            </a:r>
            <a:r>
              <a:rPr lang="ar-IQ" sz="1600" b="1" dirty="0" smtClean="0"/>
              <a:t>+الحد الادنى للفئة </a:t>
            </a:r>
            <a:r>
              <a:rPr lang="ar-IQ" sz="1600" b="1" dirty="0" err="1" smtClean="0"/>
              <a:t>الثانية </a:t>
            </a:r>
            <a:r>
              <a:rPr lang="ar-IQ" sz="1600" b="1" dirty="0" smtClean="0"/>
              <a:t>/2</a:t>
            </a:r>
            <a:endParaRPr lang="en-US" sz="1600" b="1" dirty="0" smtClean="0"/>
          </a:p>
          <a:p>
            <a:pPr algn="just">
              <a:lnSpc>
                <a:spcPct val="150000"/>
              </a:lnSpc>
            </a:pPr>
            <a:r>
              <a:rPr lang="ar-IQ" sz="1600" b="1" dirty="0" smtClean="0"/>
              <a:t> </a:t>
            </a:r>
            <a:endParaRPr lang="en-US" sz="1600" b="1" dirty="0" smtClean="0"/>
          </a:p>
          <a:p>
            <a:pPr algn="just">
              <a:lnSpc>
                <a:spcPct val="150000"/>
              </a:lnSpc>
            </a:pPr>
            <a:r>
              <a:rPr lang="ar-IQ" sz="1600" b="1" dirty="0" smtClean="0"/>
              <a:t>الفئات التكرارية </a:t>
            </a:r>
            <a:endParaRPr lang="en-US" sz="1600" b="1" dirty="0" smtClean="0"/>
          </a:p>
          <a:p>
            <a:pPr algn="just">
              <a:lnSpc>
                <a:spcPct val="150000"/>
              </a:lnSpc>
            </a:pPr>
            <a:r>
              <a:rPr lang="ar-IQ" sz="1600" b="1" dirty="0" smtClean="0"/>
              <a:t>1-ايجاد عدد الفئات</a:t>
            </a:r>
            <a:endParaRPr lang="en-US" sz="1600" b="1" dirty="0" smtClean="0"/>
          </a:p>
          <a:p>
            <a:pPr algn="just">
              <a:lnSpc>
                <a:spcPct val="150000"/>
              </a:lnSpc>
            </a:pPr>
            <a:r>
              <a:rPr lang="ar-IQ" sz="1600" b="1" dirty="0" smtClean="0"/>
              <a:t>ان جميع الافراد الذين سيقعون في فئة معينة سيجرى اعتبارهم متساوين من كافة الوجوه بصرف النضر عن الفروق البسيطة التي ربما تكون بينهم, </a:t>
            </a:r>
            <a:r>
              <a:rPr lang="ar-IQ" sz="1600" b="1" dirty="0" err="1" smtClean="0"/>
              <a:t>وانهم</a:t>
            </a:r>
            <a:r>
              <a:rPr lang="ar-IQ" sz="1600" b="1" dirty="0" smtClean="0"/>
              <a:t> جميعا سيعطون القيمة العددية نفسها والتي تساوي قيمة متوسط تلك </a:t>
            </a:r>
            <a:r>
              <a:rPr lang="ar-IQ" sz="1600" b="1" dirty="0" err="1" smtClean="0"/>
              <a:t>الفئة.</a:t>
            </a:r>
            <a:r>
              <a:rPr lang="ar-IQ" sz="1600" b="1" dirty="0" smtClean="0"/>
              <a:t> لذلك علينا ان نحرص على اختيار الفئات المختلفة بحيث تحتوي كل واحدة منها قيما متقاربة بعض الشيء.</a:t>
            </a:r>
            <a:endParaRPr lang="en-US" sz="1600" b="1" dirty="0" smtClean="0"/>
          </a:p>
          <a:p>
            <a:pPr algn="just">
              <a:lnSpc>
                <a:spcPct val="150000"/>
              </a:lnSpc>
            </a:pPr>
            <a:endParaRPr lang="ar-IQ" sz="16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34</TotalTime>
  <Words>2585</Words>
  <Application>Microsoft Office PowerPoint</Application>
  <PresentationFormat>عرض على الشاشة (3:4)‏</PresentationFormat>
  <Paragraphs>497</Paragraphs>
  <Slides>36</Slides>
  <Notes>0</Notes>
  <HiddenSlides>0</HiddenSlides>
  <MMClips>0</MMClips>
  <ScaleCrop>false</ScaleCrop>
  <HeadingPairs>
    <vt:vector size="4" baseType="variant">
      <vt:variant>
        <vt:lpstr>سمة</vt:lpstr>
      </vt:variant>
      <vt:variant>
        <vt:i4>1</vt:i4>
      </vt:variant>
      <vt:variant>
        <vt:lpstr>عناوين الشرائح</vt:lpstr>
      </vt:variant>
      <vt:variant>
        <vt:i4>36</vt:i4>
      </vt:variant>
    </vt:vector>
  </HeadingPairs>
  <TitlesOfParts>
    <vt:vector size="37" baseType="lpstr">
      <vt:lpstr>حيوية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Areedo</dc:creator>
  <cp:lastModifiedBy>Areedo</cp:lastModifiedBy>
  <cp:revision>6</cp:revision>
  <dcterms:created xsi:type="dcterms:W3CDTF">2018-12-30T17:48:02Z</dcterms:created>
  <dcterms:modified xsi:type="dcterms:W3CDTF">2018-12-30T17:39:34Z</dcterms:modified>
</cp:coreProperties>
</file>