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1C2F6D78-F6B1-47AF-837E-ADD2CF3D8542}"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60ACD5-15AC-432C-B405-69E41B202478}" type="slidenum">
              <a:rPr lang="ar-IQ" smtClean="0"/>
              <a:t>‹#›</a:t>
            </a:fld>
            <a:endParaRPr lang="ar-IQ"/>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ar-SA" smtClean="0"/>
              <a:t>انقر لتحرير نمط العنوان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C2F6D78-F6B1-47AF-837E-ADD2CF3D8542}"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1C2F6D78-F6B1-47AF-837E-ADD2CF3D8542}"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4" name="Date Placeholder 3"/>
          <p:cNvSpPr>
            <a:spLocks noGrp="1"/>
          </p:cNvSpPr>
          <p:nvPr>
            <p:ph type="dt" sz="half" idx="10"/>
          </p:nvPr>
        </p:nvSpPr>
        <p:spPr/>
        <p:txBody>
          <a:bodyPr/>
          <a:lstStyle/>
          <a:p>
            <a:fld id="{1C2F6D78-F6B1-47AF-837E-ADD2CF3D8542}"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60ACD5-15AC-432C-B405-69E41B202478}" type="slidenum">
              <a:rPr lang="ar-IQ" smtClean="0"/>
              <a:t>‹#›</a:t>
            </a:fld>
            <a:endParaRPr lang="ar-IQ"/>
          </a:p>
        </p:txBody>
      </p:sp>
      <p:sp>
        <p:nvSpPr>
          <p:cNvPr id="8" name="Content Placeholder 7"/>
          <p:cNvSpPr>
            <a:spLocks noGrp="1"/>
          </p:cNvSpPr>
          <p:nvPr>
            <p:ph sz="quarter" idx="13"/>
          </p:nvPr>
        </p:nvSpPr>
        <p:spPr>
          <a:xfrm>
            <a:off x="609600" y="1600200"/>
            <a:ext cx="7924800" cy="41148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1C2F6D78-F6B1-47AF-837E-ADD2CF3D8542}" type="datetimeFigureOut">
              <a:rPr lang="ar-IQ" smtClean="0"/>
              <a:t>06/05/1440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5" name="Date Placeholder 4"/>
          <p:cNvSpPr>
            <a:spLocks noGrp="1"/>
          </p:cNvSpPr>
          <p:nvPr>
            <p:ph type="dt" sz="half" idx="10"/>
          </p:nvPr>
        </p:nvSpPr>
        <p:spPr/>
        <p:txBody>
          <a:bodyPr/>
          <a:lstStyle/>
          <a:p>
            <a:fld id="{1C2F6D78-F6B1-47AF-837E-ADD2CF3D8542}" type="datetimeFigureOut">
              <a:rPr lang="ar-IQ" smtClean="0"/>
              <a:t>06/05/1440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1C2F6D78-F6B1-47AF-837E-ADD2CF3D8542}" type="datetimeFigureOut">
              <a:rPr lang="ar-IQ" smtClean="0"/>
              <a:t>06/05/1440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C2F6D78-F6B1-47AF-837E-ADD2CF3D8542}" type="datetimeFigureOut">
              <a:rPr lang="ar-IQ" smtClean="0"/>
              <a:t>06/05/1440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2F6D78-F6B1-47AF-837E-ADD2CF3D8542}" type="datetimeFigureOut">
              <a:rPr lang="ar-IQ" smtClean="0"/>
              <a:t>06/05/1440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C2F6D78-F6B1-47AF-837E-ADD2CF3D8542}" type="datetimeFigureOut">
              <a:rPr lang="ar-IQ" smtClean="0"/>
              <a:t>06/05/1440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1C2F6D78-F6B1-47AF-837E-ADD2CF3D8542}" type="datetimeFigureOut">
              <a:rPr lang="ar-IQ" smtClean="0"/>
              <a:t>06/05/1440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A60ACD5-15AC-432C-B405-69E41B20247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1C2F6D78-F6B1-47AF-837E-ADD2CF3D8542}" type="datetimeFigureOut">
              <a:rPr lang="ar-IQ" smtClean="0"/>
              <a:t>06/05/1440</a:t>
            </a:fld>
            <a:endParaRPr lang="ar-IQ"/>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ar-IQ"/>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1A60ACD5-15AC-432C-B405-69E41B202478}"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1" eaLnBrk="1" latinLnBrk="0" hangingPunct="1">
        <a:spcBef>
          <a:spcPct val="0"/>
        </a:spcBef>
        <a:buNone/>
        <a:defRPr sz="3000" kern="1200" cap="all" spc="50" baseline="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r" defTabSz="914400" rtl="1"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noAutofit/>
          </a:bodyPr>
          <a:lstStyle/>
          <a:p>
            <a:pPr algn="r"/>
            <a:r>
              <a:rPr lang="ar-IQ" sz="2800" dirty="0" smtClean="0"/>
              <a:t>انواع السلوك عند </a:t>
            </a:r>
            <a:r>
              <a:rPr lang="ar-IQ" sz="2800" dirty="0" err="1" smtClean="0"/>
              <a:t>سكنر</a:t>
            </a:r>
            <a:endParaRPr lang="ar-IQ" sz="2800" dirty="0" smtClean="0"/>
          </a:p>
          <a:p>
            <a:pPr algn="r"/>
            <a:r>
              <a:rPr lang="ar-IQ" sz="2800" dirty="0" smtClean="0"/>
              <a:t>1- السلوك </a:t>
            </a:r>
            <a:r>
              <a:rPr lang="ar-IQ" sz="2800" dirty="0" err="1" smtClean="0"/>
              <a:t>الاستجابي</a:t>
            </a:r>
            <a:r>
              <a:rPr lang="ar-IQ" sz="2800" dirty="0" smtClean="0"/>
              <a:t> </a:t>
            </a:r>
          </a:p>
          <a:p>
            <a:pPr algn="r"/>
            <a:r>
              <a:rPr lang="ar-IQ" sz="2800" dirty="0" smtClean="0"/>
              <a:t>يتمثل في انماط الاستجابات التي تحددها المثيرات القبلية المنبهة لها وتسمى العلاقة بين مثل تلك المثيرات والاستجابات بالانعكاس.</a:t>
            </a:r>
            <a:endParaRPr lang="ar-IQ" sz="2800" dirty="0"/>
          </a:p>
        </p:txBody>
      </p:sp>
      <p:sp>
        <p:nvSpPr>
          <p:cNvPr id="2" name="عنوان 1"/>
          <p:cNvSpPr>
            <a:spLocks noGrp="1"/>
          </p:cNvSpPr>
          <p:nvPr>
            <p:ph type="ctrTitle"/>
          </p:nvPr>
        </p:nvSpPr>
        <p:spPr/>
        <p:txBody>
          <a:bodyPr/>
          <a:lstStyle/>
          <a:p>
            <a:pPr algn="ctr"/>
            <a:r>
              <a:rPr lang="ar-IQ" sz="5400" dirty="0" smtClean="0"/>
              <a:t>محاضرة 10 </a:t>
            </a:r>
            <a:br>
              <a:rPr lang="ar-IQ" sz="5400" dirty="0" smtClean="0"/>
            </a:br>
            <a:r>
              <a:rPr lang="ar-IQ" sz="5400" dirty="0" smtClean="0"/>
              <a:t>(نظرية الاشراط الاجرائي </a:t>
            </a:r>
            <a:r>
              <a:rPr lang="ar-IQ" sz="5400" dirty="0" err="1" smtClean="0"/>
              <a:t>سكنر</a:t>
            </a:r>
            <a:r>
              <a:rPr lang="ar-IQ" dirty="0" smtClean="0"/>
              <a:t>)</a:t>
            </a:r>
            <a:endParaRPr lang="ar-IQ" dirty="0"/>
          </a:p>
        </p:txBody>
      </p:sp>
    </p:spTree>
    <p:extLst>
      <p:ext uri="{BB962C8B-B14F-4D97-AF65-F5344CB8AC3E}">
        <p14:creationId xmlns:p14="http://schemas.microsoft.com/office/powerpoint/2010/main" val="2144277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3"/>
          </p:nvPr>
        </p:nvSpPr>
        <p:spPr/>
        <p:txBody>
          <a:bodyPr>
            <a:normAutofit/>
          </a:bodyPr>
          <a:lstStyle/>
          <a:p>
            <a:r>
              <a:rPr lang="ar-IQ" dirty="0" smtClean="0"/>
              <a:t>2- السلوك الاجرائي ويتكون هذا السلوك من الاستجابات المنعكسة أو الاجراءات التي تصدر عن العضوية على نحو تلقائي دون أن تكون محكومة أو محددة بمثيرات معينة.</a:t>
            </a:r>
          </a:p>
          <a:p>
            <a:r>
              <a:rPr lang="ar-IQ" dirty="0" smtClean="0"/>
              <a:t>ويميز </a:t>
            </a:r>
            <a:r>
              <a:rPr lang="ar-IQ" dirty="0" err="1" smtClean="0"/>
              <a:t>سكنر</a:t>
            </a:r>
            <a:r>
              <a:rPr lang="ar-IQ" dirty="0" smtClean="0"/>
              <a:t> في نظريته بين ثلاثة انواع من المثيرات:</a:t>
            </a:r>
          </a:p>
          <a:p>
            <a:r>
              <a:rPr lang="ar-IQ" dirty="0" smtClean="0"/>
              <a:t>1- المثير المعزز</a:t>
            </a:r>
          </a:p>
          <a:p>
            <a:r>
              <a:rPr lang="ar-IQ" dirty="0" smtClean="0"/>
              <a:t>2- المثير العقابي</a:t>
            </a:r>
          </a:p>
          <a:p>
            <a:r>
              <a:rPr lang="ar-IQ" dirty="0" smtClean="0"/>
              <a:t>3- المثير الحيادي</a:t>
            </a:r>
            <a:endParaRPr lang="ar-IQ" dirty="0"/>
          </a:p>
        </p:txBody>
      </p:sp>
    </p:spTree>
    <p:extLst>
      <p:ext uri="{BB962C8B-B14F-4D97-AF65-F5344CB8AC3E}">
        <p14:creationId xmlns:p14="http://schemas.microsoft.com/office/powerpoint/2010/main" val="2779610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IQ" dirty="0" smtClean="0"/>
              <a:t>نقاط الاختلاف بين الاشراط الكلاسيكي والاشراط الاجرائي:</a:t>
            </a:r>
            <a:endParaRPr lang="ar-IQ" dirty="0"/>
          </a:p>
        </p:txBody>
      </p:sp>
      <p:sp>
        <p:nvSpPr>
          <p:cNvPr id="3" name="عنصر نائب للمحتوى 2"/>
          <p:cNvSpPr>
            <a:spLocks noGrp="1"/>
          </p:cNvSpPr>
          <p:nvPr>
            <p:ph sz="quarter" idx="13"/>
          </p:nvPr>
        </p:nvSpPr>
        <p:spPr/>
        <p:txBody>
          <a:bodyPr/>
          <a:lstStyle/>
          <a:p>
            <a:pPr algn="just"/>
            <a:r>
              <a:rPr lang="ar-IQ" dirty="0" smtClean="0"/>
              <a:t>1- يقوم الاشراط الكلاسيكي على عملية الاقتران بين المثير الشرطي والمثير غير الشرطي ، بينما يقوم في الاشراط الاجرائي على وضع مثيري واستجابة تصدر في هذا الوضع وتعزيز يتلو الاستجابة.</a:t>
            </a:r>
            <a:endParaRPr lang="ar-IQ" dirty="0"/>
          </a:p>
        </p:txBody>
      </p:sp>
    </p:spTree>
    <p:extLst>
      <p:ext uri="{BB962C8B-B14F-4D97-AF65-F5344CB8AC3E}">
        <p14:creationId xmlns:p14="http://schemas.microsoft.com/office/powerpoint/2010/main" val="931414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3"/>
          </p:nvPr>
        </p:nvSpPr>
        <p:spPr/>
        <p:txBody>
          <a:bodyPr/>
          <a:lstStyle/>
          <a:p>
            <a:r>
              <a:rPr lang="ar-IQ" dirty="0" smtClean="0"/>
              <a:t>2- يقوم المثير غير الشرطي في الاشراط الكلاسيكي باستجرار الاستجابة بينما يتلو التعزيز في الاشراط الاجرائي الاستجابة </a:t>
            </a:r>
            <a:r>
              <a:rPr lang="ar-IQ" dirty="0" err="1" smtClean="0"/>
              <a:t>ولايسبقها</a:t>
            </a:r>
            <a:r>
              <a:rPr lang="ar-IQ" dirty="0" smtClean="0"/>
              <a:t>.</a:t>
            </a:r>
            <a:endParaRPr lang="ar-IQ" dirty="0"/>
          </a:p>
        </p:txBody>
      </p:sp>
    </p:spTree>
    <p:extLst>
      <p:ext uri="{BB962C8B-B14F-4D97-AF65-F5344CB8AC3E}">
        <p14:creationId xmlns:p14="http://schemas.microsoft.com/office/powerpoint/2010/main" val="3829252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3"/>
          </p:nvPr>
        </p:nvSpPr>
        <p:spPr/>
        <p:txBody>
          <a:bodyPr/>
          <a:lstStyle/>
          <a:p>
            <a:pPr algn="just"/>
            <a:r>
              <a:rPr lang="ar-IQ" dirty="0" smtClean="0"/>
              <a:t>3- المثير الذي يستجر الاستجابة في الاشراط الكلاسيكي محدد على نحو </a:t>
            </a:r>
            <a:r>
              <a:rPr lang="ar-IQ" dirty="0" err="1" smtClean="0"/>
              <a:t>تام،اما</a:t>
            </a:r>
            <a:r>
              <a:rPr lang="ar-IQ" dirty="0" smtClean="0"/>
              <a:t> الوضع </a:t>
            </a:r>
            <a:r>
              <a:rPr lang="ar-IQ" dirty="0" err="1" smtClean="0"/>
              <a:t>المثيري</a:t>
            </a:r>
            <a:r>
              <a:rPr lang="ar-IQ" dirty="0" smtClean="0"/>
              <a:t> في الاشراط الاجرائي </a:t>
            </a:r>
            <a:r>
              <a:rPr lang="ar-IQ" dirty="0" err="1" smtClean="0"/>
              <a:t>فلايستجر</a:t>
            </a:r>
            <a:r>
              <a:rPr lang="ar-IQ" dirty="0" smtClean="0"/>
              <a:t> الاستجابة بل تنبعث هذه الاستجابة تلقائيا عن العضوية اي ان المثيرات في الاشراط الاجرائي غير محددة على نحو واضح.</a:t>
            </a:r>
            <a:endParaRPr lang="ar-IQ" dirty="0"/>
          </a:p>
        </p:txBody>
      </p:sp>
    </p:spTree>
    <p:extLst>
      <p:ext uri="{BB962C8B-B14F-4D97-AF65-F5344CB8AC3E}">
        <p14:creationId xmlns:p14="http://schemas.microsoft.com/office/powerpoint/2010/main" val="2215706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sz="quarter" idx="13"/>
          </p:nvPr>
        </p:nvSpPr>
        <p:spPr/>
        <p:txBody>
          <a:bodyPr/>
          <a:lstStyle/>
          <a:p>
            <a:pPr algn="just"/>
            <a:r>
              <a:rPr lang="ar-IQ" dirty="0" smtClean="0"/>
              <a:t>4- الاستجابات في الاشراط الاجرائي اكثر تنوعا وتباينا من استجابات الاشراط الكلاسيكي ،فالمثير الشرطي في الاشراط الكلاسيكي يستجر الاستجابة ذاتها التي يستجرها المثير غير الشرطي ،أما التعزيز  في الاشراط الاجرائي فقادر على اشراط اية استجابة يمكن ان يصدر عن العضوية.</a:t>
            </a:r>
            <a:endParaRPr lang="ar-IQ" dirty="0"/>
          </a:p>
        </p:txBody>
      </p:sp>
    </p:spTree>
    <p:extLst>
      <p:ext uri="{BB962C8B-B14F-4D97-AF65-F5344CB8AC3E}">
        <p14:creationId xmlns:p14="http://schemas.microsoft.com/office/powerpoint/2010/main" val="3699988839"/>
      </p:ext>
    </p:extLst>
  </p:cSld>
  <p:clrMapOvr>
    <a:masterClrMapping/>
  </p:clrMapOvr>
</p:sld>
</file>

<file path=ppt/theme/theme1.xml><?xml version="1.0" encoding="utf-8"?>
<a:theme xmlns:a="http://schemas.openxmlformats.org/drawingml/2006/main" name="أفق">
  <a:themeElements>
    <a:clrScheme name="أف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أف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21</TotalTime>
  <Words>213</Words>
  <Application>Microsoft Office PowerPoint</Application>
  <PresentationFormat>عرض على الشاشة (3:4)‏</PresentationFormat>
  <Paragraphs>14</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أفق</vt:lpstr>
      <vt:lpstr>محاضرة 10  (نظرية الاشراط الاجرائي سكنر)</vt:lpstr>
      <vt:lpstr>عرض تقديمي في PowerPoint</vt:lpstr>
      <vt:lpstr>نقاط الاختلاف بين الاشراط الكلاسيكي والاشراط الاجرائي:</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10  (نظرية الاشراط الاجرائي سكنر)</dc:title>
  <dc:creator>Maher</dc:creator>
  <cp:lastModifiedBy>Maher</cp:lastModifiedBy>
  <cp:revision>4</cp:revision>
  <dcterms:created xsi:type="dcterms:W3CDTF">2019-01-12T16:25:26Z</dcterms:created>
  <dcterms:modified xsi:type="dcterms:W3CDTF">2019-01-12T16:48:53Z</dcterms:modified>
</cp:coreProperties>
</file>