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CD568C-A1A0-4EA2-B0C3-A6A9845A09A1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2C26061-9318-4F83-80BF-296A93099E1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26061-9318-4F83-80BF-296A93099E13}" type="slidenum">
              <a:rPr lang="ar-IQ" smtClean="0"/>
              <a:t>9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229600" cy="5040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ar-IQ" sz="49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  <a:t>الاحصاء التربوي </a:t>
            </a:r>
            <a:br>
              <a:rPr lang="ar-IQ" sz="49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</a:br>
            <a:r>
              <a:rPr lang="ar-IQ" sz="49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  <a:t>معامل الارتباط</a:t>
            </a:r>
            <a:r>
              <a:rPr lang="en-US" sz="36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  <a:t/>
            </a:r>
            <a:br>
              <a:rPr lang="en-US" sz="36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</a:br>
            <a:r>
              <a:rPr lang="ar-IQ" sz="36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  <a:t/>
            </a:r>
            <a:br>
              <a:rPr lang="ar-IQ" sz="3600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</a:br>
            <a:r>
              <a:rPr lang="ar-IQ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  <a:t>                    </a:t>
            </a: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اعداد:</a:t>
            </a:r>
            <a:r>
              <a:rPr lang="en-US" b="1" dirty="0" smtClean="0">
                <a:solidFill>
                  <a:srgbClr val="FF0000"/>
                </a:solidFill>
                <a:cs typeface="Akhbar MT" pitchFamily="2" charset="-78"/>
              </a:rPr>
              <a:t/>
            </a:r>
            <a:br>
              <a:rPr lang="en-US" b="1" dirty="0" smtClean="0">
                <a:solidFill>
                  <a:srgbClr val="FF0000"/>
                </a:solidFill>
                <a:cs typeface="Akhbar MT" pitchFamily="2" charset="-78"/>
              </a:rPr>
            </a:b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                             الاستاذ المساعد الدكتور حيدر جليل </a:t>
            </a:r>
            <a:r>
              <a:rPr lang="ar-IQ" b="1" dirty="0" smtClean="0">
                <a:solidFill>
                  <a:schemeClr val="bg1">
                    <a:lumMod val="95000"/>
                  </a:schemeClr>
                </a:solidFill>
                <a:cs typeface="Akhbar MT" pitchFamily="2" charset="-78"/>
              </a:rPr>
              <a:t> </a:t>
            </a:r>
            <a:r>
              <a:rPr lang="en-US" b="1" dirty="0" smtClean="0">
                <a:solidFill>
                  <a:srgbClr val="FF0000"/>
                </a:solidFill>
                <a:cs typeface="Akhbar MT" pitchFamily="2" charset="-78"/>
              </a:rPr>
              <a:t/>
            </a:r>
            <a:br>
              <a:rPr lang="en-US" b="1" dirty="0" smtClean="0">
                <a:solidFill>
                  <a:srgbClr val="FF0000"/>
                </a:solidFill>
                <a:cs typeface="Akhbar MT" pitchFamily="2" charset="-78"/>
              </a:rPr>
            </a:br>
            <a:r>
              <a:rPr lang="ar-IQ" b="1" dirty="0" smtClean="0">
                <a:solidFill>
                  <a:srgbClr val="FF0000"/>
                </a:solidFill>
                <a:cs typeface="Akhbar MT" pitchFamily="2" charset="-78"/>
              </a:rPr>
              <a:t>                                   </a:t>
            </a:r>
            <a: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</a:br>
            <a:r>
              <a:rPr lang="ar-IQ" sz="3600" b="1" dirty="0" smtClean="0">
                <a:solidFill>
                  <a:srgbClr val="FF0000"/>
                </a:solidFill>
                <a:cs typeface="Akhbar MT" pitchFamily="2" charset="-78"/>
              </a:rPr>
              <a:t> </a:t>
            </a:r>
            <a: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</a:br>
            <a:r>
              <a:rPr lang="ar-IQ" sz="3600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</a:br>
            <a:r>
              <a:rPr lang="en-US" sz="3600" b="1" dirty="0" smtClean="0">
                <a:solidFill>
                  <a:srgbClr val="FF0000"/>
                </a:solidFill>
                <a:cs typeface="Akhbar MT" pitchFamily="2" charset="-78"/>
              </a:rPr>
              <a:t> 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</p:nvPr>
        </p:nvGraphicFramePr>
        <p:xfrm>
          <a:off x="395288" y="260350"/>
          <a:ext cx="8291512" cy="19481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72878"/>
                <a:gridCol w="2072878"/>
                <a:gridCol w="2072878"/>
                <a:gridCol w="2072878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 dirty="0">
                          <a:latin typeface="Book Antiqua"/>
                          <a:ea typeface="Book Antiqua"/>
                          <a:cs typeface="Times New Roman"/>
                        </a:rPr>
                        <a:t>الاستجابات 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نعم 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لا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المجموع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نعم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(أ)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45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(ب)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10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(أ+ ب)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55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لا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(ج)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15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(د)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30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(ج+ د)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45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 dirty="0" smtClean="0">
                          <a:latin typeface="Book Antiqua"/>
                          <a:ea typeface="Book Antiqua"/>
                          <a:cs typeface="Times New Roman"/>
                        </a:rPr>
                        <a:t>المجموع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(أ + ج)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60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(ب+ د)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40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 dirty="0">
                          <a:latin typeface="Book Antiqua"/>
                          <a:ea typeface="Book Antiqua"/>
                          <a:cs typeface="Times New Roman"/>
                        </a:rPr>
                        <a:t>100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91264" cy="6120680"/>
          </a:xfrm>
        </p:spPr>
        <p:txBody>
          <a:bodyPr/>
          <a:lstStyle/>
          <a:p>
            <a:r>
              <a:rPr lang="ar-IQ" dirty="0" err="1" smtClean="0"/>
              <a:t>Ø=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err="1" smtClean="0"/>
              <a:t>=</a:t>
            </a:r>
            <a:r>
              <a:rPr lang="ar-IQ" dirty="0" smtClean="0"/>
              <a:t> 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err="1" smtClean="0"/>
              <a:t>=</a:t>
            </a:r>
            <a:r>
              <a:rPr lang="ar-IQ" dirty="0" smtClean="0"/>
              <a:t> </a:t>
            </a:r>
            <a:r>
              <a:rPr lang="en-US" i="1" dirty="0" smtClean="0"/>
              <a:t>0.49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88640"/>
            <a:ext cx="2428875" cy="800100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1196752"/>
            <a:ext cx="1628775" cy="514350"/>
          </a:xfrm>
          <a:prstGeom prst="rect">
            <a:avLst/>
          </a:prstGeom>
          <a:noFill/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23528" y="-2577403"/>
            <a:ext cx="8496944" cy="1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500" b="1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معامل ارتباط كن او </a:t>
            </a:r>
            <a:r>
              <a:rPr kumimoji="0" lang="ar-IQ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التوافقي :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IQ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هناك مقاييس مختلفة للارتباط بين </a:t>
            </a:r>
            <a:r>
              <a:rPr lang="ar-IQ" sz="1400" b="1" dirty="0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اهرتين من بين البيانات وصفية لكل </a:t>
            </a:r>
            <a:r>
              <a:rPr lang="ar-IQ" sz="1400" b="1" dirty="0" err="1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منهما </a:t>
            </a:r>
            <a:r>
              <a:rPr lang="ar-IQ" sz="1400" b="1" dirty="0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، او بيانات وصفية </a:t>
            </a:r>
            <a:r>
              <a:rPr lang="ar-IQ" sz="1400" b="1" dirty="0" err="1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لاحدهما</a:t>
            </a:r>
            <a:r>
              <a:rPr lang="ar-IQ" sz="1400" b="1" dirty="0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 وكمية </a:t>
            </a:r>
            <a:r>
              <a:rPr lang="ar-IQ" sz="1400" b="1" dirty="0" err="1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للأخر .</a:t>
            </a:r>
            <a:r>
              <a:rPr lang="ar-IQ" sz="1400" b="1" dirty="0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 و افضل هذه المقاييس هو معامل </a:t>
            </a:r>
            <a:r>
              <a:rPr lang="ar-IQ" sz="1400" b="1" dirty="0" err="1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التوافق .</a:t>
            </a:r>
            <a:r>
              <a:rPr lang="ar-IQ" sz="1400" b="1" dirty="0" smtClean="0"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 ولهذا عدة صيغ ابسطها </a:t>
            </a:r>
            <a:r>
              <a:rPr kumimoji="0" lang="ar-IQ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Book Antiqua" pitchFamily="18" charset="0"/>
                <a:cs typeface="Times New Roman" pitchFamily="18" charset="0"/>
              </a:rPr>
              <a:t>ظ.</a:t>
            </a:r>
          </a:p>
          <a:p>
            <a:r>
              <a:rPr lang="ar-IQ" sz="1400" b="1" dirty="0" err="1" smtClean="0"/>
              <a:t>ق </a:t>
            </a:r>
            <a:r>
              <a:rPr lang="ar-IQ" sz="1400" b="1" dirty="0" err="1" smtClean="0"/>
              <a:t>=                  </a:t>
            </a:r>
            <a:r>
              <a:rPr lang="ar-IQ" sz="1400" b="1" dirty="0" err="1" smtClean="0"/>
              <a:t>..........</a:t>
            </a:r>
            <a:r>
              <a:rPr lang="ar-IQ" sz="1400" b="1" dirty="0" smtClean="0"/>
              <a:t>(1</a:t>
            </a:r>
            <a:r>
              <a:rPr lang="ar-IQ" sz="1400" b="1" dirty="0" err="1" smtClean="0"/>
              <a:t>)</a:t>
            </a:r>
            <a:endParaRPr lang="ar-IQ" sz="1400" b="1" dirty="0" smtClean="0"/>
          </a:p>
          <a:p>
            <a:endParaRPr lang="ar-IQ" sz="1400" b="1" dirty="0" smtClean="0"/>
          </a:p>
          <a:p>
            <a:endParaRPr lang="en-US" sz="1400" b="1" dirty="0" smtClean="0"/>
          </a:p>
          <a:p>
            <a:r>
              <a:rPr lang="ar-IQ" sz="1400" b="1" dirty="0" smtClean="0"/>
              <a:t> </a:t>
            </a:r>
            <a:endParaRPr lang="en-US" sz="1400" b="1" dirty="0" smtClean="0"/>
          </a:p>
          <a:p>
            <a:r>
              <a:rPr lang="ar-IQ" sz="1400" b="1" dirty="0" smtClean="0"/>
              <a:t>حيث ق ترمز الى </a:t>
            </a:r>
            <a:r>
              <a:rPr lang="ar-IQ" sz="1400" b="1" dirty="0" err="1" smtClean="0"/>
              <a:t>التوافق </a:t>
            </a:r>
            <a:r>
              <a:rPr lang="ar-IQ" sz="1400" b="1" dirty="0" smtClean="0"/>
              <a:t>، مج تشير الى </a:t>
            </a:r>
            <a:r>
              <a:rPr lang="ar-IQ" sz="1400" b="1" dirty="0" err="1" smtClean="0"/>
              <a:t>المجموع </a:t>
            </a:r>
            <a:r>
              <a:rPr lang="ar-IQ" sz="1400" b="1" dirty="0" smtClean="0"/>
              <a:t>، وهو</a:t>
            </a:r>
            <a:endParaRPr lang="en-US" sz="1400" b="1" dirty="0" smtClean="0"/>
          </a:p>
          <a:p>
            <a:r>
              <a:rPr lang="ar-IQ" sz="1400" b="1" dirty="0" smtClean="0"/>
              <a:t>= مجموع 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ea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15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352" y="3501008"/>
            <a:ext cx="657225" cy="704850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437112"/>
            <a:ext cx="2314575" cy="581025"/>
          </a:xfrm>
          <a:prstGeom prst="rect">
            <a:avLst/>
          </a:prstGeom>
          <a:noFill/>
        </p:spPr>
      </p:pic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-269875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35280" cy="6264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ar-IQ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وبهذا </a:t>
            </a:r>
            <a:r>
              <a:rPr lang="ar-IQ" sz="1400" b="1" dirty="0" smtClean="0"/>
              <a:t>تنحصر عملية الحصول على التوافق في ايجاد مربع التكرار كل خلية مقسوما على حاصل ضرب تكرار </a:t>
            </a:r>
            <a:r>
              <a:rPr lang="ar-IQ" sz="1400" b="1" dirty="0" err="1" smtClean="0"/>
              <a:t>العمود </a:t>
            </a:r>
            <a:r>
              <a:rPr lang="ar-IQ" sz="1400" b="1" dirty="0" smtClean="0"/>
              <a:t>× تكرار الصف التابع له </a:t>
            </a:r>
            <a:endParaRPr lang="ar-IQ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كل </a:t>
            </a:r>
            <a:r>
              <a:rPr lang="ar-IQ" sz="1400" b="1" dirty="0" err="1" smtClean="0"/>
              <a:t>خلية .</a:t>
            </a:r>
            <a:r>
              <a:rPr lang="ar-IQ" sz="1400" b="1" dirty="0" smtClean="0"/>
              <a:t> ثم نقوم بجمع هذه العملية لجميع </a:t>
            </a:r>
            <a:r>
              <a:rPr lang="ar-IQ" sz="1400" b="1" dirty="0" err="1" smtClean="0"/>
              <a:t>الخلايا .</a:t>
            </a:r>
            <a:r>
              <a:rPr lang="ar-IQ" sz="1400" b="1" dirty="0" smtClean="0"/>
              <a:t> و يمكن صياغة معادلة معامل على نحو </a:t>
            </a:r>
            <a:r>
              <a:rPr lang="ar-IQ" sz="1400" b="1" dirty="0" smtClean="0"/>
              <a:t>التالي</a:t>
            </a:r>
          </a:p>
          <a:p>
            <a:pPr>
              <a:lnSpc>
                <a:spcPct val="150000"/>
              </a:lnSpc>
            </a:pPr>
            <a:endParaRPr lang="ar-IQ" sz="1400" b="1" dirty="0" smtClean="0"/>
          </a:p>
          <a:p>
            <a:r>
              <a:rPr lang="ar-IQ" sz="1400" dirty="0" err="1" smtClean="0"/>
              <a:t>ق </a:t>
            </a:r>
            <a:r>
              <a:rPr lang="ar-IQ" sz="1400" dirty="0" err="1" smtClean="0"/>
              <a:t>=                       </a:t>
            </a:r>
            <a:r>
              <a:rPr lang="ar-IQ" sz="1400" dirty="0" err="1" smtClean="0"/>
              <a:t>.............</a:t>
            </a:r>
            <a:r>
              <a:rPr lang="ar-IQ" sz="1400" dirty="0" smtClean="0"/>
              <a:t>(2</a:t>
            </a:r>
            <a:r>
              <a:rPr lang="ar-IQ" sz="1400" dirty="0" err="1" smtClean="0"/>
              <a:t>)</a:t>
            </a:r>
            <a:endParaRPr lang="en-US" sz="1400" dirty="0" smtClean="0"/>
          </a:p>
          <a:p>
            <a:r>
              <a:rPr lang="ar-IQ" sz="1400" dirty="0" smtClean="0"/>
              <a:t> </a:t>
            </a:r>
            <a:endParaRPr lang="en-US" sz="1400" dirty="0" smtClean="0"/>
          </a:p>
          <a:p>
            <a:r>
              <a:rPr lang="ar-IQ" sz="1400" dirty="0" smtClean="0"/>
              <a:t>حيث </a:t>
            </a:r>
            <a:r>
              <a:rPr lang="ar-IQ" sz="1400" dirty="0" err="1" smtClean="0"/>
              <a:t>مج </a:t>
            </a:r>
            <a:r>
              <a:rPr lang="ar-IQ" sz="1400" dirty="0" smtClean="0"/>
              <a:t>= المجموع الكلي للعمليات </a:t>
            </a:r>
            <a:r>
              <a:rPr lang="ar-IQ" sz="1400" dirty="0" err="1" smtClean="0"/>
              <a:t>السابقة .</a:t>
            </a:r>
            <a:endParaRPr lang="en-US" sz="1400" dirty="0" smtClean="0"/>
          </a:p>
          <a:p>
            <a:r>
              <a:rPr lang="ar-IQ" sz="1400" dirty="0" smtClean="0"/>
              <a:t> </a:t>
            </a:r>
            <a:r>
              <a:rPr lang="ar-IQ" sz="1400" dirty="0" err="1" smtClean="0"/>
              <a:t>مثال </a:t>
            </a:r>
            <a:r>
              <a:rPr lang="ar-IQ" sz="1400" dirty="0" err="1" smtClean="0"/>
              <a:t>:</a:t>
            </a:r>
            <a:endParaRPr lang="en-US" sz="1400" dirty="0" smtClean="0"/>
          </a:p>
          <a:p>
            <a:r>
              <a:rPr lang="ar-IQ" sz="1400" dirty="0" smtClean="0"/>
              <a:t>توزيع </a:t>
            </a:r>
            <a:r>
              <a:rPr lang="en-US" sz="1400" dirty="0" smtClean="0"/>
              <a:t>57</a:t>
            </a:r>
            <a:r>
              <a:rPr lang="ar-IQ" sz="1400" dirty="0" smtClean="0"/>
              <a:t> حدثا منحرفا وفق التهمة السابقة و التهمة الحالية المودع بسببها مؤسسات </a:t>
            </a:r>
            <a:r>
              <a:rPr lang="ar-IQ" sz="1400" dirty="0" err="1" smtClean="0"/>
              <a:t>الايداع .</a:t>
            </a:r>
            <a:r>
              <a:rPr lang="ar-IQ" sz="1400" dirty="0" smtClean="0"/>
              <a:t> و المطلوب معرفة مدى التوافق بين التهمتين لمعرفة مدى العود الى الجريمة و الاعتياد على الاجرام </a:t>
            </a:r>
            <a:endParaRPr lang="ar-IQ" sz="1400" dirty="0" smtClean="0"/>
          </a:p>
          <a:p>
            <a:endParaRPr lang="ar-IQ" sz="1400" b="1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1556792"/>
            <a:ext cx="657225" cy="704850"/>
          </a:xfrm>
          <a:prstGeom prst="rect">
            <a:avLst/>
          </a:prstGeom>
          <a:noFill/>
        </p:spPr>
      </p:pic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1907704" y="3573016"/>
          <a:ext cx="6095999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5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تشرد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مروق 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تسول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سرقة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جريمة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المجموع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تشرد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4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مروق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تسول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4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14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سرقة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8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جريمة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8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المجموع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14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14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10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9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57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5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تشرد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مروق 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تسول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سرقة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جريمة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 dirty="0">
                          <a:latin typeface="Book Antiqua"/>
                          <a:ea typeface="Book Antiqua"/>
                          <a:cs typeface="Times New Roman"/>
                        </a:rPr>
                        <a:t>المجموع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291264" cy="6336704"/>
          </a:xfrm>
        </p:spPr>
        <p:txBody>
          <a:bodyPr/>
          <a:lstStyle/>
          <a:p>
            <a:r>
              <a:rPr lang="ar-IQ" sz="1400" b="1" dirty="0" err="1" smtClean="0"/>
              <a:t>لحل :</a:t>
            </a:r>
            <a:endParaRPr lang="en-US" sz="1400" b="1" dirty="0" smtClean="0"/>
          </a:p>
          <a:p>
            <a:pPr lvl="1">
              <a:lnSpc>
                <a:spcPct val="150000"/>
              </a:lnSpc>
            </a:pPr>
            <a:r>
              <a:rPr lang="ar-IQ" sz="1200" b="1" dirty="0" smtClean="0"/>
              <a:t>ايجاد مربع تكرار </a:t>
            </a:r>
            <a:r>
              <a:rPr lang="ar-IQ" sz="1200" b="1" dirty="0" err="1" smtClean="0"/>
              <a:t>الخلية </a:t>
            </a:r>
            <a:r>
              <a:rPr lang="ar-IQ" sz="1200" b="1" dirty="0" smtClean="0"/>
              <a:t>÷ مج </a:t>
            </a:r>
            <a:r>
              <a:rPr lang="ar-IQ" sz="1200" b="1" dirty="0" err="1" smtClean="0"/>
              <a:t>العمود </a:t>
            </a:r>
            <a:r>
              <a:rPr lang="ar-IQ" sz="1200" b="1" dirty="0" smtClean="0"/>
              <a:t>× مج الصف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الاول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الثاني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الثالث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الرابع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الخامس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 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ويمكن حساب ذلك </a:t>
            </a:r>
            <a:r>
              <a:rPr lang="ar-IQ" sz="1400" b="1" dirty="0" err="1" smtClean="0"/>
              <a:t>بسهولة :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 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الاول =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=</a:t>
            </a:r>
            <a:r>
              <a:rPr lang="en-US" sz="1400" b="1" i="1" dirty="0" smtClean="0"/>
              <a:t>0.07</a:t>
            </a:r>
            <a:r>
              <a:rPr lang="ar-IQ" sz="1400" b="1" dirty="0" err="1" smtClean="0"/>
              <a:t>×</a:t>
            </a:r>
            <a:r>
              <a:rPr lang="ar-IQ" sz="1400" b="1" i="1" dirty="0" smtClean="0"/>
              <a:t> </a:t>
            </a:r>
            <a:r>
              <a:rPr lang="en-US" sz="1400" b="1" i="1" dirty="0" smtClean="0"/>
              <a:t>4.54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=</a:t>
            </a:r>
            <a:r>
              <a:rPr lang="en-US" sz="1400" b="1" i="1" dirty="0" smtClean="0"/>
              <a:t>0.32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endParaRPr lang="ar-IQ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836712"/>
            <a:ext cx="4019550" cy="476250"/>
          </a:xfrm>
          <a:prstGeom prst="rect">
            <a:avLst/>
          </a:prstGeom>
          <a:noFill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268760"/>
            <a:ext cx="4019550" cy="476250"/>
          </a:xfrm>
          <a:prstGeom prst="rect">
            <a:avLst/>
          </a:prstGeom>
          <a:noFill/>
        </p:spPr>
      </p:pic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700808"/>
            <a:ext cx="4019550" cy="476250"/>
          </a:xfrm>
          <a:prstGeom prst="rect">
            <a:avLst/>
          </a:prstGeom>
          <a:noFill/>
        </p:spPr>
      </p:pic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132856"/>
            <a:ext cx="3486150" cy="476250"/>
          </a:xfrm>
          <a:prstGeom prst="rect">
            <a:avLst/>
          </a:prstGeom>
          <a:noFill/>
        </p:spPr>
      </p:pic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564904"/>
            <a:ext cx="3486150" cy="476250"/>
          </a:xfrm>
          <a:prstGeom prst="rect">
            <a:avLst/>
          </a:prstGeom>
          <a:noFill/>
        </p:spPr>
      </p:pic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4831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4077072"/>
            <a:ext cx="2847975" cy="46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291264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الثاني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dirty="0" smtClean="0"/>
              <a:t>3.04</a:t>
            </a:r>
            <a:r>
              <a:rPr lang="ar-IQ" sz="1400" b="1" dirty="0" err="1" smtClean="0"/>
              <a:t>×</a:t>
            </a:r>
            <a:r>
              <a:rPr lang="ar-IQ" sz="1400" b="1" dirty="0" smtClean="0"/>
              <a:t> </a:t>
            </a:r>
            <a:r>
              <a:rPr lang="en-US" sz="1400" b="1" dirty="0" smtClean="0"/>
              <a:t>0.08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dirty="0" smtClean="0"/>
              <a:t>0.24</a:t>
            </a:r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الثالث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dirty="0" smtClean="0"/>
              <a:t>0.07</a:t>
            </a:r>
            <a:r>
              <a:rPr lang="ar-IQ" sz="1400" b="1" dirty="0" err="1" smtClean="0"/>
              <a:t>×</a:t>
            </a:r>
            <a:r>
              <a:rPr lang="en-US" sz="1400" b="1" dirty="0" smtClean="0"/>
              <a:t> 3.52 </a:t>
            </a: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dirty="0" smtClean="0"/>
              <a:t>0.25</a:t>
            </a:r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الرابع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i="1" dirty="0" smtClean="0"/>
              <a:t>0.13 </a:t>
            </a:r>
            <a:r>
              <a:rPr lang="ar-IQ" sz="1400" b="1" dirty="0" err="1" smtClean="0"/>
              <a:t>×</a:t>
            </a:r>
            <a:r>
              <a:rPr lang="ar-IQ" sz="1400" b="1" dirty="0" smtClean="0"/>
              <a:t> </a:t>
            </a:r>
            <a:r>
              <a:rPr lang="en-US" sz="1400" b="1" i="1" dirty="0" smtClean="0"/>
              <a:t>1.58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=</a:t>
            </a:r>
            <a:r>
              <a:rPr lang="en-US" sz="1400" b="1" i="1" dirty="0" smtClean="0"/>
              <a:t>0.21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الصف </a:t>
            </a:r>
            <a:r>
              <a:rPr lang="ar-IQ" sz="1400" b="1" dirty="0" err="1" smtClean="0"/>
              <a:t>الخامس 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=</a:t>
            </a:r>
            <a:r>
              <a:rPr lang="en-US" sz="1400" b="1" dirty="0" smtClean="0"/>
              <a:t>0.13 </a:t>
            </a:r>
            <a:r>
              <a:rPr lang="ar-IQ" sz="1400" b="1" dirty="0" err="1" smtClean="0"/>
              <a:t>×</a:t>
            </a:r>
            <a:r>
              <a:rPr lang="ar-IQ" sz="1400" b="1" dirty="0" smtClean="0"/>
              <a:t> </a:t>
            </a:r>
            <a:r>
              <a:rPr lang="en-US" sz="1400" b="1" dirty="0" smtClean="0"/>
              <a:t>1.56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dirty="0" smtClean="0"/>
              <a:t>0.2</a:t>
            </a:r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المجموع </a:t>
            </a:r>
            <a:r>
              <a:rPr lang="ar-IQ" sz="1400" b="1" dirty="0" smtClean="0"/>
              <a:t>(مج</a:t>
            </a:r>
            <a:r>
              <a:rPr lang="ar-IQ" sz="1400" b="1" dirty="0" err="1" smtClean="0"/>
              <a:t>) =</a:t>
            </a:r>
            <a:r>
              <a:rPr lang="ar-IQ" sz="1400" b="1" dirty="0" smtClean="0"/>
              <a:t> </a:t>
            </a:r>
            <a:r>
              <a:rPr lang="en-US" sz="1400" b="1" dirty="0" smtClean="0"/>
              <a:t>0.32+0.24+0.25+0.21+0.2</a:t>
            </a:r>
          </a:p>
          <a:p>
            <a:pPr>
              <a:lnSpc>
                <a:spcPct val="150000"/>
              </a:lnSpc>
            </a:pPr>
            <a:r>
              <a:rPr lang="ar-IQ" sz="1400" b="1" dirty="0" smtClean="0"/>
              <a:t>                   </a:t>
            </a:r>
            <a:r>
              <a:rPr lang="ar-IQ" sz="1400" b="1" dirty="0" err="1" smtClean="0"/>
              <a:t>=</a:t>
            </a:r>
            <a:r>
              <a:rPr lang="en-US" sz="1400" b="1" dirty="0" smtClean="0"/>
              <a:t>1.22</a:t>
            </a:r>
            <a:r>
              <a:rPr lang="ar-IQ" sz="1400" b="1" dirty="0" smtClean="0"/>
              <a:t>    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ق=            =     </a:t>
            </a:r>
            <a:r>
              <a:rPr lang="ar-IQ" sz="1400" b="1" dirty="0" err="1" smtClean="0"/>
              <a:t>            </a:t>
            </a:r>
            <a:r>
              <a:rPr lang="ar-IQ" sz="1400" b="1" dirty="0" err="1" smtClean="0"/>
              <a:t>=      </a:t>
            </a:r>
            <a:r>
              <a:rPr lang="ar-IQ" sz="1400" b="1" dirty="0" err="1" smtClean="0"/>
              <a:t>      </a:t>
            </a:r>
            <a:r>
              <a:rPr lang="ar-IQ" sz="1400" b="1" dirty="0" err="1" smtClean="0"/>
              <a:t>=</a:t>
            </a:r>
            <a:r>
              <a:rPr lang="ar-IQ" sz="1400" b="1" dirty="0" smtClean="0"/>
              <a:t> </a:t>
            </a:r>
            <a:r>
              <a:rPr lang="en-US" sz="1400" b="1" dirty="0" smtClean="0"/>
              <a:t>0.42</a:t>
            </a:r>
            <a:endParaRPr lang="ar-IQ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وهذا يعني وجود نوافق متوسط بين </a:t>
            </a:r>
            <a:r>
              <a:rPr lang="ar-IQ" sz="1400" b="1" dirty="0" err="1" smtClean="0"/>
              <a:t>الظاهرتين.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endParaRPr lang="ar-IQ" sz="1400" b="1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60648"/>
            <a:ext cx="2847975" cy="466725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1052736"/>
            <a:ext cx="2847975" cy="466725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2743200" cy="466725"/>
          </a:xfrm>
          <a:prstGeom prst="rect">
            <a:avLst/>
          </a:prstGeom>
          <a:noFill/>
        </p:spPr>
      </p:pic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2708920"/>
            <a:ext cx="2743200" cy="46672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221088"/>
            <a:ext cx="657225" cy="704850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4149080"/>
            <a:ext cx="876300" cy="704850"/>
          </a:xfrm>
          <a:prstGeom prst="rect">
            <a:avLst/>
          </a:prstGeom>
          <a:noFill/>
        </p:spPr>
      </p:pic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365104"/>
            <a:ext cx="476250" cy="28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33670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IQ" sz="1600" b="1" dirty="0" smtClean="0"/>
              <a:t>معمل ارتباط الثنائي او النقطي </a:t>
            </a:r>
            <a:r>
              <a:rPr lang="ar-IQ" sz="1600" b="1" dirty="0" err="1" smtClean="0"/>
              <a:t>باسيريال</a:t>
            </a:r>
            <a:r>
              <a:rPr lang="ar-IQ" sz="1600" b="1" dirty="0" smtClean="0"/>
              <a:t> </a:t>
            </a:r>
            <a:r>
              <a:rPr lang="ar-IQ" sz="1600" b="1" dirty="0" err="1" smtClean="0"/>
              <a:t>ارتباطي :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يستخدم معامل الارتباط الثنائي في ايجاد العلاقة بين متغيرين احدهما متغير </a:t>
            </a:r>
            <a:r>
              <a:rPr lang="ar-IQ" sz="1600" b="1" dirty="0" err="1" smtClean="0"/>
              <a:t>منفصل (ذكور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اناث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علمي </a:t>
            </a:r>
            <a:r>
              <a:rPr lang="ar-IQ" sz="1600" b="1" dirty="0" smtClean="0"/>
              <a:t>‘ </a:t>
            </a:r>
            <a:r>
              <a:rPr lang="ar-IQ" sz="1600" b="1" dirty="0" err="1" smtClean="0"/>
              <a:t>ادبي ،راسب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ناجح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فقراء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اغنياء ،.......، ) </a:t>
            </a:r>
            <a:r>
              <a:rPr lang="ar-IQ" sz="1600" b="1" dirty="0" smtClean="0"/>
              <a:t>، و الثنائي متغير متصل</a:t>
            </a:r>
            <a:r>
              <a:rPr lang="en-US" sz="1600" b="1" dirty="0" smtClean="0"/>
              <a:t> continuous </a:t>
            </a:r>
            <a:r>
              <a:rPr lang="ar-IQ" sz="1600" b="1" dirty="0" smtClean="0"/>
              <a:t>(درجات محتملة لا </a:t>
            </a:r>
            <a:r>
              <a:rPr lang="ar-IQ" sz="1600" b="1" dirty="0" err="1" smtClean="0"/>
              <a:t>تنقطع ) </a:t>
            </a:r>
            <a:r>
              <a:rPr lang="ar-IQ" sz="1600" b="1" dirty="0" smtClean="0"/>
              <a:t>، اي ان معامل الارتباط الثنائي  يستخدم في حساب العلاقة بين متغيرين احدهما </a:t>
            </a:r>
            <a:r>
              <a:rPr lang="ar-IQ" sz="1600" b="1" dirty="0" err="1" smtClean="0"/>
              <a:t>اسمي </a:t>
            </a:r>
            <a:r>
              <a:rPr lang="ar-IQ" sz="1600" b="1" dirty="0" smtClean="0"/>
              <a:t>(متغير </a:t>
            </a:r>
            <a:r>
              <a:rPr lang="ar-IQ" sz="1600" b="1" dirty="0" err="1" smtClean="0"/>
              <a:t>منفصل </a:t>
            </a:r>
            <a:r>
              <a:rPr lang="ar-IQ" sz="1600" b="1" dirty="0" smtClean="0"/>
              <a:t>)، و الثاني </a:t>
            </a:r>
            <a:r>
              <a:rPr lang="ar-IQ" sz="1600" b="1" dirty="0" err="1" smtClean="0"/>
              <a:t>كمي </a:t>
            </a:r>
            <a:r>
              <a:rPr lang="ar-IQ" sz="1600" b="1" dirty="0" smtClean="0"/>
              <a:t>(متغير </a:t>
            </a:r>
            <a:r>
              <a:rPr lang="ar-IQ" sz="1600" b="1" dirty="0" err="1" smtClean="0"/>
              <a:t>متصل </a:t>
            </a:r>
            <a:r>
              <a:rPr lang="ar-IQ" sz="1600" b="1" dirty="0" smtClean="0"/>
              <a:t>)، وان كلا منهما موزع توزيعا </a:t>
            </a:r>
            <a:r>
              <a:rPr lang="ar-IQ" sz="1600" b="1" dirty="0" err="1" smtClean="0"/>
              <a:t>اعتداليا</a:t>
            </a:r>
            <a:r>
              <a:rPr lang="ar-IQ" sz="1600" b="1" dirty="0" smtClean="0"/>
              <a:t> في المجتمع </a:t>
            </a:r>
            <a:r>
              <a:rPr lang="ar-IQ" sz="1600" b="1" dirty="0" err="1" smtClean="0"/>
              <a:t>الاصل .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يضع كثير من الباحثين فروضا فارقا </a:t>
            </a:r>
            <a:r>
              <a:rPr lang="ar-IQ" sz="1600" b="1" dirty="0" err="1" smtClean="0"/>
              <a:t>مثل </a:t>
            </a:r>
            <a:r>
              <a:rPr lang="ar-IQ" sz="1600" b="1" dirty="0" smtClean="0"/>
              <a:t>: يختلف التحصيل الدراسي لدى التلاميذ باختلاف نوع </a:t>
            </a:r>
            <a:r>
              <a:rPr lang="ar-IQ" sz="1600" b="1" dirty="0" err="1" smtClean="0"/>
              <a:t>التلاميذ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ذكور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اناث </a:t>
            </a:r>
            <a:r>
              <a:rPr lang="ar-IQ" sz="1600" b="1" dirty="0" smtClean="0"/>
              <a:t>) او لا توجد فروق دالة احصائيا بين متوسط  درجات التلاميذ الذكور ودرجات التلميذات الاناث في التحصيل </a:t>
            </a:r>
            <a:r>
              <a:rPr lang="ar-IQ" sz="1600" b="1" dirty="0" err="1" smtClean="0"/>
              <a:t>الدراسي .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ويقوم هؤلاء الباحثون باختيار مثل هذه الفروض باستخدام الاساليب الاحصائية </a:t>
            </a:r>
            <a:r>
              <a:rPr lang="ar-IQ" sz="1600" b="1" dirty="0" err="1" smtClean="0"/>
              <a:t>البارامترية</a:t>
            </a:r>
            <a:r>
              <a:rPr lang="ar-IQ" sz="1600" b="1" dirty="0" smtClean="0"/>
              <a:t> ، او </a:t>
            </a:r>
            <a:r>
              <a:rPr lang="ar-IQ" sz="1600" b="1" dirty="0" err="1" smtClean="0"/>
              <a:t>اللابارامترية</a:t>
            </a:r>
            <a:r>
              <a:rPr lang="ar-IQ" sz="1600" b="1" dirty="0" smtClean="0"/>
              <a:t> المستخدمة في الكشف عن الفروق بين متوسطات درجات </a:t>
            </a:r>
            <a:r>
              <a:rPr lang="ar-IQ" sz="1600" b="1" dirty="0" err="1" smtClean="0"/>
              <a:t>المجموعات </a:t>
            </a:r>
            <a:r>
              <a:rPr lang="ar-IQ" sz="1600" b="1" dirty="0" smtClean="0"/>
              <a:t>، و البعض الاخر من الباحثين وهم الاكثر </a:t>
            </a:r>
            <a:r>
              <a:rPr lang="ar-IQ" sz="1600" b="1" dirty="0" err="1" smtClean="0"/>
              <a:t>صعوبا</a:t>
            </a:r>
            <a:r>
              <a:rPr lang="ar-IQ" sz="1600" b="1" dirty="0" smtClean="0"/>
              <a:t> </a:t>
            </a:r>
            <a:r>
              <a:rPr lang="ar-IQ" sz="1600" b="1" dirty="0" err="1" smtClean="0"/>
              <a:t>يصيغون</a:t>
            </a:r>
            <a:r>
              <a:rPr lang="ar-IQ" sz="1600" b="1" dirty="0" smtClean="0"/>
              <a:t> الفرضين السابقين في صورة علاقة </a:t>
            </a:r>
            <a:r>
              <a:rPr lang="ar-IQ" sz="1600" b="1" dirty="0" err="1" smtClean="0"/>
              <a:t>ارتباطية</a:t>
            </a:r>
            <a:r>
              <a:rPr lang="ar-IQ" sz="1600" b="1" dirty="0" smtClean="0"/>
              <a:t> بين متوسطى درجات </a:t>
            </a:r>
            <a:r>
              <a:rPr lang="ar-IQ" sz="1600" b="1" dirty="0" err="1" smtClean="0"/>
              <a:t>المجموعتين </a:t>
            </a:r>
            <a:r>
              <a:rPr lang="ar-IQ" sz="1600" b="1" dirty="0" smtClean="0"/>
              <a:t>، مثل توجد علاقة بين نوع </a:t>
            </a:r>
            <a:r>
              <a:rPr lang="ar-IQ" sz="1600" b="1" dirty="0" err="1" smtClean="0"/>
              <a:t>التلاميذ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ذكور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اناث </a:t>
            </a:r>
            <a:r>
              <a:rPr lang="ar-IQ" sz="1600" b="1" dirty="0" smtClean="0"/>
              <a:t>) و درجات تحصيلهم </a:t>
            </a:r>
            <a:r>
              <a:rPr lang="ar-IQ" sz="1600" b="1" dirty="0" err="1" smtClean="0"/>
              <a:t>الدراسي </a:t>
            </a:r>
            <a:r>
              <a:rPr lang="ar-IQ" sz="1600" b="1" dirty="0" smtClean="0"/>
              <a:t>، او لا توجد علاقة بين نوع </a:t>
            </a:r>
            <a:r>
              <a:rPr lang="ar-IQ" sz="1600" b="1" dirty="0" err="1" smtClean="0"/>
              <a:t>التلاميذ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ذكور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اناث </a:t>
            </a:r>
            <a:r>
              <a:rPr lang="ar-IQ" sz="1600" b="1" dirty="0" smtClean="0"/>
              <a:t>) و درجات تحصيلهم </a:t>
            </a:r>
            <a:r>
              <a:rPr lang="ar-IQ" sz="1600" b="1" dirty="0" err="1" smtClean="0"/>
              <a:t>الدراسي .</a:t>
            </a:r>
            <a:r>
              <a:rPr lang="ar-IQ" sz="1600" b="1" dirty="0" smtClean="0"/>
              <a:t> ويقوم هؤلاء الباحثون باختبار هذه الفروض باستخدام معامل ارتباط الثنائي سواء كانت فروضا </a:t>
            </a:r>
            <a:r>
              <a:rPr lang="ar-IQ" sz="1600" b="1" dirty="0" err="1" smtClean="0"/>
              <a:t>فارقة </a:t>
            </a:r>
            <a:r>
              <a:rPr lang="ar-IQ" sz="1600" b="1" dirty="0" smtClean="0"/>
              <a:t>( كما في الحالة </a:t>
            </a:r>
            <a:r>
              <a:rPr lang="ar-IQ" sz="1600" b="1" dirty="0" err="1" smtClean="0"/>
              <a:t>الاولى ) </a:t>
            </a:r>
            <a:r>
              <a:rPr lang="ar-IQ" sz="1600" b="1" dirty="0" smtClean="0"/>
              <a:t>، او فروضا </a:t>
            </a:r>
            <a:r>
              <a:rPr lang="ar-IQ" sz="1600" b="1" dirty="0" err="1" smtClean="0"/>
              <a:t>علاقة </a:t>
            </a:r>
            <a:r>
              <a:rPr lang="ar-IQ" sz="1600" b="1" dirty="0" smtClean="0"/>
              <a:t>( كما في الحالة </a:t>
            </a:r>
            <a:r>
              <a:rPr lang="ar-IQ" sz="1600" b="1" dirty="0" err="1" smtClean="0"/>
              <a:t>الثانية )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نظران</a:t>
            </a:r>
            <a:r>
              <a:rPr lang="ar-IQ" sz="1600" b="1" dirty="0" smtClean="0"/>
              <a:t> احد </a:t>
            </a:r>
            <a:r>
              <a:rPr lang="ar-IQ" sz="1600" b="1" dirty="0" err="1" smtClean="0"/>
              <a:t>المتغيرين </a:t>
            </a:r>
            <a:r>
              <a:rPr lang="ar-IQ" sz="1600" b="1" dirty="0" smtClean="0"/>
              <a:t>، او المتغير </a:t>
            </a:r>
            <a:r>
              <a:rPr lang="ar-IQ" sz="1600" b="1" dirty="0" err="1" smtClean="0"/>
              <a:t>المستقل </a:t>
            </a:r>
            <a:r>
              <a:rPr lang="ar-IQ" sz="1600" b="1" dirty="0" smtClean="0"/>
              <a:t>(متغير </a:t>
            </a:r>
            <a:r>
              <a:rPr lang="ar-IQ" sz="1600" b="1" dirty="0" err="1" smtClean="0"/>
              <a:t>اسمى ) </a:t>
            </a:r>
            <a:r>
              <a:rPr lang="ar-IQ" sz="1600" b="1" dirty="0" smtClean="0"/>
              <a:t>، و المتغير </a:t>
            </a:r>
            <a:r>
              <a:rPr lang="ar-IQ" sz="1600" b="1" dirty="0" err="1" smtClean="0"/>
              <a:t>الثاني (التابع </a:t>
            </a:r>
            <a:r>
              <a:rPr lang="ar-IQ" sz="1600" b="1" dirty="0" smtClean="0"/>
              <a:t>) متغير </a:t>
            </a:r>
            <a:r>
              <a:rPr lang="ar-IQ" sz="1600" b="1" dirty="0" err="1" smtClean="0"/>
              <a:t>كمي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متصل ) </a:t>
            </a:r>
            <a:r>
              <a:rPr lang="ar-IQ" sz="1600" b="1" dirty="0" smtClean="0"/>
              <a:t>، باستخدام المعادلة </a:t>
            </a:r>
            <a:r>
              <a:rPr lang="ar-IQ" sz="1600" b="1" dirty="0" err="1" smtClean="0"/>
              <a:t>الاتية :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endParaRPr lang="ar-IQ" sz="1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IQ" sz="1600" b="1" dirty="0" smtClean="0"/>
              <a:t>معامل الارتباط </a:t>
            </a:r>
            <a:r>
              <a:rPr lang="ar-IQ" sz="1600" b="1" dirty="0" err="1" smtClean="0"/>
              <a:t>الثنائي </a:t>
            </a:r>
            <a:r>
              <a:rPr lang="ar-IQ" sz="1600" b="1" dirty="0" smtClean="0"/>
              <a:t>(رث</a:t>
            </a:r>
            <a:r>
              <a:rPr lang="ar-IQ" sz="1600" b="1" dirty="0" err="1" smtClean="0"/>
              <a:t>) =</a:t>
            </a:r>
            <a:r>
              <a:rPr lang="ar-IQ" sz="1600" b="1" dirty="0" smtClean="0"/>
              <a:t>                  </a:t>
            </a:r>
            <a:r>
              <a:rPr lang="ar-IQ" sz="1600" b="1" dirty="0" smtClean="0"/>
              <a:t>  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درجات </a:t>
            </a:r>
            <a:r>
              <a:rPr lang="ar-IQ" sz="1600" b="1" dirty="0" err="1" smtClean="0"/>
              <a:t>الحرية </a:t>
            </a:r>
            <a:r>
              <a:rPr lang="ar-IQ" sz="1600" b="1" dirty="0" smtClean="0"/>
              <a:t>= </a:t>
            </a:r>
            <a:r>
              <a:rPr lang="ar-IQ" sz="1600" b="1" dirty="0" err="1" smtClean="0"/>
              <a:t>ن </a:t>
            </a:r>
            <a:r>
              <a:rPr lang="ar-IQ" sz="1600" b="1" dirty="0" smtClean="0"/>
              <a:t>– 2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حيث </a:t>
            </a:r>
            <a:r>
              <a:rPr lang="ar-IQ" sz="1600" b="1" dirty="0" err="1" smtClean="0"/>
              <a:t>ان :</a:t>
            </a:r>
            <a:r>
              <a:rPr lang="ar-IQ" sz="1600" b="1" dirty="0" smtClean="0"/>
              <a:t>	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err="1" smtClean="0"/>
              <a:t>م1</a:t>
            </a:r>
            <a:r>
              <a:rPr lang="ar-IQ" sz="1600" b="1" dirty="0" smtClean="0"/>
              <a:t>=متوسط درجات تحصيل التلاميذ </a:t>
            </a:r>
            <a:r>
              <a:rPr lang="ar-IQ" sz="1600" b="1" dirty="0" err="1" smtClean="0"/>
              <a:t>الذكور </a:t>
            </a:r>
            <a:r>
              <a:rPr lang="ar-IQ" sz="1600" b="1" dirty="0" smtClean="0"/>
              <a:t>(بافتراض انه المتوسط الاكبر</a:t>
            </a:r>
            <a:r>
              <a:rPr lang="ar-IQ" sz="1600" b="1" dirty="0" err="1" smtClean="0"/>
              <a:t>)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err="1" smtClean="0"/>
              <a:t>م2</a:t>
            </a:r>
            <a:r>
              <a:rPr lang="ar-IQ" sz="1600" b="1" dirty="0" smtClean="0"/>
              <a:t>= متوصل درجات تحصيل التلميذات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ع= الانحراف المعياري لدرجات التلاميذ الذكور و الاناث معا في المتغير التابع او </a:t>
            </a:r>
            <a:r>
              <a:rPr lang="ar-IQ" sz="1600" b="1" dirty="0" err="1" smtClean="0"/>
              <a:t>المتصل </a:t>
            </a:r>
            <a:r>
              <a:rPr lang="ar-IQ" sz="1600" b="1" dirty="0" smtClean="0"/>
              <a:t>( التحصيل </a:t>
            </a:r>
            <a:r>
              <a:rPr lang="ar-IQ" sz="1600" b="1" dirty="0" err="1" smtClean="0"/>
              <a:t>الدراسي )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err="1" smtClean="0"/>
              <a:t>ن1</a:t>
            </a:r>
            <a:r>
              <a:rPr lang="ar-IQ" sz="1600" b="1" dirty="0" smtClean="0"/>
              <a:t>= عدد التلاميذ الذكور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err="1" smtClean="0"/>
              <a:t>ن2</a:t>
            </a:r>
            <a:r>
              <a:rPr lang="ar-IQ" sz="1600" b="1" dirty="0" smtClean="0"/>
              <a:t>= عدد التلميذات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ن= العدد الكلي </a:t>
            </a:r>
            <a:r>
              <a:rPr lang="ar-IQ" sz="1600" b="1" dirty="0" err="1" smtClean="0"/>
              <a:t>للتلاميذ </a:t>
            </a:r>
            <a:r>
              <a:rPr lang="ar-IQ" sz="1600" b="1" dirty="0" smtClean="0"/>
              <a:t>(</a:t>
            </a:r>
            <a:r>
              <a:rPr lang="ar-IQ" sz="1600" b="1" dirty="0" err="1" smtClean="0"/>
              <a:t>ن1</a:t>
            </a:r>
            <a:r>
              <a:rPr lang="ar-IQ" sz="1600" b="1" dirty="0" smtClean="0"/>
              <a:t>+</a:t>
            </a:r>
            <a:r>
              <a:rPr lang="ar-IQ" sz="1600" b="1" dirty="0" err="1" smtClean="0"/>
              <a:t>ن2)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طبق الباحث اختبارا في التحصيل على مجموعه من طلاب </a:t>
            </a:r>
            <a:r>
              <a:rPr lang="ar-IQ" sz="1600" b="1" dirty="0" err="1" smtClean="0"/>
              <a:t>الجامعة (الطلبة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الطلاب </a:t>
            </a:r>
            <a:r>
              <a:rPr lang="ar-IQ" sz="1600" b="1" dirty="0" smtClean="0"/>
              <a:t>) مكون من </a:t>
            </a:r>
            <a:r>
              <a:rPr lang="en-US" sz="1600" b="1" dirty="0" smtClean="0"/>
              <a:t>15</a:t>
            </a:r>
            <a:r>
              <a:rPr lang="ar-IQ" sz="1600" b="1" dirty="0" smtClean="0"/>
              <a:t> طالبا </a:t>
            </a:r>
            <a:r>
              <a:rPr lang="ar-IQ" sz="1600" b="1" dirty="0" err="1" smtClean="0"/>
              <a:t>وطالبة </a:t>
            </a:r>
            <a:r>
              <a:rPr lang="ar-IQ" sz="1600" b="1" dirty="0" smtClean="0"/>
              <a:t>، وحصل على البيانات </a:t>
            </a:r>
            <a:r>
              <a:rPr lang="ar-IQ" sz="1600" b="1" dirty="0" err="1" smtClean="0"/>
              <a:t>الاتية :</a:t>
            </a:r>
            <a:endParaRPr lang="en-US" sz="1600" b="1" dirty="0" smtClean="0"/>
          </a:p>
          <a:p>
            <a:endParaRPr lang="ar-IQ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260648"/>
            <a:ext cx="552450" cy="581025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188640"/>
            <a:ext cx="847725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IQ" sz="1600" b="1" dirty="0" smtClean="0"/>
              <a:t>طبق الباحث اختبارا في التحصيل على مجموعه من طلاب </a:t>
            </a:r>
            <a:r>
              <a:rPr lang="ar-IQ" sz="1600" b="1" dirty="0" err="1" smtClean="0"/>
              <a:t>الجامعة (الطلبة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الطلاب </a:t>
            </a:r>
            <a:r>
              <a:rPr lang="ar-IQ" sz="1600" b="1" dirty="0" smtClean="0"/>
              <a:t>) مكون من </a:t>
            </a:r>
            <a:r>
              <a:rPr lang="en-US" sz="1600" b="1" dirty="0" smtClean="0"/>
              <a:t>15</a:t>
            </a:r>
            <a:r>
              <a:rPr lang="ar-IQ" sz="1600" b="1" dirty="0" smtClean="0"/>
              <a:t> طالبا </a:t>
            </a:r>
            <a:r>
              <a:rPr lang="ar-IQ" sz="1600" b="1" dirty="0" err="1" smtClean="0"/>
              <a:t>وطالبة </a:t>
            </a:r>
            <a:r>
              <a:rPr lang="ar-IQ" sz="1600" b="1" dirty="0" smtClean="0"/>
              <a:t>، وحصل على البيانات </a:t>
            </a:r>
            <a:r>
              <a:rPr lang="ar-IQ" sz="1600" b="1" dirty="0" err="1" smtClean="0"/>
              <a:t>الاتية </a:t>
            </a:r>
            <a:r>
              <a:rPr lang="ar-IQ" sz="1600" b="1" dirty="0" err="1" smtClean="0"/>
              <a:t>:</a:t>
            </a:r>
            <a:endParaRPr lang="ar-IQ" sz="1600" b="1" dirty="0" smtClean="0"/>
          </a:p>
          <a:p>
            <a:pPr>
              <a:lnSpc>
                <a:spcPct val="150000"/>
              </a:lnSpc>
            </a:pPr>
            <a:endParaRPr lang="ar-IQ" sz="1600" b="1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نوع الطلاب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درجات التحصيل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نوع الطلاب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درجات التحصيل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59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64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67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66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 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61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55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72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63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62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500">
                          <a:latin typeface="Book Antiqua"/>
                          <a:ea typeface="Book Antiqua"/>
                          <a:cs typeface="Times New Roman"/>
                        </a:rPr>
                        <a:t>طالبة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Book Antiqua"/>
                          <a:cs typeface="Times New Roman"/>
                        </a:rPr>
                        <a:t>60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5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5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521296"/>
            <a:ext cx="8291264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IQ" sz="1600" b="1" dirty="0" err="1" smtClean="0"/>
              <a:t>واراد</a:t>
            </a:r>
            <a:r>
              <a:rPr lang="ar-IQ" sz="1600" b="1" dirty="0" smtClean="0"/>
              <a:t> هذا الباحث دراسة العلاقة بين نوع الطلاب ودرجات تحصيلهم </a:t>
            </a:r>
            <a:r>
              <a:rPr lang="ar-IQ" sz="1600" b="1" dirty="0" err="1" smtClean="0"/>
              <a:t>الدراسي :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خطوات الحل: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1- نحسب عدد طلاب الذكور(</a:t>
            </a:r>
            <a:r>
              <a:rPr lang="ar-IQ" sz="1600" b="1" dirty="0" err="1" smtClean="0"/>
              <a:t>ن1</a:t>
            </a:r>
            <a:r>
              <a:rPr lang="ar-IQ" sz="1600" b="1" dirty="0" smtClean="0"/>
              <a:t>)= 8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2- نحسب عدد </a:t>
            </a:r>
            <a:r>
              <a:rPr lang="ar-IQ" sz="1600" b="1" dirty="0" err="1" smtClean="0"/>
              <a:t>الطالبات </a:t>
            </a:r>
            <a:r>
              <a:rPr lang="ar-IQ" sz="1600" b="1" dirty="0" smtClean="0"/>
              <a:t>(</a:t>
            </a:r>
            <a:r>
              <a:rPr lang="ar-IQ" sz="1600" b="1" dirty="0" err="1" smtClean="0"/>
              <a:t>ن2)=</a:t>
            </a:r>
            <a:r>
              <a:rPr lang="ar-IQ" sz="1600" b="1" dirty="0" smtClean="0"/>
              <a:t> </a:t>
            </a:r>
            <a:r>
              <a:rPr lang="en-US" sz="1600" b="1" dirty="0" smtClean="0"/>
              <a:t>7</a:t>
            </a:r>
          </a:p>
          <a:p>
            <a:pPr>
              <a:lnSpc>
                <a:spcPct val="150000"/>
              </a:lnSpc>
            </a:pPr>
            <a:r>
              <a:rPr lang="ar-IQ" sz="1600" b="1" dirty="0" smtClean="0"/>
              <a:t>3- نحسب متوسط درجات الطلاب </a:t>
            </a:r>
            <a:r>
              <a:rPr lang="ar-IQ" sz="1600" b="1" dirty="0" err="1" smtClean="0"/>
              <a:t>الذكور </a:t>
            </a:r>
            <a:r>
              <a:rPr lang="ar-IQ" sz="1600" b="1" dirty="0" smtClean="0"/>
              <a:t>(</a:t>
            </a:r>
            <a:r>
              <a:rPr lang="ar-IQ" sz="1600" b="1" dirty="0" err="1" smtClean="0"/>
              <a:t>م1) =</a:t>
            </a:r>
            <a:r>
              <a:rPr lang="ar-IQ" sz="1600" b="1" dirty="0" smtClean="0"/>
              <a:t> </a:t>
            </a:r>
            <a:r>
              <a:rPr lang="en-US" sz="1600" b="1" dirty="0" smtClean="0"/>
              <a:t>64,25</a:t>
            </a:r>
          </a:p>
          <a:p>
            <a:pPr>
              <a:lnSpc>
                <a:spcPct val="150000"/>
              </a:lnSpc>
            </a:pPr>
            <a:r>
              <a:rPr lang="ar-IQ" sz="1600" b="1" dirty="0" smtClean="0"/>
              <a:t>4- نحسب متوسط درجات </a:t>
            </a:r>
            <a:r>
              <a:rPr lang="ar-IQ" sz="1600" b="1" dirty="0" err="1" smtClean="0"/>
              <a:t>الطالبات </a:t>
            </a:r>
            <a:r>
              <a:rPr lang="ar-IQ" sz="1600" b="1" dirty="0" smtClean="0"/>
              <a:t>(</a:t>
            </a:r>
            <a:r>
              <a:rPr lang="ar-IQ" sz="1600" b="1" dirty="0" err="1" smtClean="0"/>
              <a:t>م2)=</a:t>
            </a:r>
            <a:r>
              <a:rPr lang="en-US" sz="1600" b="1" dirty="0" smtClean="0"/>
              <a:t>61,14</a:t>
            </a:r>
          </a:p>
          <a:p>
            <a:pPr>
              <a:lnSpc>
                <a:spcPct val="150000"/>
              </a:lnSpc>
            </a:pPr>
            <a:r>
              <a:rPr lang="ar-IQ" sz="1600" b="1" dirty="0" smtClean="0"/>
              <a:t>5- نحسب الانحراف المعياري لدرجات الطلاب في التحصيل=</a:t>
            </a:r>
            <a:r>
              <a:rPr lang="en-US" sz="1600" b="1" dirty="0" smtClean="0"/>
              <a:t>3,91 </a:t>
            </a:r>
          </a:p>
          <a:p>
            <a:pPr>
              <a:lnSpc>
                <a:spcPct val="150000"/>
              </a:lnSpc>
            </a:pPr>
            <a:r>
              <a:rPr lang="ar-IQ" sz="1600" b="1" dirty="0" smtClean="0"/>
              <a:t>6- نطبق معادلة الارتباط </a:t>
            </a:r>
            <a:r>
              <a:rPr lang="ar-IQ" sz="1600" b="1" dirty="0" err="1" smtClean="0"/>
              <a:t>الثنائي :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معامل الارتباط </a:t>
            </a:r>
            <a:r>
              <a:rPr lang="ar-IQ" sz="1600" b="1" dirty="0" err="1" smtClean="0"/>
              <a:t>الثنائي </a:t>
            </a:r>
            <a:r>
              <a:rPr lang="ar-IQ" sz="1600" b="1" dirty="0" smtClean="0"/>
              <a:t>(رث</a:t>
            </a:r>
            <a:r>
              <a:rPr lang="ar-IQ" sz="1600" b="1" dirty="0" err="1" smtClean="0"/>
              <a:t>) =</a:t>
            </a:r>
            <a:r>
              <a:rPr lang="ar-IQ" sz="1600" b="1" dirty="0" smtClean="0"/>
              <a:t>        </a:t>
            </a:r>
            <a:r>
              <a:rPr lang="ar-IQ" sz="1600" b="1" dirty="0" smtClean="0"/>
              <a:t>           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endParaRPr lang="ar-IQ" sz="1600" b="1" dirty="0" smtClean="0"/>
          </a:p>
          <a:p>
            <a:r>
              <a:rPr lang="ar-IQ" sz="1600" dirty="0" err="1" smtClean="0"/>
              <a:t>رث </a:t>
            </a:r>
            <a:r>
              <a:rPr lang="ar-IQ" sz="1600" dirty="0" err="1" smtClean="0"/>
              <a:t>=</a:t>
            </a:r>
            <a:r>
              <a:rPr lang="ar-IQ" sz="1600" dirty="0" smtClean="0"/>
              <a:t>          </a:t>
            </a:r>
            <a:r>
              <a:rPr lang="ar-IQ" sz="1600" dirty="0" smtClean="0"/>
              <a:t>                            </a:t>
            </a:r>
            <a:endParaRPr lang="en-US" sz="1600" dirty="0" smtClean="0"/>
          </a:p>
          <a:p>
            <a:r>
              <a:rPr lang="ar-IQ" sz="1600" dirty="0" err="1" smtClean="0"/>
              <a:t>:.</a:t>
            </a:r>
            <a:r>
              <a:rPr lang="ar-IQ" sz="1600" dirty="0" smtClean="0"/>
              <a:t> </a:t>
            </a:r>
            <a:r>
              <a:rPr lang="ar-IQ" sz="1600" dirty="0" err="1" smtClean="0"/>
              <a:t>رث =</a:t>
            </a:r>
            <a:r>
              <a:rPr lang="ar-IQ" sz="1600" dirty="0" smtClean="0"/>
              <a:t> </a:t>
            </a:r>
            <a:r>
              <a:rPr lang="en-US" sz="1600" dirty="0" smtClean="0"/>
              <a:t>0,41</a:t>
            </a:r>
          </a:p>
          <a:p>
            <a:pPr>
              <a:lnSpc>
                <a:spcPct val="150000"/>
              </a:lnSpc>
            </a:pPr>
            <a:endParaRPr lang="ar-IQ" sz="1600" b="1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4149080"/>
            <a:ext cx="552450" cy="581025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149080"/>
            <a:ext cx="847725" cy="704850"/>
          </a:xfrm>
          <a:prstGeom prst="rect">
            <a:avLst/>
          </a:prstGeom>
          <a:noFill/>
        </p:spPr>
      </p:pic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4941168"/>
            <a:ext cx="1152525" cy="466725"/>
          </a:xfrm>
          <a:prstGeom prst="rect">
            <a:avLst/>
          </a:prstGeom>
          <a:noFill/>
        </p:spPr>
      </p:pic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5852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869160"/>
            <a:ext cx="790575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3367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IQ" sz="1600" b="1" dirty="0" smtClean="0"/>
              <a:t>نكشف في جداول دلالة معامل الارتباط عند درجات </a:t>
            </a:r>
            <a:r>
              <a:rPr lang="ar-IQ" sz="1600" b="1" dirty="0" err="1" smtClean="0"/>
              <a:t>حرية (ن-2=13 )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نجد ان القيمة </a:t>
            </a:r>
            <a:r>
              <a:rPr lang="ar-IQ" sz="1600" b="1" dirty="0" err="1" smtClean="0"/>
              <a:t>الجدولية</a:t>
            </a:r>
            <a:r>
              <a:rPr lang="ar-IQ" sz="1600" b="1" dirty="0" smtClean="0"/>
              <a:t> مساوية 0,514 عند مستوى 0,05 اذن لا توجد علاقة دالة احصائية بين نوع </a:t>
            </a:r>
            <a:r>
              <a:rPr lang="ar-IQ" sz="1600" b="1" dirty="0" err="1" smtClean="0"/>
              <a:t>الطلاب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طلبة </a:t>
            </a:r>
            <a:r>
              <a:rPr lang="ar-IQ" sz="1600" b="1" dirty="0" smtClean="0"/>
              <a:t>، </a:t>
            </a:r>
            <a:r>
              <a:rPr lang="ar-IQ" sz="1600" b="1" dirty="0" err="1" smtClean="0"/>
              <a:t>طالبات </a:t>
            </a:r>
            <a:r>
              <a:rPr lang="ar-IQ" sz="1600" b="1" dirty="0" smtClean="0"/>
              <a:t>) ودرجات تحصيلهم </a:t>
            </a:r>
            <a:r>
              <a:rPr lang="ar-IQ" sz="1600" b="1" dirty="0" err="1" smtClean="0"/>
              <a:t>الدراسي </a:t>
            </a:r>
            <a:r>
              <a:rPr lang="ar-IQ" sz="1600" b="1" dirty="0" smtClean="0"/>
              <a:t>، انه  يتم قبول الفرض </a:t>
            </a:r>
            <a:r>
              <a:rPr lang="ar-IQ" sz="1600" b="1" dirty="0" err="1" smtClean="0"/>
              <a:t>الصفري .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ويمكن حساب معامل الارتباط الثنائي ايضا من المعادلات </a:t>
            </a:r>
            <a:r>
              <a:rPr lang="ar-IQ" sz="1600" b="1" dirty="0" err="1" smtClean="0"/>
              <a:t>الاتية :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err="1" smtClean="0"/>
              <a:t>رث=</a:t>
            </a:r>
            <a:r>
              <a:rPr lang="ar-IQ" sz="1600" b="1" dirty="0" smtClean="0"/>
              <a:t>               </a:t>
            </a:r>
            <a:endParaRPr lang="en-US" sz="1600" b="1" dirty="0" smtClean="0"/>
          </a:p>
          <a:p>
            <a:r>
              <a:rPr lang="ar-IQ" sz="1600" b="1" dirty="0" smtClean="0"/>
              <a:t>حيث </a:t>
            </a:r>
            <a:r>
              <a:rPr lang="ar-IQ" sz="1600" b="1" dirty="0" err="1" smtClean="0"/>
              <a:t>ان :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r>
              <a:rPr lang="ar-IQ" sz="1600" b="1" dirty="0" err="1" smtClean="0"/>
              <a:t>م1</a:t>
            </a:r>
            <a:r>
              <a:rPr lang="ar-IQ" sz="1600" b="1" dirty="0" smtClean="0"/>
              <a:t> = متوسط درجات تحصيل الذكور </a:t>
            </a:r>
            <a:endParaRPr lang="en-US" sz="1600" b="1" dirty="0" smtClean="0"/>
          </a:p>
          <a:p>
            <a:r>
              <a:rPr lang="ar-IQ" sz="1600" b="1" dirty="0" err="1" smtClean="0"/>
              <a:t>م </a:t>
            </a:r>
            <a:r>
              <a:rPr lang="ar-IQ" sz="1600" b="1" dirty="0" smtClean="0"/>
              <a:t>= متوسط درجات الجنسين </a:t>
            </a:r>
            <a:r>
              <a:rPr lang="ar-IQ" sz="1600" b="1" dirty="0" err="1" smtClean="0"/>
              <a:t>معا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طلبة </a:t>
            </a:r>
            <a:r>
              <a:rPr lang="ar-IQ" sz="1600" b="1" dirty="0" smtClean="0"/>
              <a:t>+ </a:t>
            </a:r>
            <a:r>
              <a:rPr lang="ar-IQ" sz="1600" b="1" dirty="0" err="1" smtClean="0"/>
              <a:t>طالبات </a:t>
            </a:r>
            <a:r>
              <a:rPr lang="ar-IQ" sz="1600" b="1" dirty="0" smtClean="0"/>
              <a:t>) على المستوى التابع   </a:t>
            </a:r>
            <a:endParaRPr lang="en-US" sz="1600" b="1" dirty="0" smtClean="0"/>
          </a:p>
          <a:p>
            <a:r>
              <a:rPr lang="ar-IQ" sz="1600" b="1" dirty="0" err="1" smtClean="0"/>
              <a:t>رث =        =</a:t>
            </a:r>
            <a:r>
              <a:rPr lang="ar-IQ" sz="1600" b="1" dirty="0" smtClean="0"/>
              <a:t> </a:t>
            </a:r>
            <a:r>
              <a:rPr lang="en-US" sz="1600" b="1" dirty="0" smtClean="0"/>
              <a:t>0.41</a:t>
            </a:r>
          </a:p>
          <a:p>
            <a:r>
              <a:rPr lang="ar-IQ" sz="1600" b="1" dirty="0" smtClean="0"/>
              <a:t>ويمكن حساب معامل الارتباط </a:t>
            </a:r>
            <a:r>
              <a:rPr lang="ar-IQ" sz="1600" b="1" dirty="0" err="1" smtClean="0"/>
              <a:t>الثنائي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رث </a:t>
            </a:r>
            <a:r>
              <a:rPr lang="ar-IQ" sz="1600" b="1" dirty="0" smtClean="0"/>
              <a:t>) من المعادلة </a:t>
            </a:r>
            <a:r>
              <a:rPr lang="ar-IQ" sz="1600" b="1" dirty="0" err="1" smtClean="0"/>
              <a:t>الاتية :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r>
              <a:rPr lang="ar-IQ" sz="1600" b="1" dirty="0" smtClean="0"/>
              <a:t> </a:t>
            </a:r>
            <a:endParaRPr lang="en-US" sz="1600" b="1" dirty="0" smtClean="0"/>
          </a:p>
          <a:p>
            <a:r>
              <a:rPr lang="ar-IQ" sz="1600" b="1" dirty="0" err="1" smtClean="0"/>
              <a:t>رث  =</a:t>
            </a:r>
            <a:r>
              <a:rPr lang="ar-IQ" sz="1600" b="1" dirty="0" smtClean="0"/>
              <a:t>        </a:t>
            </a:r>
            <a:r>
              <a:rPr lang="ar-IQ" sz="1600" b="1" dirty="0" smtClean="0"/>
              <a:t>              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        </a:t>
            </a:r>
            <a:endParaRPr lang="en-US" sz="1600" b="1" dirty="0" smtClean="0"/>
          </a:p>
          <a:p>
            <a:pPr algn="just"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endParaRPr lang="ar-IQ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2276872"/>
            <a:ext cx="457200" cy="581025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204864"/>
            <a:ext cx="933450" cy="704850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509120"/>
            <a:ext cx="457200" cy="581025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4509120"/>
            <a:ext cx="933450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291264" cy="6120680"/>
          </a:xfrm>
        </p:spPr>
        <p:txBody>
          <a:bodyPr/>
          <a:lstStyle/>
          <a:p>
            <a:pPr rtl="0">
              <a:buNone/>
            </a:pPr>
            <a:r>
              <a:rPr lang="ar-IQ" sz="3600" b="1" dirty="0" err="1" smtClean="0">
                <a:cs typeface="Akhbar MT" pitchFamily="2" charset="-78"/>
              </a:rPr>
              <a:t>المقدمة:</a:t>
            </a:r>
            <a:r>
              <a:rPr lang="ar-IQ" sz="3600" b="1" dirty="0" smtClean="0">
                <a:cs typeface="Akhbar MT" pitchFamily="2" charset="-78"/>
              </a:rPr>
              <a:t> </a:t>
            </a:r>
            <a:endParaRPr lang="en-US" sz="3600" b="1" dirty="0" smtClean="0">
              <a:cs typeface="Akhbar MT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IQ" sz="1800" b="1" dirty="0" smtClean="0"/>
              <a:t>       يعد </a:t>
            </a:r>
            <a:r>
              <a:rPr lang="ar-IQ" sz="1800" b="1" dirty="0" smtClean="0"/>
              <a:t>الاحصاء احد اكثر فروع المعرفة تداخلا مع الفروع العلمية </a:t>
            </a:r>
            <a:r>
              <a:rPr lang="ar-IQ" sz="1800" b="1" dirty="0" err="1" smtClean="0"/>
              <a:t>الاخرى </a:t>
            </a:r>
            <a:r>
              <a:rPr lang="ar-IQ" sz="1800" b="1" dirty="0" smtClean="0"/>
              <a:t>، فهو يعمل على توليد المعرفة </a:t>
            </a:r>
            <a:r>
              <a:rPr lang="ar-IQ" sz="1800" b="1" dirty="0" err="1" smtClean="0"/>
              <a:t>والاساليب</a:t>
            </a:r>
            <a:r>
              <a:rPr lang="ar-IQ" sz="1800" b="1" dirty="0" smtClean="0"/>
              <a:t> والمناهج الاحصائية المتعددة التي تستخدم لاستخلاص و معالجة البيانات الرقمية  ذات الصلة بالظواهر العلمية و النفسية و الاجتماعية و العلوم الانسانية كأحد فروع المعرفة توظف الاساليب والمناهج الاحصائية للوصول  الى معلومات </a:t>
            </a:r>
            <a:r>
              <a:rPr lang="ar-IQ" sz="1800" b="1" dirty="0" err="1" smtClean="0"/>
              <a:t>وصفية </a:t>
            </a:r>
            <a:r>
              <a:rPr lang="ar-IQ" sz="1800" b="1" dirty="0" smtClean="0"/>
              <a:t>, او اعمال استدلالات حول العديد من </a:t>
            </a:r>
            <a:r>
              <a:rPr lang="ar-IQ" sz="1800" b="1" dirty="0" err="1" smtClean="0"/>
              <a:t>الظواهر </a:t>
            </a:r>
            <a:r>
              <a:rPr lang="ar-IQ" sz="1800" b="1" dirty="0" smtClean="0"/>
              <a:t>, مما يعمل </a:t>
            </a:r>
            <a:r>
              <a:rPr lang="ar-IQ" sz="1800" b="1" dirty="0" smtClean="0"/>
              <a:t>على </a:t>
            </a:r>
            <a:r>
              <a:rPr lang="ar-IQ" sz="1800" b="1" dirty="0" smtClean="0"/>
              <a:t>فهم و تفسير تلك </a:t>
            </a:r>
            <a:r>
              <a:rPr lang="ar-IQ" sz="1800" b="1" dirty="0" smtClean="0"/>
              <a:t>ال.ظواهر </a:t>
            </a:r>
            <a:r>
              <a:rPr lang="ar-IQ" sz="1800" b="1" dirty="0" smtClean="0"/>
              <a:t>والتنبؤ </a:t>
            </a:r>
            <a:r>
              <a:rPr lang="ar-IQ" sz="1800" b="1" dirty="0" err="1" smtClean="0"/>
              <a:t>بها</a:t>
            </a:r>
            <a:r>
              <a:rPr lang="ar-IQ" sz="1800" b="1" dirty="0" smtClean="0"/>
              <a:t> </a:t>
            </a:r>
            <a:r>
              <a:rPr lang="ar-IQ" sz="1800" b="1" dirty="0" err="1" smtClean="0"/>
              <a:t>وضبطها </a:t>
            </a:r>
            <a:r>
              <a:rPr lang="ar-IQ" sz="1800" b="1" dirty="0" err="1" smtClean="0"/>
              <a:t>.</a:t>
            </a:r>
            <a:endParaRPr lang="ar-IQ" sz="1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51520" y="0"/>
            <a:ext cx="8435280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ar-IQ" sz="1600" b="1" dirty="0" smtClean="0"/>
              <a:t>حيث </a:t>
            </a:r>
            <a:r>
              <a:rPr lang="ar-IQ" sz="1600" b="1" dirty="0" err="1" smtClean="0"/>
              <a:t>ان :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err="1" smtClean="0"/>
              <a:t>م1</a:t>
            </a:r>
            <a:r>
              <a:rPr lang="ar-IQ" sz="1600" b="1" dirty="0" smtClean="0"/>
              <a:t> = متوسط درجات تحصيل </a:t>
            </a:r>
            <a:r>
              <a:rPr lang="ar-IQ" sz="1600" b="1" dirty="0" err="1" smtClean="0"/>
              <a:t>الطالبات .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 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معامل الارتباط </a:t>
            </a:r>
            <a:r>
              <a:rPr lang="ar-IQ" sz="1600" b="1" dirty="0" err="1" smtClean="0"/>
              <a:t>الثنائي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رث ) =</a:t>
            </a:r>
            <a:r>
              <a:rPr lang="ar-IQ" sz="1600" b="1" dirty="0" smtClean="0"/>
              <a:t> </a:t>
            </a:r>
            <a:r>
              <a:rPr lang="en-US" sz="1600" b="1" dirty="0" smtClean="0"/>
              <a:t> </a:t>
            </a:r>
            <a:r>
              <a:rPr lang="ar-IQ" sz="1600" b="1" dirty="0" smtClean="0"/>
              <a:t>     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ar-IQ" sz="1600" b="1" dirty="0" smtClean="0"/>
              <a:t> </a:t>
            </a:r>
            <a:r>
              <a:rPr lang="ar-IQ" sz="1600" b="1" dirty="0" err="1" smtClean="0"/>
              <a:t>رث =</a:t>
            </a:r>
            <a:r>
              <a:rPr lang="ar-IQ" sz="1600" b="1" dirty="0" smtClean="0"/>
              <a:t> </a:t>
            </a:r>
            <a:r>
              <a:rPr lang="en-US" sz="1600" b="1" dirty="0" smtClean="0"/>
              <a:t>0.41</a:t>
            </a:r>
          </a:p>
          <a:p>
            <a:pPr>
              <a:lnSpc>
                <a:spcPct val="150000"/>
              </a:lnSpc>
            </a:pPr>
            <a:r>
              <a:rPr lang="ar-IQ" sz="1600" b="1" dirty="0" smtClean="0"/>
              <a:t>نلاحظ من المعادلات السابقة ان معامل الارتباط الثنائي يستخدم في حالة وجود فروق بين </a:t>
            </a:r>
            <a:r>
              <a:rPr lang="ar-IQ" sz="1600" b="1" dirty="0" err="1" smtClean="0"/>
              <a:t>المتوسطين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م1</a:t>
            </a:r>
            <a:r>
              <a:rPr lang="ar-IQ" sz="1600" b="1" dirty="0" smtClean="0"/>
              <a:t> , </a:t>
            </a:r>
            <a:r>
              <a:rPr lang="ar-IQ" sz="1600" b="1" dirty="0" err="1" smtClean="0"/>
              <a:t>م2</a:t>
            </a:r>
            <a:r>
              <a:rPr lang="ar-IQ" sz="1600" b="1" dirty="0" smtClean="0"/>
              <a:t> ) بينما عندما يكون متوسط تحصيل الطلاب مثل يساوي تحصيل </a:t>
            </a:r>
            <a:r>
              <a:rPr lang="ar-IQ" sz="1600" b="1" dirty="0" err="1" smtClean="0"/>
              <a:t>الطالبات </a:t>
            </a:r>
            <a:r>
              <a:rPr lang="ar-IQ" sz="1600" b="1" dirty="0" smtClean="0"/>
              <a:t>(</a:t>
            </a:r>
            <a:r>
              <a:rPr lang="ar-IQ" sz="1600" b="1" dirty="0" err="1" smtClean="0"/>
              <a:t>م1</a:t>
            </a:r>
            <a:r>
              <a:rPr lang="ar-IQ" sz="1600" b="1" dirty="0" smtClean="0"/>
              <a:t>=</a:t>
            </a:r>
            <a:r>
              <a:rPr lang="ar-IQ" sz="1600" b="1" dirty="0" err="1" smtClean="0"/>
              <a:t>م2</a:t>
            </a:r>
            <a:r>
              <a:rPr lang="ar-IQ" sz="1600" b="1" dirty="0" smtClean="0"/>
              <a:t>) في المتغير التابع </a:t>
            </a:r>
            <a:r>
              <a:rPr lang="ar-IQ" sz="1600" b="1" dirty="0" err="1" smtClean="0"/>
              <a:t>المتصل </a:t>
            </a:r>
            <a:r>
              <a:rPr lang="ar-IQ" sz="1600" b="1" dirty="0" smtClean="0"/>
              <a:t>, فان قيمة معامل الارتباط </a:t>
            </a:r>
            <a:r>
              <a:rPr lang="ar-IQ" sz="1600" b="1" dirty="0" err="1" smtClean="0"/>
              <a:t>الثنائي </a:t>
            </a:r>
            <a:r>
              <a:rPr lang="ar-IQ" sz="1600" b="1" dirty="0" smtClean="0"/>
              <a:t>( </a:t>
            </a:r>
            <a:r>
              <a:rPr lang="ar-IQ" sz="1600" b="1" dirty="0" err="1" smtClean="0"/>
              <a:t>رث </a:t>
            </a:r>
            <a:r>
              <a:rPr lang="ar-IQ" sz="1600" b="1" dirty="0" smtClean="0"/>
              <a:t>) تساوي </a:t>
            </a:r>
            <a:r>
              <a:rPr lang="ar-IQ" sz="1600" b="1" dirty="0" err="1" smtClean="0"/>
              <a:t>صفرا .</a:t>
            </a:r>
            <a:r>
              <a:rPr lang="ar-IQ" sz="1600" b="1" dirty="0" smtClean="0"/>
              <a:t> </a:t>
            </a:r>
            <a:endParaRPr lang="ar-IQ" sz="1600" b="1" dirty="0" smtClean="0"/>
          </a:p>
          <a:p>
            <a:pPr algn="just"/>
            <a:r>
              <a:rPr lang="ar-IQ" sz="1600" b="1" dirty="0" smtClean="0"/>
              <a:t>الارتباط </a:t>
            </a:r>
            <a:r>
              <a:rPr lang="ar-IQ" sz="1600" b="1" dirty="0" err="1" smtClean="0"/>
              <a:t>الجزئي :</a:t>
            </a:r>
            <a:endParaRPr lang="en-US" sz="1600" b="1" dirty="0" smtClean="0"/>
          </a:p>
          <a:p>
            <a:pPr algn="just"/>
            <a:r>
              <a:rPr lang="ar-IQ" sz="1600" b="1" dirty="0" smtClean="0"/>
              <a:t> </a:t>
            </a:r>
            <a:endParaRPr lang="en-US" sz="1600" b="1" dirty="0" smtClean="0"/>
          </a:p>
          <a:p>
            <a:pPr algn="just"/>
            <a:r>
              <a:rPr lang="ar-IQ" sz="1600" b="1" dirty="0" smtClean="0"/>
              <a:t>وهو مقياس لارتباط زوج من المتغيرات عندما باقي المتغيرات تبقى </a:t>
            </a:r>
            <a:r>
              <a:rPr lang="ar-IQ" sz="1600" b="1" dirty="0" err="1" smtClean="0"/>
              <a:t>ثابته</a:t>
            </a:r>
            <a:r>
              <a:rPr lang="ar-IQ" sz="1600" b="1" dirty="0" smtClean="0"/>
              <a:t> ، فمثلا اذا كانت معادلة ما تضم المتغيرات </a:t>
            </a:r>
            <a:r>
              <a:rPr lang="en-US" sz="1600" b="1" dirty="0" smtClean="0"/>
              <a:t>x1,x2,x3,x4 </a:t>
            </a:r>
            <a:r>
              <a:rPr lang="ar-IQ" sz="1600" b="1" dirty="0" smtClean="0"/>
              <a:t>فإيجاد الارتباط الجزئي بين المتغيرين </a:t>
            </a:r>
            <a:r>
              <a:rPr lang="en-US" sz="1600" b="1" dirty="0" smtClean="0"/>
              <a:t>x1,x2 </a:t>
            </a:r>
            <a:r>
              <a:rPr lang="ar-IQ" sz="1600" b="1" dirty="0" smtClean="0"/>
              <a:t> يتم بإبقاء المتغيرين الاخرين في المعادلة ثابتة وهذه هي نقطة الفرق مع معامل الارتباط البسيط عندما يرمز لمعامل الارتباط الجزئي </a:t>
            </a:r>
            <a:r>
              <a:rPr lang="en-US" sz="1600" b="1" dirty="0" smtClean="0"/>
              <a:t>r12.34 </a:t>
            </a:r>
            <a:r>
              <a:rPr lang="ar-IQ" sz="1600" b="1" dirty="0" smtClean="0"/>
              <a:t>، ويستخدم هذا النوع من الارتباط في تحليل الانحدار للحالات </a:t>
            </a:r>
            <a:r>
              <a:rPr lang="ar-IQ" sz="1600" b="1" dirty="0" err="1" smtClean="0"/>
              <a:t>التالية :</a:t>
            </a:r>
            <a:endParaRPr lang="en-US" sz="1600" b="1" dirty="0" smtClean="0"/>
          </a:p>
          <a:p>
            <a:pPr algn="just"/>
            <a:r>
              <a:rPr lang="ar-IQ" sz="1600" b="1" dirty="0" smtClean="0"/>
              <a:t>- لمعرفة طبيعة العلاقة بين متغيرين </a:t>
            </a:r>
            <a:r>
              <a:rPr lang="ar-IQ" sz="1600" b="1" dirty="0" err="1" smtClean="0"/>
              <a:t>محددين .</a:t>
            </a:r>
            <a:endParaRPr lang="en-US" sz="1600" b="1" dirty="0" smtClean="0"/>
          </a:p>
          <a:p>
            <a:pPr algn="just"/>
            <a:r>
              <a:rPr lang="ar-IQ" sz="1600" b="1" dirty="0" smtClean="0"/>
              <a:t>- للوقوف فيما اذا كانت هناك متغيرات يجب حذفها من معادلة الانحدار بسبب محدودية او انعدام تأثيرها على المتغير </a:t>
            </a:r>
            <a:r>
              <a:rPr lang="ar-IQ" sz="1600" b="1" dirty="0" err="1" smtClean="0"/>
              <a:t>التابع .</a:t>
            </a:r>
            <a:endParaRPr lang="en-US" sz="1600" b="1" dirty="0" smtClean="0"/>
          </a:p>
          <a:p>
            <a:pPr algn="just"/>
            <a:r>
              <a:rPr lang="ar-IQ" sz="1600" b="1" dirty="0" smtClean="0"/>
              <a:t>- لا </a:t>
            </a:r>
            <a:r>
              <a:rPr lang="ar-IQ" sz="1600" b="1" dirty="0" err="1" smtClean="0"/>
              <a:t>ضافة</a:t>
            </a:r>
            <a:r>
              <a:rPr lang="ar-IQ" sz="1600" b="1" dirty="0" smtClean="0"/>
              <a:t>  متغير او اكثر الى المعادلة لا  جل تحسين قوة وكفاءة المعادلة </a:t>
            </a:r>
            <a:r>
              <a:rPr lang="ar-IQ" sz="1600" b="1" dirty="0" err="1" smtClean="0"/>
              <a:t>التنبؤية .</a:t>
            </a:r>
            <a:endParaRPr lang="en-US" sz="1600" b="1" dirty="0" smtClean="0"/>
          </a:p>
          <a:p>
            <a:pPr algn="just"/>
            <a:r>
              <a:rPr lang="ar-IQ" sz="1600" b="1" dirty="0" smtClean="0"/>
              <a:t> 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endParaRPr lang="en-US" sz="1600" b="1" dirty="0" smtClean="0"/>
          </a:p>
          <a:p>
            <a:endParaRPr lang="ar-IQ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1412776"/>
            <a:ext cx="1190625" cy="466725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1196752"/>
            <a:ext cx="723900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معنى </a:t>
            </a:r>
            <a:r>
              <a:rPr lang="ar-IQ" sz="1600" b="1" dirty="0" err="1" smtClean="0"/>
              <a:t>الارتباط :</a:t>
            </a:r>
            <a:endParaRPr lang="en-US" sz="1600" b="1" dirty="0" smtClean="0"/>
          </a:p>
          <a:p>
            <a:r>
              <a:rPr lang="ar-IQ" sz="1600" b="1" dirty="0" smtClean="0"/>
              <a:t>هو مؤشر احصائي يكشف عن وجود  او عدم وجود علاقة بين متغيرين او </a:t>
            </a:r>
            <a:r>
              <a:rPr lang="ar-IQ" sz="1600" b="1" dirty="0" err="1" smtClean="0"/>
              <a:t>اكثر </a:t>
            </a:r>
            <a:r>
              <a:rPr lang="ar-IQ" sz="1600" b="1" dirty="0" smtClean="0"/>
              <a:t>، وهو </a:t>
            </a:r>
            <a:r>
              <a:rPr lang="ar-IQ" sz="1600" b="1" dirty="0" err="1" smtClean="0"/>
              <a:t>عبار</a:t>
            </a:r>
            <a:r>
              <a:rPr lang="ar-IQ" sz="1600" b="1" dirty="0" smtClean="0"/>
              <a:t> عن قرة واتجاه العلاقة بين </a:t>
            </a:r>
            <a:r>
              <a:rPr lang="ar-IQ" sz="1600" b="1" dirty="0" err="1" smtClean="0"/>
              <a:t>المتغيرين .</a:t>
            </a:r>
            <a:endParaRPr lang="en-US" sz="1600" b="1" dirty="0" smtClean="0"/>
          </a:p>
          <a:p>
            <a:r>
              <a:rPr lang="ar-IQ" sz="1600" b="1" dirty="0" smtClean="0"/>
              <a:t>وتتراوح قيمة معامل الارتباط بين القيمة </a:t>
            </a:r>
            <a:r>
              <a:rPr lang="ar-IQ" sz="1600" b="1" dirty="0" err="1" smtClean="0"/>
              <a:t>الدنيا </a:t>
            </a:r>
            <a:r>
              <a:rPr lang="ar-IQ" sz="1600" b="1" dirty="0" smtClean="0"/>
              <a:t>(-1) و القيمة </a:t>
            </a:r>
            <a:r>
              <a:rPr lang="ar-IQ" sz="1600" b="1" dirty="0" err="1" smtClean="0"/>
              <a:t>العليا </a:t>
            </a:r>
            <a:r>
              <a:rPr lang="ar-IQ" sz="1600" b="1" dirty="0" smtClean="0"/>
              <a:t>(+1</a:t>
            </a:r>
            <a:r>
              <a:rPr lang="ar-IQ" sz="1600" b="1" dirty="0" err="1" smtClean="0"/>
              <a:t>) </a:t>
            </a:r>
            <a:r>
              <a:rPr lang="ar-IQ" sz="1600" b="1" dirty="0" smtClean="0"/>
              <a:t>، وتدل اشارة معامل الارتباط على اتجاه العلاقة بينهما تدل القيمة على قوة </a:t>
            </a:r>
            <a:r>
              <a:rPr lang="ar-IQ" sz="1600" b="1" dirty="0" err="1" smtClean="0"/>
              <a:t>العلاقة .</a:t>
            </a:r>
            <a:r>
              <a:rPr lang="ar-IQ" sz="1600" b="1" dirty="0" smtClean="0"/>
              <a:t> </a:t>
            </a:r>
            <a:endParaRPr lang="en-US" sz="1600" b="1" dirty="0" smtClean="0"/>
          </a:p>
          <a:p>
            <a:r>
              <a:rPr lang="ar-IQ" sz="1600" b="1" dirty="0" smtClean="0"/>
              <a:t>ويبين الجدول قيم معاملات الارتباط و الدلالات المرتبطة بقوة العلاقة و </a:t>
            </a:r>
            <a:r>
              <a:rPr lang="ar-IQ" sz="1600" b="1" dirty="0" err="1" smtClean="0"/>
              <a:t>اتجاهها .</a:t>
            </a:r>
            <a:endParaRPr lang="en-US" sz="1600" b="1" dirty="0" smtClean="0"/>
          </a:p>
          <a:p>
            <a:r>
              <a:rPr lang="ar-IQ" dirty="0" smtClean="0"/>
              <a:t> </a:t>
            </a:r>
          </a:p>
          <a:p>
            <a:endParaRPr lang="ar-IQ" dirty="0" smtClean="0"/>
          </a:p>
          <a:p>
            <a:endParaRPr lang="en-US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sz="1600" b="1" dirty="0" smtClean="0"/>
              <a:t>وتجد الاشارة الى انه في العلوم الانسانية يصعب ايجاد علاقة تامة بين </a:t>
            </a:r>
            <a:r>
              <a:rPr lang="ar-IQ" sz="1600" b="1" dirty="0" err="1" smtClean="0"/>
              <a:t>المتغيرات </a:t>
            </a:r>
            <a:r>
              <a:rPr lang="ar-IQ" sz="1600" b="1" dirty="0" smtClean="0"/>
              <a:t>، وذلك لان معظم المتغيرات لها علاقة بخصائص انسانية يصعب ضبطها او </a:t>
            </a:r>
            <a:r>
              <a:rPr lang="ar-IQ" sz="1600" b="1" dirty="0" err="1" smtClean="0"/>
              <a:t>عزلها </a:t>
            </a:r>
            <a:r>
              <a:rPr lang="ar-IQ" sz="1600" b="1" dirty="0" smtClean="0"/>
              <a:t>، وهذه الخصائص فيها تداخل و ارتباط كبير مع تلك </a:t>
            </a:r>
            <a:r>
              <a:rPr lang="ar-IQ" sz="1600" b="1" dirty="0" err="1" smtClean="0"/>
              <a:t>المتغيرات .</a:t>
            </a:r>
            <a:r>
              <a:rPr lang="ar-IQ" sz="1600" b="1" dirty="0" smtClean="0"/>
              <a:t>                                                                        </a:t>
            </a:r>
            <a:endParaRPr lang="en-US" sz="1600" b="1" dirty="0" smtClean="0"/>
          </a:p>
          <a:p>
            <a:endParaRPr lang="ar-IQ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1907704" y="2276872"/>
          <a:ext cx="6096000" cy="25791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قيمة معامل الارتباط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قوة العلاقة و اتجاهها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+1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من +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0.60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الى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0.99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من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0.40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الى +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0.95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من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0.01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الى +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0.39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صفر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من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0.39-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الى -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0.01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من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0.59-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الى 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0.40-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من -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0.99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الى -</a:t>
                      </a:r>
                      <a:r>
                        <a:rPr lang="en-US" sz="1400" dirty="0">
                          <a:latin typeface="Book Antiqua"/>
                          <a:ea typeface="Book Antiqua"/>
                          <a:cs typeface="Times New Roman"/>
                        </a:rPr>
                        <a:t> 0.60</a:t>
                      </a:r>
                      <a:r>
                        <a:rPr lang="en-US" sz="1400" dirty="0">
                          <a:latin typeface="Times New Roman"/>
                          <a:ea typeface="Book Antiqua"/>
                          <a:cs typeface="Times New Roman"/>
                        </a:rPr>
                        <a:t> 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-1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تامة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طردية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قوية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طردية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متوسطة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طردية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ضعيفة </a:t>
                      </a:r>
                      <a:r>
                        <a:rPr lang="ar-IQ" sz="1400" dirty="0" err="1">
                          <a:latin typeface="Book Antiqua"/>
                          <a:ea typeface="Book Antiqua"/>
                          <a:cs typeface="Times New Roman"/>
                        </a:rPr>
                        <a:t>طردية</a:t>
                      </a: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 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عدم وجود علاقة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ضعيفة عكسية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متوسطة عكسية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قوية عكسية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تامة عكسية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None/>
            </a:pPr>
            <a:r>
              <a:rPr lang="ar-IQ" sz="1400" b="1" dirty="0" smtClean="0"/>
              <a:t>انواع </a:t>
            </a:r>
            <a:r>
              <a:rPr lang="ar-IQ" sz="1400" b="1" dirty="0" err="1" smtClean="0"/>
              <a:t>الارتباط :</a:t>
            </a:r>
            <a:endParaRPr lang="en-US" sz="1400" b="1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ar-IQ" sz="1400" b="1" dirty="0" smtClean="0"/>
              <a:t>1- معامل ارتباط </a:t>
            </a:r>
            <a:r>
              <a:rPr lang="ar-IQ" sz="1400" b="1" dirty="0" err="1" smtClean="0"/>
              <a:t>بيرسون</a:t>
            </a:r>
            <a:r>
              <a:rPr lang="ar-IQ" sz="1400" b="1" dirty="0" smtClean="0"/>
              <a:t> (ر</a:t>
            </a:r>
            <a:r>
              <a:rPr lang="ar-IQ" sz="1400" b="1" dirty="0" err="1" smtClean="0"/>
              <a:t>)</a:t>
            </a:r>
            <a:r>
              <a:rPr lang="ar-IQ" sz="1400" b="1" dirty="0" smtClean="0"/>
              <a:t> </a:t>
            </a:r>
            <a:r>
              <a:rPr lang="en-US" sz="1400" b="1" dirty="0" smtClean="0"/>
              <a:t>Pearson</a:t>
            </a:r>
            <a:r>
              <a:rPr lang="ar-IQ" sz="1400" b="1" dirty="0" smtClean="0"/>
              <a:t> : هو معامل ارتباط بين متغيرين كل منهما </a:t>
            </a:r>
            <a:r>
              <a:rPr lang="ar-IQ" sz="1400" b="1" dirty="0" err="1" smtClean="0"/>
              <a:t>متصل </a:t>
            </a:r>
            <a:r>
              <a:rPr lang="ar-IQ" sz="1400" b="1" dirty="0" smtClean="0"/>
              <a:t>،وعند حساب هذا المعامل يفترض ان العلاقة بين المتغيرين علاقة خطية </a:t>
            </a:r>
            <a:r>
              <a:rPr lang="en-US" sz="1400" b="1" dirty="0" smtClean="0"/>
              <a:t>line</a:t>
            </a:r>
            <a:r>
              <a:rPr lang="ar-IQ" sz="1400" b="1" dirty="0" err="1" smtClean="0"/>
              <a:t>–</a:t>
            </a:r>
            <a:r>
              <a:rPr lang="en-US" sz="1400" b="1" dirty="0" err="1" smtClean="0"/>
              <a:t>arity</a:t>
            </a:r>
            <a:r>
              <a:rPr lang="ar-IQ" sz="1400" b="1" dirty="0" smtClean="0"/>
              <a:t> كما يفترض تجانس التباين </a:t>
            </a:r>
            <a:r>
              <a:rPr lang="en-US" sz="1400" b="1" dirty="0" err="1" smtClean="0"/>
              <a:t>Homoscedasticity</a:t>
            </a:r>
            <a:r>
              <a:rPr lang="ar-IQ" sz="1400" b="1" dirty="0" smtClean="0"/>
              <a:t>اي ثبات التباين قيم احد </a:t>
            </a:r>
            <a:r>
              <a:rPr lang="ar-IQ" sz="1400" b="1" dirty="0" err="1" smtClean="0"/>
              <a:t>المتغيرين </a:t>
            </a:r>
            <a:r>
              <a:rPr lang="ar-IQ" sz="1400" b="1" dirty="0" smtClean="0"/>
              <a:t>(س </a:t>
            </a:r>
            <a:r>
              <a:rPr lang="ar-IQ" sz="1400" b="1" dirty="0" err="1" smtClean="0"/>
              <a:t>مثلا </a:t>
            </a:r>
            <a:r>
              <a:rPr lang="ar-IQ" sz="1400" b="1" dirty="0" smtClean="0"/>
              <a:t>) عند كل قيمة من قيم </a:t>
            </a:r>
            <a:r>
              <a:rPr lang="ar-IQ" sz="1400" b="1" dirty="0" err="1" smtClean="0"/>
              <a:t>المتغير </a:t>
            </a:r>
            <a:r>
              <a:rPr lang="ar-IQ" sz="1400" b="1" dirty="0" smtClean="0"/>
              <a:t>(ص</a:t>
            </a:r>
            <a:r>
              <a:rPr lang="ar-IQ" sz="1400" b="1" dirty="0" err="1" smtClean="0"/>
              <a:t>) </a:t>
            </a:r>
            <a:r>
              <a:rPr lang="ar-IQ" sz="1400" b="1" dirty="0" smtClean="0"/>
              <a:t>، وكذلك ثبات تباين قيم </a:t>
            </a:r>
            <a:r>
              <a:rPr lang="ar-IQ" sz="1400" b="1" dirty="0" err="1" smtClean="0"/>
              <a:t>المتغير </a:t>
            </a:r>
            <a:r>
              <a:rPr lang="ar-IQ" sz="1400" b="1" dirty="0" smtClean="0"/>
              <a:t>(ص) عند كل قيمة من قيم </a:t>
            </a:r>
            <a:r>
              <a:rPr lang="ar-IQ" sz="1400" b="1" dirty="0" err="1" smtClean="0"/>
              <a:t>المتغير </a:t>
            </a:r>
            <a:r>
              <a:rPr lang="ar-IQ" sz="1400" b="1" dirty="0" smtClean="0"/>
              <a:t>(س</a:t>
            </a:r>
            <a:r>
              <a:rPr lang="ar-IQ" sz="1400" b="1" dirty="0" err="1" smtClean="0"/>
              <a:t>) .</a:t>
            </a:r>
            <a:r>
              <a:rPr lang="ar-IQ" sz="1400" b="1" dirty="0" smtClean="0"/>
              <a:t> وتقل دقة تقدير معامل الارتباط المحسوب بزيادة انتهاك هذين </a:t>
            </a:r>
            <a:r>
              <a:rPr lang="ar-IQ" sz="1400" b="1" dirty="0" err="1" smtClean="0"/>
              <a:t>الافتراضين .</a:t>
            </a:r>
            <a:r>
              <a:rPr lang="ar-IQ" sz="1400" b="1" dirty="0" smtClean="0"/>
              <a:t> ولذلك شكل الانتشار قبل حساب معامل الارتباط لمعرفة مدى تحقق </a:t>
            </a:r>
            <a:r>
              <a:rPr lang="ar-IQ" sz="1400" b="1" dirty="0" err="1" smtClean="0"/>
              <a:t>الافتراضين .</a:t>
            </a:r>
            <a:endParaRPr lang="en-US" sz="1400" b="1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ar-IQ" sz="1400" b="1" dirty="0" smtClean="0"/>
              <a:t>2- معامل ارتباط </a:t>
            </a:r>
            <a:r>
              <a:rPr lang="ar-IQ" sz="1400" b="1" dirty="0" err="1" smtClean="0"/>
              <a:t>سبيرمان</a:t>
            </a:r>
            <a:r>
              <a:rPr lang="ar-IQ" sz="1400" b="1" dirty="0" smtClean="0"/>
              <a:t> رو(م</a:t>
            </a:r>
            <a:r>
              <a:rPr lang="ar-IQ" sz="1400" b="1" dirty="0" err="1" smtClean="0"/>
              <a:t>) </a:t>
            </a:r>
            <a:r>
              <a:rPr lang="ar-IQ" sz="1400" b="1" dirty="0" smtClean="0"/>
              <a:t>: هو معامل ارتباط بين متغيرين كل منهما </a:t>
            </a:r>
            <a:endParaRPr lang="en-US" sz="1400" b="1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ar-IQ" sz="1400" b="1" dirty="0" err="1" smtClean="0"/>
              <a:t>-رتبي </a:t>
            </a:r>
            <a:r>
              <a:rPr lang="ar-IQ" sz="1400" b="1" dirty="0" smtClean="0"/>
              <a:t>، ويعد هذا المعامل صورة اخرى لمعامل </a:t>
            </a:r>
            <a:r>
              <a:rPr lang="ar-IQ" sz="1400" b="1" dirty="0" err="1" smtClean="0"/>
              <a:t>بيرسون</a:t>
            </a:r>
            <a:r>
              <a:rPr lang="ar-IQ" sz="1400" b="1" dirty="0" smtClean="0"/>
              <a:t> ، </a:t>
            </a:r>
            <a:r>
              <a:rPr lang="ar-IQ" sz="1400" b="1" dirty="0" err="1" smtClean="0"/>
              <a:t>فاذا</a:t>
            </a:r>
            <a:r>
              <a:rPr lang="ar-IQ" sz="1400" b="1" dirty="0" smtClean="0"/>
              <a:t> كانت البيانات الاحصائية واقعة فعلا على مقياس رتبي او اقرب الى الرتبي منه الى </a:t>
            </a:r>
            <a:r>
              <a:rPr lang="ar-IQ" sz="1400" b="1" dirty="0" err="1" smtClean="0"/>
              <a:t>الفئوي </a:t>
            </a:r>
            <a:r>
              <a:rPr lang="ar-IQ" sz="1400" b="1" dirty="0" smtClean="0"/>
              <a:t>، فان المعامل المناسب هو </a:t>
            </a:r>
            <a:r>
              <a:rPr lang="ar-IQ" sz="1400" b="1" dirty="0" err="1" smtClean="0"/>
              <a:t>سبيرمان</a:t>
            </a:r>
            <a:r>
              <a:rPr lang="ar-IQ" sz="1400" b="1" dirty="0" smtClean="0"/>
              <a:t> رو(م</a:t>
            </a:r>
            <a:r>
              <a:rPr lang="ar-IQ" sz="1400" b="1" dirty="0" err="1" smtClean="0"/>
              <a:t>) .</a:t>
            </a:r>
            <a:r>
              <a:rPr lang="ar-IQ" sz="1400" b="1" dirty="0" smtClean="0"/>
              <a:t> ومن الجدير بالملاحظة هنا هو ان الباحث يصادف احيانا تشابها في رتب بعض الافراد على المتغير </a:t>
            </a:r>
            <a:r>
              <a:rPr lang="ar-IQ" sz="1400" b="1" dirty="0" err="1" smtClean="0"/>
              <a:t>الواحد </a:t>
            </a:r>
            <a:r>
              <a:rPr lang="ar-IQ" sz="1400" b="1" dirty="0" smtClean="0"/>
              <a:t>، فكلما زادت الرتب المتشابهة كلما قلت دقة المعامل المحسوب بمعادلة </a:t>
            </a:r>
            <a:r>
              <a:rPr lang="ar-IQ" sz="1400" b="1" dirty="0" err="1" smtClean="0"/>
              <a:t>سبيرمان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.</a:t>
            </a:r>
            <a:endParaRPr lang="en-US" sz="1400" b="1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ar-IQ" sz="1400" b="1" dirty="0" smtClean="0"/>
              <a:t> </a:t>
            </a:r>
            <a:endParaRPr lang="en-US" sz="1400" b="1" dirty="0" smtClean="0"/>
          </a:p>
          <a:p>
            <a:pPr marL="342900" indent="-342900" algn="just">
              <a:lnSpc>
                <a:spcPct val="150000"/>
              </a:lnSpc>
              <a:buNone/>
            </a:pPr>
            <a:r>
              <a:rPr lang="ar-IQ" sz="1400" b="1" dirty="0" smtClean="0"/>
              <a:t>3- معامل ارتباط </a:t>
            </a:r>
            <a:r>
              <a:rPr lang="ar-IQ" sz="1400" b="1" dirty="0" err="1" smtClean="0"/>
              <a:t>فاي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(Ø) </a:t>
            </a:r>
            <a:r>
              <a:rPr lang="ar-IQ" sz="1400" b="1" dirty="0" smtClean="0"/>
              <a:t>: هو معامل الارتباط بين متغيرين كل منهما منفصل </a:t>
            </a:r>
            <a:r>
              <a:rPr lang="ar-IQ" sz="1400" b="1" dirty="0" err="1" smtClean="0"/>
              <a:t>ثنائي </a:t>
            </a:r>
            <a:r>
              <a:rPr lang="ar-IQ" sz="1400" b="1" dirty="0" smtClean="0"/>
              <a:t>، بمعنى ان كلا منهما </a:t>
            </a:r>
            <a:r>
              <a:rPr lang="ar-IQ" sz="1400" b="1" dirty="0" err="1" smtClean="0"/>
              <a:t>اسمي </a:t>
            </a:r>
            <a:r>
              <a:rPr lang="ar-IQ" sz="1400" b="1" dirty="0" smtClean="0"/>
              <a:t>، ولكل متغير مستويان </a:t>
            </a:r>
            <a:r>
              <a:rPr lang="ar-IQ" sz="1400" b="1" dirty="0" err="1" smtClean="0"/>
              <a:t>فقط </a:t>
            </a:r>
            <a:r>
              <a:rPr lang="ar-IQ" sz="1400" b="1" dirty="0" smtClean="0"/>
              <a:t>, و لذلك لا يصلح هذا المعامل اذا كان </a:t>
            </a:r>
            <a:r>
              <a:rPr lang="ar-IQ" sz="1400" b="1" dirty="0" err="1" smtClean="0"/>
              <a:t>لاحد</a:t>
            </a:r>
            <a:r>
              <a:rPr lang="ar-IQ" sz="1400" b="1" dirty="0" smtClean="0"/>
              <a:t> المتغيرين او كلاهما اكثر من </a:t>
            </a:r>
            <a:r>
              <a:rPr lang="ar-IQ" sz="1400" b="1" dirty="0" err="1" smtClean="0"/>
              <a:t>مستويين.</a:t>
            </a:r>
            <a:r>
              <a:rPr lang="ar-IQ" sz="1400" b="1" dirty="0" smtClean="0"/>
              <a:t>           </a:t>
            </a:r>
            <a:endParaRPr lang="en-US" sz="1400" b="1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IQ" sz="1400" b="1" dirty="0" smtClean="0"/>
              <a:t>معامل ارتباط </a:t>
            </a:r>
            <a:r>
              <a:rPr lang="ar-IQ" sz="1400" b="1" dirty="0" err="1" smtClean="0"/>
              <a:t>بيرسون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: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 </a:t>
            </a:r>
            <a:r>
              <a:rPr lang="ar-IQ" sz="1400" b="1" dirty="0" smtClean="0"/>
              <a:t>قانون </a:t>
            </a:r>
            <a:r>
              <a:rPr lang="ar-IQ" sz="1400" b="1" dirty="0" err="1" smtClean="0"/>
              <a:t>بيرسون</a:t>
            </a:r>
            <a:r>
              <a:rPr lang="ar-IQ" sz="1400" b="1" dirty="0" smtClean="0"/>
              <a:t> لإيجاد معامل </a:t>
            </a:r>
            <a:r>
              <a:rPr lang="ar-IQ" sz="1400" b="1" dirty="0" err="1" smtClean="0"/>
              <a:t>الارتباط :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err="1" smtClean="0"/>
              <a:t>ر =</a:t>
            </a:r>
            <a:r>
              <a:rPr lang="ar-IQ" sz="1400" b="1" dirty="0" smtClean="0"/>
              <a:t> 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حيث </a:t>
            </a:r>
            <a:r>
              <a:rPr lang="ar-IQ" sz="1400" b="1" dirty="0" err="1" smtClean="0"/>
              <a:t>ان </a:t>
            </a:r>
            <a:r>
              <a:rPr lang="ar-IQ" sz="1400" b="1" dirty="0" smtClean="0"/>
              <a:t>: </a:t>
            </a:r>
            <a:r>
              <a:rPr lang="ar-IQ" sz="1400" b="1" dirty="0" err="1" smtClean="0"/>
              <a:t>س </a:t>
            </a:r>
            <a:r>
              <a:rPr lang="ar-IQ" sz="1400" b="1" dirty="0" smtClean="0"/>
              <a:t>= المتغير </a:t>
            </a:r>
            <a:r>
              <a:rPr lang="ar-IQ" sz="1400" b="1" dirty="0" err="1" smtClean="0"/>
              <a:t>الاول </a:t>
            </a:r>
            <a:r>
              <a:rPr lang="ar-IQ" sz="1400" b="1" dirty="0" smtClean="0"/>
              <a:t>، </a:t>
            </a:r>
            <a:r>
              <a:rPr lang="ar-IQ" sz="1400" b="1" dirty="0" err="1" smtClean="0"/>
              <a:t>ص </a:t>
            </a:r>
            <a:r>
              <a:rPr lang="ar-IQ" sz="1400" b="1" dirty="0" smtClean="0"/>
              <a:t>= المتغير </a:t>
            </a:r>
            <a:r>
              <a:rPr lang="ar-IQ" sz="1400" b="1" dirty="0" err="1" smtClean="0"/>
              <a:t>الثاني </a:t>
            </a:r>
            <a:r>
              <a:rPr lang="ar-IQ" sz="1400" b="1" dirty="0" smtClean="0"/>
              <a:t>، </a:t>
            </a:r>
            <a:r>
              <a:rPr lang="ar-IQ" sz="1400" b="1" dirty="0" err="1" smtClean="0"/>
              <a:t>ن </a:t>
            </a:r>
            <a:r>
              <a:rPr lang="ar-IQ" sz="1400" b="1" dirty="0" smtClean="0"/>
              <a:t>= عدد القيم في احد </a:t>
            </a:r>
            <a:r>
              <a:rPr lang="ar-IQ" sz="1400" b="1" dirty="0" err="1" smtClean="0"/>
              <a:t>المتغيرين .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 </a:t>
            </a:r>
            <a:r>
              <a:rPr lang="ar-IQ" sz="1400" b="1" dirty="0" err="1" smtClean="0"/>
              <a:t>مثال </a:t>
            </a:r>
            <a:r>
              <a:rPr lang="ar-IQ" sz="1400" b="1" dirty="0" err="1" smtClean="0"/>
              <a:t>: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ar-IQ" sz="1400" b="1" dirty="0" smtClean="0"/>
              <a:t>احسب معامل ارتباط </a:t>
            </a:r>
            <a:r>
              <a:rPr lang="ar-IQ" sz="1400" b="1" dirty="0" err="1" smtClean="0"/>
              <a:t>بيرسون</a:t>
            </a:r>
            <a:r>
              <a:rPr lang="ar-IQ" sz="1400" b="1" dirty="0" smtClean="0"/>
              <a:t> بين </a:t>
            </a:r>
            <a:r>
              <a:rPr lang="ar-IQ" sz="1400" b="1" dirty="0" err="1" smtClean="0"/>
              <a:t>المتغيرين (س </a:t>
            </a:r>
            <a:r>
              <a:rPr lang="ar-IQ" sz="1400" b="1" dirty="0" smtClean="0"/>
              <a:t>، </a:t>
            </a:r>
            <a:r>
              <a:rPr lang="ar-IQ" sz="1400" b="1" dirty="0" err="1" smtClean="0"/>
              <a:t>ص </a:t>
            </a:r>
            <a:r>
              <a:rPr lang="ar-IQ" sz="1400" b="1" dirty="0" smtClean="0"/>
              <a:t>) الواردة في الجدول </a:t>
            </a:r>
            <a:r>
              <a:rPr lang="ar-IQ" sz="1400" b="1" dirty="0" err="1" smtClean="0"/>
              <a:t>التالي :</a:t>
            </a:r>
            <a:endParaRPr lang="en-US" sz="1400" b="1" dirty="0" smtClean="0"/>
          </a:p>
          <a:p>
            <a:endParaRPr lang="ar-IQ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051720" y="2780928"/>
          <a:ext cx="6096000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الرقم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س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ص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err="1" smtClean="0"/>
                        <a:t>س2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err="1" smtClean="0"/>
                        <a:t>ص2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س</a:t>
                      </a:r>
                      <a:r>
                        <a:rPr lang="ar-IQ" baseline="0" dirty="0" smtClean="0"/>
                        <a:t> ص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91264" cy="5904656"/>
          </a:xfrm>
        </p:spPr>
        <p:txBody>
          <a:bodyPr/>
          <a:lstStyle/>
          <a:p>
            <a:endParaRPr lang="en-US" dirty="0" smtClean="0"/>
          </a:p>
          <a:p>
            <a:r>
              <a:rPr lang="ar-IQ" dirty="0" err="1" smtClean="0"/>
              <a:t>ر =</a:t>
            </a:r>
            <a:r>
              <a:rPr lang="ar-IQ" dirty="0" smtClean="0"/>
              <a:t>   </a:t>
            </a:r>
            <a:endParaRPr lang="en-US" dirty="0" smtClean="0"/>
          </a:p>
          <a:p>
            <a:endParaRPr lang="ar-IQ" dirty="0" smtClean="0"/>
          </a:p>
          <a:p>
            <a:r>
              <a:rPr lang="ar-IQ" dirty="0" smtClean="0"/>
              <a:t>                                  </a:t>
            </a:r>
            <a:r>
              <a:rPr lang="ar-IQ" dirty="0" err="1" smtClean="0"/>
              <a:t>=             =     =</a:t>
            </a:r>
            <a:r>
              <a:rPr lang="en-US" dirty="0" smtClean="0"/>
              <a:t> </a:t>
            </a:r>
            <a:r>
              <a:rPr lang="en-US" sz="1600" dirty="0" smtClean="0"/>
              <a:t>0.95 </a:t>
            </a:r>
            <a:endParaRPr lang="ar-IQ" sz="1600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836712"/>
            <a:ext cx="2371725" cy="523875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628800"/>
            <a:ext cx="2276475" cy="476250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1628800"/>
            <a:ext cx="771525" cy="47625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1628800"/>
            <a:ext cx="333375" cy="43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/>
          </a:bodyPr>
          <a:lstStyle/>
          <a:p>
            <a:r>
              <a:rPr lang="ar-IQ" sz="1400" b="1" dirty="0" smtClean="0"/>
              <a:t>معامل ارتباط </a:t>
            </a:r>
            <a:r>
              <a:rPr lang="ar-IQ" sz="1400" b="1" dirty="0" err="1" smtClean="0"/>
              <a:t>سبيرمان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:</a:t>
            </a:r>
            <a:endParaRPr lang="en-US" sz="1400" b="1" dirty="0" smtClean="0"/>
          </a:p>
          <a:p>
            <a:r>
              <a:rPr lang="ar-IQ" sz="1400" b="1" dirty="0" smtClean="0"/>
              <a:t> </a:t>
            </a:r>
            <a:endParaRPr lang="en-US" sz="1400" b="1" dirty="0" smtClean="0"/>
          </a:p>
          <a:p>
            <a:r>
              <a:rPr lang="ar-IQ" sz="1400" b="1" dirty="0" smtClean="0"/>
              <a:t>كثير ما يستعمل هذا المعامل في البيانات الوصفية التي يستحيل عندها استخدام البيانات العددية بطريقة </a:t>
            </a:r>
            <a:r>
              <a:rPr lang="ar-IQ" sz="1400" b="1" dirty="0" err="1" smtClean="0"/>
              <a:t>بيرسون</a:t>
            </a:r>
            <a:r>
              <a:rPr lang="ar-IQ" sz="1400" b="1" dirty="0" smtClean="0"/>
              <a:t> وكذلك ايضا يستخدم في البيانات الرقمية لتسهيل العمليات </a:t>
            </a:r>
            <a:r>
              <a:rPr lang="ar-IQ" sz="1400" b="1" dirty="0" err="1" smtClean="0"/>
              <a:t>الحسابية .</a:t>
            </a:r>
            <a:r>
              <a:rPr lang="ar-IQ" sz="1400" b="1" dirty="0" smtClean="0"/>
              <a:t> لذا نلجأ لتحويل البيانات الوصفية الى عددية قابلة </a:t>
            </a:r>
            <a:r>
              <a:rPr lang="ar-IQ" sz="1400" b="1" dirty="0" err="1" smtClean="0"/>
              <a:t>للحل .</a:t>
            </a:r>
            <a:endParaRPr lang="en-US" sz="1400" b="1" dirty="0" smtClean="0"/>
          </a:p>
          <a:p>
            <a:r>
              <a:rPr lang="ar-IQ" sz="1400" b="1" dirty="0" smtClean="0"/>
              <a:t>ولاستخدام هذه الطريقة نتبع الخطوات </a:t>
            </a:r>
            <a:r>
              <a:rPr lang="ar-IQ" sz="1400" b="1" dirty="0" err="1" smtClean="0"/>
              <a:t>الاتية :</a:t>
            </a:r>
            <a:endParaRPr lang="en-US" sz="1400" b="1" dirty="0" smtClean="0"/>
          </a:p>
          <a:p>
            <a:r>
              <a:rPr lang="ar-IQ" sz="1400" b="1" dirty="0" smtClean="0"/>
              <a:t>- نجد </a:t>
            </a:r>
            <a:r>
              <a:rPr lang="ar-IQ" sz="1400" b="1" dirty="0" err="1" smtClean="0"/>
              <a:t>تراتيب</a:t>
            </a:r>
            <a:r>
              <a:rPr lang="ar-IQ" sz="1400" b="1" dirty="0" smtClean="0"/>
              <a:t> البيانات المعطاة سواء كانت وصفية او رقمية لكل من المتغيرين </a:t>
            </a:r>
            <a:r>
              <a:rPr lang="ar-IQ" sz="1400" b="1" dirty="0" err="1" smtClean="0"/>
              <a:t>س </a:t>
            </a:r>
            <a:r>
              <a:rPr lang="ar-IQ" sz="1400" b="1" dirty="0" smtClean="0"/>
              <a:t>، ص ونرمز لهما بالرمز س، </a:t>
            </a:r>
            <a:r>
              <a:rPr lang="ar-IQ" sz="1400" b="1" dirty="0" err="1" smtClean="0"/>
              <a:t>ص .</a:t>
            </a:r>
            <a:endParaRPr lang="en-US" sz="1400" b="1" dirty="0" smtClean="0"/>
          </a:p>
          <a:p>
            <a:r>
              <a:rPr lang="ar-IQ" sz="1400" b="1" dirty="0" smtClean="0"/>
              <a:t>- نجد </a:t>
            </a:r>
            <a:r>
              <a:rPr lang="ar-IQ" sz="1400" b="1" dirty="0" err="1" smtClean="0"/>
              <a:t>ف </a:t>
            </a:r>
            <a:r>
              <a:rPr lang="ar-IQ" sz="1400" b="1" dirty="0" smtClean="0"/>
              <a:t>= </a:t>
            </a:r>
            <a:r>
              <a:rPr lang="ar-IQ" sz="1400" b="1" dirty="0" err="1" smtClean="0"/>
              <a:t>س </a:t>
            </a:r>
            <a:r>
              <a:rPr lang="ar-IQ" sz="1400" b="1" dirty="0" smtClean="0"/>
              <a:t>– </a:t>
            </a:r>
            <a:r>
              <a:rPr lang="ar-IQ" sz="1400" b="1" dirty="0" err="1" smtClean="0"/>
              <a:t>ص .</a:t>
            </a:r>
            <a:r>
              <a:rPr lang="ar-IQ" sz="1400" b="1" dirty="0" smtClean="0"/>
              <a:t> اي نجد الفرق بين </a:t>
            </a:r>
            <a:r>
              <a:rPr lang="ar-IQ" sz="1400" b="1" dirty="0" err="1" smtClean="0"/>
              <a:t>التراتيب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المناظرة .</a:t>
            </a:r>
            <a:endParaRPr lang="en-US" sz="1400" b="1" dirty="0" smtClean="0"/>
          </a:p>
          <a:p>
            <a:r>
              <a:rPr lang="ar-IQ" sz="1400" b="1" dirty="0" smtClean="0"/>
              <a:t>- نأخذ مربع ف و نطبق </a:t>
            </a:r>
            <a:r>
              <a:rPr lang="ar-IQ" sz="1400" b="1" dirty="0" err="1" smtClean="0"/>
              <a:t>العلاقة :</a:t>
            </a:r>
            <a:endParaRPr lang="en-US" sz="1400" b="1" dirty="0" smtClean="0"/>
          </a:p>
          <a:p>
            <a:r>
              <a:rPr lang="ar-IQ" sz="1400" b="1" dirty="0" err="1" smtClean="0"/>
              <a:t>ر </a:t>
            </a:r>
            <a:r>
              <a:rPr lang="ar-IQ" sz="1400" b="1" dirty="0" smtClean="0"/>
              <a:t>= </a:t>
            </a:r>
            <a:r>
              <a:rPr lang="ar-IQ" sz="1400" b="1" dirty="0" err="1" smtClean="0"/>
              <a:t>1-</a:t>
            </a:r>
            <a:r>
              <a:rPr lang="ar-IQ" sz="1400" b="1" dirty="0" smtClean="0"/>
              <a:t> </a:t>
            </a:r>
            <a:r>
              <a:rPr lang="en-US" sz="1400" b="1" dirty="0" smtClean="0"/>
              <a:t> </a:t>
            </a:r>
            <a:r>
              <a:rPr lang="ar-IQ" sz="1400" b="1" dirty="0" smtClean="0"/>
              <a:t>	</a:t>
            </a:r>
            <a:endParaRPr lang="en-US" sz="1400" b="1" dirty="0" smtClean="0"/>
          </a:p>
          <a:p>
            <a:r>
              <a:rPr lang="ar-IQ" sz="1400" b="1" dirty="0" smtClean="0"/>
              <a:t> </a:t>
            </a:r>
            <a:r>
              <a:rPr lang="ar-IQ" sz="1400" b="1" dirty="0" err="1" smtClean="0"/>
              <a:t>مثل :</a:t>
            </a:r>
            <a:endParaRPr lang="en-US" sz="1400" b="1" dirty="0" smtClean="0"/>
          </a:p>
          <a:p>
            <a:r>
              <a:rPr lang="ar-IQ" sz="1400" b="1" dirty="0" smtClean="0"/>
              <a:t>البيانات التالية تعطي </a:t>
            </a:r>
            <a:r>
              <a:rPr lang="ar-IQ" sz="1400" b="1" dirty="0" err="1" smtClean="0"/>
              <a:t>تقادير</a:t>
            </a:r>
            <a:r>
              <a:rPr lang="ar-IQ" sz="1400" b="1" dirty="0" smtClean="0"/>
              <a:t> عشرة موظفين في </a:t>
            </a:r>
            <a:r>
              <a:rPr lang="ar-IQ" sz="1400" b="1" dirty="0" smtClean="0"/>
              <a:t>احدى</a:t>
            </a:r>
          </a:p>
          <a:p>
            <a:r>
              <a:rPr lang="ar-IQ" sz="1400" b="1" dirty="0" smtClean="0"/>
              <a:t> </a:t>
            </a:r>
            <a:r>
              <a:rPr lang="ar-IQ" sz="1400" b="1" dirty="0" smtClean="0"/>
              <a:t>الشركات وكانت مرتبة كما </a:t>
            </a:r>
            <a:r>
              <a:rPr lang="ar-IQ" sz="1400" b="1" dirty="0" err="1" smtClean="0"/>
              <a:t>يلي </a:t>
            </a:r>
            <a:r>
              <a:rPr lang="ar-IQ" sz="1400" b="1" dirty="0" err="1" smtClean="0"/>
              <a:t>:</a:t>
            </a:r>
            <a:endParaRPr lang="ar-IQ" sz="1400" b="1" dirty="0" smtClean="0"/>
          </a:p>
          <a:p>
            <a:endParaRPr lang="ar-IQ" sz="1400" b="1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348880"/>
            <a:ext cx="742950" cy="561975"/>
          </a:xfrm>
          <a:prstGeom prst="rect">
            <a:avLst/>
          </a:prstGeom>
          <a:noFill/>
        </p:spPr>
      </p:pic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2195736" y="4005064"/>
          <a:ext cx="6096000" cy="9814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س الاول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ضعيف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ص الثاني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ضعيف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/>
          <a:lstStyle/>
          <a:p>
            <a:r>
              <a:rPr lang="ar-IQ" sz="1600" b="1" dirty="0" err="1" smtClean="0"/>
              <a:t>الحل:</a:t>
            </a:r>
            <a:endParaRPr lang="ar-IQ" sz="1600" b="1" dirty="0" smtClean="0"/>
          </a:p>
          <a:p>
            <a:endParaRPr lang="ar-IQ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051720" y="1556792"/>
          <a:ext cx="6095999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 dirty="0">
                          <a:latin typeface="Book Antiqua"/>
                          <a:ea typeface="Book Antiqua"/>
                          <a:cs typeface="Times New Roman"/>
                        </a:rPr>
                        <a:t>الرقم</a:t>
                      </a:r>
                      <a:endParaRPr lang="en-US" sz="1100" b="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س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ص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1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6.5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8.5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2-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4.00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2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6.25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ضعيف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8.5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2.25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4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6.25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6.5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3.5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3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9.00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6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3.5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2-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4.00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7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ممتاز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8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4.5-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20.25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8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ضعيف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مقبول 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8.5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2.25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9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مقبول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8.5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6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1.5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2.25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10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 جدا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جيد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6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2-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Book Antiqua"/>
                          <a:ea typeface="Book Antiqua"/>
                          <a:cs typeface="Times New Roman"/>
                        </a:rPr>
                        <a:t>4.00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0">
                          <a:latin typeface="Book Antiqua"/>
                          <a:ea typeface="Book Antiqua"/>
                          <a:cs typeface="Times New Roman"/>
                        </a:rPr>
                        <a:t>المجموع</a:t>
                      </a:r>
                      <a:endParaRPr lang="en-US" sz="11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Book Antiqua"/>
                          <a:ea typeface="Book Antiqua"/>
                          <a:cs typeface="Times New Roman"/>
                        </a:rPr>
                        <a:t>60.50</a:t>
                      </a:r>
                      <a:endParaRPr lang="en-US" sz="1100" b="0" dirty="0">
                        <a:latin typeface="Book Antiqua"/>
                        <a:ea typeface="Book Antiqu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 fontScale="92500" lnSpcReduction="10000"/>
          </a:bodyPr>
          <a:lstStyle/>
          <a:p>
            <a:r>
              <a:rPr lang="ar-IQ" sz="1400" b="1" dirty="0" smtClean="0"/>
              <a:t>- ترتيب </a:t>
            </a:r>
            <a:r>
              <a:rPr lang="ar-IQ" sz="1400" b="1" dirty="0" err="1" smtClean="0"/>
              <a:t>التقادير</a:t>
            </a:r>
            <a:r>
              <a:rPr lang="ar-IQ" sz="1400" b="1" dirty="0" smtClean="0"/>
              <a:t> اعلاه كما ورد في </a:t>
            </a:r>
            <a:r>
              <a:rPr lang="ar-IQ" sz="1400" b="1" dirty="0" err="1" smtClean="0"/>
              <a:t>سَ</a:t>
            </a:r>
            <a:r>
              <a:rPr lang="ar-IQ" sz="1400" b="1" dirty="0" smtClean="0"/>
              <a:t> ، </a:t>
            </a:r>
            <a:r>
              <a:rPr lang="ar-IQ" sz="1400" b="1" dirty="0" err="1" smtClean="0"/>
              <a:t>صَ</a:t>
            </a:r>
            <a:endParaRPr lang="en-US" sz="1400" b="1" dirty="0" smtClean="0"/>
          </a:p>
          <a:p>
            <a:r>
              <a:rPr lang="ar-IQ" sz="1400" b="1" dirty="0" smtClean="0"/>
              <a:t>- نجد </a:t>
            </a:r>
            <a:r>
              <a:rPr lang="ar-IQ" sz="1400" b="1" dirty="0" err="1" smtClean="0"/>
              <a:t>ف </a:t>
            </a:r>
            <a:r>
              <a:rPr lang="ar-IQ" sz="1400" b="1" dirty="0" smtClean="0"/>
              <a:t>= </a:t>
            </a:r>
            <a:r>
              <a:rPr lang="ar-IQ" sz="1400" b="1" dirty="0" err="1" smtClean="0"/>
              <a:t>سَ</a:t>
            </a:r>
            <a:r>
              <a:rPr lang="ar-IQ" sz="1400" b="1" dirty="0" smtClean="0"/>
              <a:t> ، </a:t>
            </a:r>
            <a:r>
              <a:rPr lang="ar-IQ" sz="1400" b="1" dirty="0" err="1" smtClean="0"/>
              <a:t>صَ</a:t>
            </a:r>
            <a:endParaRPr lang="en-US" sz="1400" b="1" dirty="0" smtClean="0"/>
          </a:p>
          <a:p>
            <a:r>
              <a:rPr lang="ar-IQ" sz="1400" b="1" dirty="0" smtClean="0"/>
              <a:t>- نجد مربع الفروق و المجموع </a:t>
            </a:r>
            <a:r>
              <a:rPr lang="ar-IQ" sz="1400" b="1" dirty="0" err="1" smtClean="0"/>
              <a:t>اي =</a:t>
            </a:r>
            <a:r>
              <a:rPr lang="ar-IQ" sz="1400" b="1" dirty="0" smtClean="0"/>
              <a:t>   </a:t>
            </a:r>
            <a:endParaRPr lang="en-US" sz="1400" b="1" dirty="0" smtClean="0"/>
          </a:p>
          <a:p>
            <a:r>
              <a:rPr lang="ar-IQ" sz="1400" b="1" dirty="0" smtClean="0"/>
              <a:t>- ثم نطبق العلاقة </a:t>
            </a:r>
            <a:endParaRPr lang="en-US" sz="1400" b="1" dirty="0" smtClean="0"/>
          </a:p>
          <a:p>
            <a:r>
              <a:rPr lang="ar-IQ" sz="1400" b="1" dirty="0" smtClean="0"/>
              <a:t> </a:t>
            </a:r>
            <a:r>
              <a:rPr lang="ar-IQ" sz="1400" b="1" dirty="0" err="1" smtClean="0"/>
              <a:t>ر  </a:t>
            </a:r>
            <a:r>
              <a:rPr lang="ar-IQ" sz="1400" b="1" dirty="0" smtClean="0"/>
              <a:t>= </a:t>
            </a:r>
            <a:r>
              <a:rPr lang="ar-IQ" sz="1400" b="1" dirty="0" err="1" smtClean="0"/>
              <a:t>1-  </a:t>
            </a:r>
            <a:r>
              <a:rPr lang="ar-IQ" sz="1400" b="1" dirty="0" smtClean="0"/>
              <a:t>= 1- </a:t>
            </a:r>
            <a:r>
              <a:rPr lang="ar-IQ" sz="1400" b="1" dirty="0" smtClean="0"/>
              <a:t>                                1-</a:t>
            </a:r>
            <a:endParaRPr lang="en-US" sz="1400" b="1" dirty="0" smtClean="0"/>
          </a:p>
          <a:p>
            <a:r>
              <a:rPr lang="ar-IQ" sz="1400" b="1" dirty="0" smtClean="0"/>
              <a:t>    </a:t>
            </a:r>
            <a:endParaRPr lang="ar-IQ" sz="1400" b="1" dirty="0" smtClean="0"/>
          </a:p>
          <a:p>
            <a:r>
              <a:rPr lang="ar-IQ" sz="1400" b="1" dirty="0" smtClean="0"/>
              <a:t> </a:t>
            </a:r>
            <a:r>
              <a:rPr lang="ar-IQ" sz="1400" b="1" dirty="0" smtClean="0"/>
              <a:t>= </a:t>
            </a:r>
            <a:r>
              <a:rPr lang="ar-IQ" sz="1400" b="1" dirty="0" err="1" smtClean="0"/>
              <a:t>1-     </a:t>
            </a:r>
            <a:r>
              <a:rPr lang="ar-IQ" sz="1400" b="1" dirty="0" smtClean="0"/>
              <a:t>=  </a:t>
            </a:r>
            <a:r>
              <a:rPr lang="ar-IQ" sz="1400" b="1" dirty="0" err="1" smtClean="0"/>
              <a:t>1-</a:t>
            </a:r>
            <a:r>
              <a:rPr lang="ar-IQ" sz="1400" b="1" dirty="0" smtClean="0"/>
              <a:t> </a:t>
            </a:r>
            <a:r>
              <a:rPr lang="en-US" sz="1400" b="1" dirty="0" smtClean="0"/>
              <a:t>0.37</a:t>
            </a:r>
            <a:r>
              <a:rPr lang="ar-IQ" sz="1400" b="1" dirty="0" smtClean="0"/>
              <a:t>  </a:t>
            </a:r>
            <a:r>
              <a:rPr lang="ar-IQ" sz="1400" b="1" dirty="0" err="1" smtClean="0"/>
              <a:t>=</a:t>
            </a:r>
            <a:r>
              <a:rPr lang="en-US" sz="1400" b="1" dirty="0" smtClean="0"/>
              <a:t>0.63 </a:t>
            </a:r>
            <a:r>
              <a:rPr lang="ar-IQ" sz="1400" b="1" dirty="0" smtClean="0"/>
              <a:t>    وهذا يدل على ان الارتباط </a:t>
            </a:r>
            <a:r>
              <a:rPr lang="ar-IQ" sz="1400" b="1" dirty="0" smtClean="0"/>
              <a:t>جيد</a:t>
            </a:r>
          </a:p>
          <a:p>
            <a:r>
              <a:rPr lang="ar-IQ" sz="1400" b="1" dirty="0" smtClean="0"/>
              <a:t>ملاحظه على </a:t>
            </a:r>
            <a:r>
              <a:rPr lang="ar-IQ" sz="1400" b="1" dirty="0" err="1" smtClean="0"/>
              <a:t>الحل :</a:t>
            </a:r>
            <a:r>
              <a:rPr lang="ar-IQ" sz="1400" b="1" dirty="0" smtClean="0"/>
              <a:t>	</a:t>
            </a:r>
            <a:endParaRPr lang="en-US" sz="1400" b="1" dirty="0" smtClean="0"/>
          </a:p>
          <a:p>
            <a:pPr algn="just"/>
            <a:r>
              <a:rPr lang="ar-IQ" sz="1400" b="1" dirty="0" smtClean="0"/>
              <a:t>- عندما كان لدينا قيم متكررا كنا نأخذ ترتيب كل قيمة متكررة التصاعدي ثم نجمع هذه </a:t>
            </a:r>
            <a:r>
              <a:rPr lang="ar-IQ" sz="1400" b="1" dirty="0" err="1" smtClean="0"/>
              <a:t>التراتيب</a:t>
            </a:r>
            <a:r>
              <a:rPr lang="ar-IQ" sz="1400" b="1" dirty="0" smtClean="0"/>
              <a:t> ونأخذ متوسطها الحسابي فيكون هو ترتيب كل قيمة في </a:t>
            </a:r>
            <a:r>
              <a:rPr lang="ar-IQ" sz="1400" b="1" dirty="0" err="1" smtClean="0"/>
              <a:t>سَ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.</a:t>
            </a:r>
            <a:r>
              <a:rPr lang="ar-IQ" sz="1400" b="1" dirty="0" smtClean="0"/>
              <a:t> فمثلا عند ترتيب قيم س لا حضنا ان التقدير ممتاز تكرر مرتين كان ترتيبهما التصاعدي </a:t>
            </a:r>
            <a:r>
              <a:rPr lang="en-US" sz="1400" b="1" dirty="0" smtClean="0"/>
              <a:t>1,2 </a:t>
            </a:r>
            <a:r>
              <a:rPr lang="ar-IQ" sz="1400" b="1" dirty="0" smtClean="0"/>
              <a:t>فيكون الترتيب لكل تقدير  فيوضع في عمود </a:t>
            </a:r>
            <a:r>
              <a:rPr lang="ar-IQ" sz="1400" b="1" dirty="0" err="1" smtClean="0"/>
              <a:t>سَ</a:t>
            </a:r>
            <a:r>
              <a:rPr lang="ar-IQ" sz="1400" b="1" dirty="0" smtClean="0"/>
              <a:t> العدد </a:t>
            </a:r>
            <a:r>
              <a:rPr lang="en-US" sz="1400" b="1" dirty="0" smtClean="0"/>
              <a:t>1.5 </a:t>
            </a:r>
            <a:r>
              <a:rPr lang="ar-IQ" sz="1400" b="1" dirty="0" smtClean="0"/>
              <a:t> امام التقدير الممتاز وهكذا نضع قيم </a:t>
            </a:r>
            <a:r>
              <a:rPr lang="ar-IQ" sz="1400" b="1" dirty="0" err="1" smtClean="0"/>
              <a:t>سَ</a:t>
            </a:r>
            <a:r>
              <a:rPr lang="ar-IQ" sz="1400" b="1" dirty="0" smtClean="0"/>
              <a:t> و </a:t>
            </a:r>
            <a:r>
              <a:rPr lang="ar-IQ" sz="1400" b="1" dirty="0" err="1" smtClean="0"/>
              <a:t>صَ</a:t>
            </a:r>
            <a:r>
              <a:rPr lang="ar-IQ" sz="1400" b="1" dirty="0" smtClean="0"/>
              <a:t> لباقي </a:t>
            </a:r>
            <a:r>
              <a:rPr lang="ar-IQ" sz="1400" b="1" dirty="0" err="1" smtClean="0"/>
              <a:t>التقادير</a:t>
            </a:r>
            <a:r>
              <a:rPr lang="ar-IQ" sz="1400" b="1" dirty="0" smtClean="0"/>
              <a:t> </a:t>
            </a:r>
            <a:r>
              <a:rPr lang="ar-IQ" sz="1400" b="1" dirty="0" err="1" smtClean="0"/>
              <a:t>.</a:t>
            </a:r>
            <a:endParaRPr lang="ar-IQ" sz="1400" b="1" dirty="0" smtClean="0"/>
          </a:p>
          <a:p>
            <a:r>
              <a:rPr lang="ar-IQ" sz="1400" b="1" dirty="0" smtClean="0"/>
              <a:t>معامل ارتباط </a:t>
            </a:r>
            <a:r>
              <a:rPr lang="ar-IQ" sz="1400" b="1" dirty="0" err="1" smtClean="0"/>
              <a:t>فأي :</a:t>
            </a:r>
            <a:endParaRPr lang="en-US" sz="1400" dirty="0" smtClean="0"/>
          </a:p>
          <a:p>
            <a:r>
              <a:rPr lang="ar-IQ" sz="1400" b="1" dirty="0" smtClean="0"/>
              <a:t>هناك العديد من الحالات في البحوث التربوية و النفسية تتطلب ايجاد العلاقة بين متغيرين كل منهما ذو بيانات اسمية ثنائية </a:t>
            </a:r>
            <a:r>
              <a:rPr lang="ar-IQ" sz="1400" b="1" dirty="0" err="1" smtClean="0"/>
              <a:t>التصنيف :</a:t>
            </a:r>
            <a:endParaRPr lang="en-US" sz="1400" b="1" dirty="0" smtClean="0"/>
          </a:p>
          <a:p>
            <a:r>
              <a:rPr lang="ar-IQ" sz="1400" b="1" dirty="0" err="1" smtClean="0"/>
              <a:t>مثل </a:t>
            </a:r>
            <a:r>
              <a:rPr lang="ar-IQ" sz="1400" b="1" dirty="0" smtClean="0"/>
              <a:t>:ايجاد العلاقة بين استجابات عينة حول فقرتين من فقرات الاختبار ات النفسية او الاستبيانات التربوية التي تكون الاجابة عنها </a:t>
            </a:r>
            <a:r>
              <a:rPr lang="ar-IQ" sz="1400" b="1" dirty="0" err="1" smtClean="0"/>
              <a:t>ب (نعم </a:t>
            </a:r>
            <a:r>
              <a:rPr lang="ar-IQ" sz="1400" b="1" dirty="0" smtClean="0"/>
              <a:t>) </a:t>
            </a:r>
            <a:r>
              <a:rPr lang="ar-IQ" sz="1400" b="1" dirty="0" err="1" smtClean="0"/>
              <a:t>او </a:t>
            </a:r>
            <a:r>
              <a:rPr lang="ar-IQ" sz="1400" b="1" dirty="0" smtClean="0"/>
              <a:t>(لا) او معرفة العلاقة بين متغيري </a:t>
            </a:r>
            <a:r>
              <a:rPr lang="ar-IQ" sz="1400" b="1" dirty="0" err="1" smtClean="0"/>
              <a:t>الجنس (ذكر ،انثى </a:t>
            </a:r>
            <a:r>
              <a:rPr lang="ar-IQ" sz="1400" b="1" dirty="0" smtClean="0"/>
              <a:t>) </a:t>
            </a:r>
            <a:r>
              <a:rPr lang="ar-IQ" sz="1400" b="1" dirty="0" err="1" smtClean="0"/>
              <a:t>والزواج (متزوج </a:t>
            </a:r>
            <a:r>
              <a:rPr lang="ar-IQ" sz="1400" b="1" dirty="0" smtClean="0"/>
              <a:t>، اعزب</a:t>
            </a:r>
            <a:r>
              <a:rPr lang="ar-IQ" sz="1400" b="1" dirty="0" err="1" smtClean="0"/>
              <a:t>) .</a:t>
            </a:r>
            <a:r>
              <a:rPr lang="ar-IQ" sz="1400" b="1" dirty="0" smtClean="0"/>
              <a:t>   </a:t>
            </a:r>
            <a:endParaRPr lang="ar-IQ" sz="1400" b="1" dirty="0" smtClean="0"/>
          </a:p>
          <a:p>
            <a:r>
              <a:rPr lang="ar-IQ" sz="1400" dirty="0" smtClean="0"/>
              <a:t>ثم </a:t>
            </a:r>
            <a:r>
              <a:rPr lang="ar-IQ" sz="1400" b="1" dirty="0" smtClean="0"/>
              <a:t>تستخدم المعادلة التالية لا </a:t>
            </a:r>
            <a:r>
              <a:rPr lang="ar-IQ" sz="1400" b="1" dirty="0" err="1" smtClean="0"/>
              <a:t>ستخارج</a:t>
            </a:r>
            <a:r>
              <a:rPr lang="ar-IQ" sz="1400" b="1" dirty="0" smtClean="0"/>
              <a:t> معامل </a:t>
            </a:r>
            <a:r>
              <a:rPr lang="ar-IQ" sz="1400" b="1" dirty="0" err="1" smtClean="0"/>
              <a:t>الارتباط :</a:t>
            </a:r>
            <a:endParaRPr lang="en-US" sz="1400" b="1" dirty="0" smtClean="0"/>
          </a:p>
          <a:p>
            <a:r>
              <a:rPr lang="ar-IQ" sz="1400" b="1" dirty="0" smtClean="0"/>
              <a:t> </a:t>
            </a:r>
            <a:endParaRPr lang="en-US" sz="1400" b="1" dirty="0" smtClean="0"/>
          </a:p>
          <a:p>
            <a:r>
              <a:rPr lang="ar-IQ" sz="1400" b="1" dirty="0" err="1" smtClean="0"/>
              <a:t>ر=</a:t>
            </a:r>
            <a:r>
              <a:rPr lang="ar-IQ" sz="1400" b="1" dirty="0" smtClean="0"/>
              <a:t> </a:t>
            </a:r>
            <a:endParaRPr lang="en-US" sz="1400" b="1" dirty="0" smtClean="0"/>
          </a:p>
          <a:p>
            <a:r>
              <a:rPr lang="ar-IQ" sz="1400" b="1" dirty="0" smtClean="0"/>
              <a:t> </a:t>
            </a:r>
            <a:endParaRPr lang="en-US" sz="1400" b="1" dirty="0" smtClean="0"/>
          </a:p>
          <a:p>
            <a:r>
              <a:rPr lang="ar-IQ" sz="1400" b="1" dirty="0" err="1" smtClean="0"/>
              <a:t>مثال :</a:t>
            </a:r>
            <a:endParaRPr lang="en-US" sz="1400" b="1" dirty="0" smtClean="0"/>
          </a:p>
          <a:p>
            <a:r>
              <a:rPr lang="ar-IQ" sz="1500" b="1" dirty="0" smtClean="0"/>
              <a:t>احسب معمل </a:t>
            </a:r>
            <a:r>
              <a:rPr lang="ar-IQ" sz="1500" b="1" dirty="0" err="1" smtClean="0"/>
              <a:t>الارتباط (Ø</a:t>
            </a:r>
            <a:r>
              <a:rPr lang="ar-IQ" sz="1500" b="1" dirty="0" smtClean="0"/>
              <a:t>) فأي من خلال البيانات الاتية التي توضح نتائج دراسة تهدف الى دراسة العلاقة بين اتجاه الطلاب نحو عمل المرأة واتجاههم نحو الاختلاط داخل </a:t>
            </a:r>
            <a:r>
              <a:rPr lang="ar-IQ" sz="1500" b="1" dirty="0" err="1" smtClean="0"/>
              <a:t>الجامعة .</a:t>
            </a:r>
            <a:endParaRPr lang="en-US" sz="1500" b="1" dirty="0" smtClean="0"/>
          </a:p>
          <a:p>
            <a:endParaRPr lang="en-US" sz="1400" b="1" dirty="0" smtClean="0"/>
          </a:p>
          <a:p>
            <a:pPr algn="just"/>
            <a:endParaRPr lang="en-US" sz="1400" b="1" dirty="0" smtClean="0"/>
          </a:p>
          <a:p>
            <a:r>
              <a:rPr lang="ar-IQ" sz="1400" b="1" dirty="0" smtClean="0"/>
              <a:t> </a:t>
            </a:r>
            <a:endParaRPr lang="en-US" sz="1400" b="1" dirty="0" smtClean="0"/>
          </a:p>
          <a:p>
            <a:endParaRPr lang="ar-IQ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548680"/>
            <a:ext cx="523875" cy="742950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1124744"/>
            <a:ext cx="838200" cy="78105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1340768"/>
            <a:ext cx="952500" cy="466725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1844824"/>
            <a:ext cx="295275" cy="428625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293096"/>
            <a:ext cx="2428875" cy="80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</TotalTime>
  <Words>1053</Words>
  <Application>Microsoft Office PowerPoint</Application>
  <PresentationFormat>عرض على الشاشة (3:4)‏</PresentationFormat>
  <Paragraphs>443</Paragraphs>
  <Slides>20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موازنة</vt:lpstr>
      <vt:lpstr>                                  الاحصاء التربوي  معامل الارتباط                       اعداد:                              الاستاذ المساعد الدكتور حيدر جليل                                            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الاحصاء التربوي  معامل الارتباط                       اعداد:                              الاستاذ المساعد الدكتور حيدر جليل                                             </dc:title>
  <dc:creator>Areedo</dc:creator>
  <cp:lastModifiedBy>Areedo</cp:lastModifiedBy>
  <cp:revision>7</cp:revision>
  <dcterms:created xsi:type="dcterms:W3CDTF">2018-12-28T15:44:01Z</dcterms:created>
  <dcterms:modified xsi:type="dcterms:W3CDTF">2018-12-30T17:45:28Z</dcterms:modified>
</cp:coreProperties>
</file>