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مستطيل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11" name="مستطيل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8B759E-4957-455C-8483-9D7F69D30E60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04F0194-8916-4BEF-B789-C4D8F7A6194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r" rtl="1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r" rtl="1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r" rtl="1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r" rtl="1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نظرية الأشراط الكلاسيكي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dirty="0" smtClean="0"/>
              <a:t>( ايفان </a:t>
            </a:r>
            <a:r>
              <a:rPr lang="ar-IQ" dirty="0" err="1" smtClean="0"/>
              <a:t>بافلوف</a:t>
            </a:r>
            <a:r>
              <a:rPr lang="ar-IQ" dirty="0" smtClean="0"/>
              <a:t> )</a:t>
            </a:r>
          </a:p>
          <a:p>
            <a:pPr algn="just"/>
            <a:r>
              <a:rPr lang="ar-IQ" dirty="0" smtClean="0"/>
              <a:t>ولد ايفان </a:t>
            </a:r>
            <a:r>
              <a:rPr lang="ar-IQ" dirty="0" err="1" smtClean="0"/>
              <a:t>بافلوف</a:t>
            </a:r>
            <a:r>
              <a:rPr lang="ar-IQ" dirty="0" smtClean="0"/>
              <a:t> عام 1849 ، نال جائزة نوبل عام 1904 مكافاة له على الانجاز العلمي. نشرت له ابحاث باللغة الروسية لذلك بقيت فترة طويلة غير معروفة ،وحين </a:t>
            </a:r>
            <a:r>
              <a:rPr lang="ar-IQ" dirty="0" err="1" smtClean="0"/>
              <a:t>بدات</a:t>
            </a:r>
            <a:r>
              <a:rPr lang="ar-IQ" dirty="0" smtClean="0"/>
              <a:t> ترجمتها بلغات عدة اهتم بها </a:t>
            </a:r>
            <a:r>
              <a:rPr lang="ar-IQ" dirty="0" err="1" smtClean="0"/>
              <a:t>الاميركيةن</a:t>
            </a:r>
            <a:r>
              <a:rPr lang="ar-IQ" dirty="0" smtClean="0"/>
              <a:t> اهتماما بالغا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8376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>
                <a:solidFill>
                  <a:prstClr val="black"/>
                </a:solidFill>
              </a:rPr>
              <a:t>المفاهيم الاساسية في نظرية </a:t>
            </a:r>
            <a:r>
              <a:rPr lang="ar-IQ" dirty="0" err="1">
                <a:solidFill>
                  <a:prstClr val="black"/>
                </a:solidFill>
              </a:rPr>
              <a:t>بافلوف</a:t>
            </a:r>
            <a:r>
              <a:rPr lang="ar-IQ" dirty="0">
                <a:solidFill>
                  <a:prstClr val="black"/>
                </a:solidFill>
              </a:rPr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IQ" dirty="0">
                <a:solidFill>
                  <a:prstClr val="black"/>
                </a:solidFill>
              </a:rPr>
              <a:t>الاشراط الكلاسيكي :</a:t>
            </a:r>
          </a:p>
          <a:p>
            <a:pPr lvl="0"/>
            <a:r>
              <a:rPr lang="ar-IQ" dirty="0">
                <a:solidFill>
                  <a:prstClr val="black"/>
                </a:solidFill>
              </a:rPr>
              <a:t>يشير هذا المصطلح الى التعلم الذي يحدث عندما يكتسب مثير محايد اصلا ،القدرة على استجرار استجابة جديدة ،نتيجة اقترانه انه بمثير قادر على احداث الاستجابة نفسها بصورة انعكاسية طبيعية.</a:t>
            </a:r>
            <a:endParaRPr lang="ar-IQ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1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الاكتساب :</a:t>
            </a:r>
          </a:p>
          <a:p>
            <a:r>
              <a:rPr lang="ar-IQ" dirty="0" smtClean="0"/>
              <a:t>مرحلة في الاشراط الكلاسيكي ،تتزايد فيها قوة الاستجابة الشرطية من خلال تكرار ارتباطها مع المثير الشرطي وغير الشرطي.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0309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IQ" dirty="0">
                <a:solidFill>
                  <a:prstClr val="black"/>
                </a:solidFill>
              </a:rPr>
              <a:t>المثير غير الشرطي:</a:t>
            </a:r>
          </a:p>
          <a:p>
            <a:pPr lvl="0"/>
            <a:r>
              <a:rPr lang="ar-IQ" dirty="0">
                <a:solidFill>
                  <a:prstClr val="black"/>
                </a:solidFill>
              </a:rPr>
              <a:t>ويقصد به أي مثير فعال يؤدي الى اثارة اية استجابة منتظمة غير متعلمة. وقد استخدم </a:t>
            </a:r>
            <a:r>
              <a:rPr lang="ar-IQ" dirty="0" err="1">
                <a:solidFill>
                  <a:prstClr val="black"/>
                </a:solidFill>
              </a:rPr>
              <a:t>بافلوف</a:t>
            </a:r>
            <a:r>
              <a:rPr lang="ar-IQ" dirty="0">
                <a:solidFill>
                  <a:prstClr val="black"/>
                </a:solidFill>
              </a:rPr>
              <a:t> في ابحاثه مسحوق الطعام كمثير غير شرطي يؤدي الى الاثر المعروف وهو احداث استجابة انعكاسية مؤكدة تتمثل في افراز اللعاب الذي يحدث بصورة </a:t>
            </a:r>
            <a:r>
              <a:rPr lang="ar-IQ" dirty="0" err="1">
                <a:solidFill>
                  <a:prstClr val="black"/>
                </a:solidFill>
              </a:rPr>
              <a:t>لاسيطرة</a:t>
            </a:r>
            <a:r>
              <a:rPr lang="ar-IQ" dirty="0">
                <a:solidFill>
                  <a:prstClr val="black"/>
                </a:solidFill>
              </a:rPr>
              <a:t> للعضوية عليها.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3895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المثير الشرطي:</a:t>
            </a:r>
          </a:p>
          <a:p>
            <a:r>
              <a:rPr lang="ar-IQ" dirty="0" smtClean="0"/>
              <a:t>وهو المثير المحايد الذي </a:t>
            </a:r>
            <a:r>
              <a:rPr lang="ar-IQ" dirty="0" err="1" smtClean="0"/>
              <a:t>لايولد</a:t>
            </a:r>
            <a:r>
              <a:rPr lang="ar-IQ" dirty="0" smtClean="0"/>
              <a:t> أو يثير وحده استجابة طبيعية او غير شرطية ولكنه من خلال وجوده قبل المثير غير الشرطي أو اقترانه معه في الوقت </a:t>
            </a:r>
            <a:r>
              <a:rPr lang="ar-IQ" dirty="0" err="1" smtClean="0"/>
              <a:t>نفسه،فانه</a:t>
            </a:r>
            <a:r>
              <a:rPr lang="ar-IQ" dirty="0" smtClean="0"/>
              <a:t> يصبح قادرا على احداث الاستجابة الشرطية.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9232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IQ" dirty="0">
                <a:solidFill>
                  <a:prstClr val="black"/>
                </a:solidFill>
              </a:rPr>
              <a:t>الاستجابة غير الشرطية:</a:t>
            </a:r>
          </a:p>
          <a:p>
            <a:pPr lvl="0"/>
            <a:r>
              <a:rPr lang="ar-IQ" dirty="0">
                <a:solidFill>
                  <a:prstClr val="black"/>
                </a:solidFill>
              </a:rPr>
              <a:t>هي الاستجابة الطبيعية المؤكدة التي يحدثها وجود المثير غير الشرطي .</a:t>
            </a:r>
          </a:p>
          <a:p>
            <a:pPr lvl="0"/>
            <a:r>
              <a:rPr lang="ar-IQ" dirty="0">
                <a:solidFill>
                  <a:prstClr val="black"/>
                </a:solidFill>
              </a:rPr>
              <a:t>الاستجابة الشرطية:</a:t>
            </a:r>
          </a:p>
          <a:p>
            <a:pPr lvl="0"/>
            <a:r>
              <a:rPr lang="ar-IQ" dirty="0">
                <a:solidFill>
                  <a:prstClr val="black"/>
                </a:solidFill>
              </a:rPr>
              <a:t>وهي الاستجابة المتعلمة المنتظمة نسبيا والقابلة للقياس والتي تتكون عن طريق مثير غير شرطي </a:t>
            </a:r>
            <a:r>
              <a:rPr lang="ar-IQ" dirty="0" err="1">
                <a:solidFill>
                  <a:prstClr val="black"/>
                </a:solidFill>
              </a:rPr>
              <a:t>كافراز</a:t>
            </a:r>
            <a:r>
              <a:rPr lang="ar-IQ" dirty="0">
                <a:solidFill>
                  <a:prstClr val="black"/>
                </a:solidFill>
              </a:rPr>
              <a:t> اللعاب من جانب الكلب عندما يقرع له الجرس ،وهي تختلف عن الاستجابة غير الشرطية من حيث قوتها أو سعتها او فترة تكوينها.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9448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المنعكس :</a:t>
            </a:r>
          </a:p>
          <a:p>
            <a:r>
              <a:rPr lang="ar-IQ" dirty="0" smtClean="0"/>
              <a:t>يشير هذا المصطلح الى الاستجابات الاوتوماتيكية غير المتعلمة التي تحدث بوجود مثيرات محددة.</a:t>
            </a:r>
          </a:p>
          <a:p>
            <a:r>
              <a:rPr lang="ar-IQ" dirty="0" smtClean="0"/>
              <a:t>ويعرفه اخرون بانه سلوك </a:t>
            </a:r>
            <a:r>
              <a:rPr lang="ar-IQ" dirty="0" err="1" smtClean="0"/>
              <a:t>لاارادي</a:t>
            </a:r>
            <a:r>
              <a:rPr lang="ar-IQ" dirty="0" smtClean="0"/>
              <a:t> </a:t>
            </a:r>
            <a:r>
              <a:rPr lang="ar-IQ" dirty="0" err="1" smtClean="0"/>
              <a:t>لايتطلب</a:t>
            </a:r>
            <a:r>
              <a:rPr lang="ar-IQ" dirty="0" smtClean="0"/>
              <a:t> تعلما.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7501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الكف :</a:t>
            </a:r>
          </a:p>
          <a:p>
            <a:r>
              <a:rPr lang="ar-IQ" dirty="0" smtClean="0"/>
              <a:t>يعني اضعاف الاستجابة الشرطية ومحوها بالتدريج من خلال تقديم المثير الشرطي </a:t>
            </a:r>
            <a:r>
              <a:rPr lang="ar-IQ" dirty="0" err="1" smtClean="0"/>
              <a:t>وحده،دون</a:t>
            </a:r>
            <a:r>
              <a:rPr lang="ar-IQ" dirty="0" smtClean="0"/>
              <a:t> المثير غير </a:t>
            </a:r>
            <a:r>
              <a:rPr lang="ar-IQ" dirty="0" err="1" smtClean="0"/>
              <a:t>الشرطي.وهذا</a:t>
            </a:r>
            <a:r>
              <a:rPr lang="ar-IQ" dirty="0" smtClean="0"/>
              <a:t> </a:t>
            </a:r>
            <a:r>
              <a:rPr lang="ar-IQ" dirty="0" err="1" smtClean="0"/>
              <a:t>مافعله</a:t>
            </a:r>
            <a:r>
              <a:rPr lang="ar-IQ" dirty="0" smtClean="0"/>
              <a:t> </a:t>
            </a:r>
            <a:r>
              <a:rPr lang="ar-IQ" dirty="0" err="1" smtClean="0"/>
              <a:t>بافلوف</a:t>
            </a:r>
            <a:r>
              <a:rPr lang="ar-IQ" dirty="0" smtClean="0"/>
              <a:t> في تجربته حين اكتفى بتقديم الرنين الجرس دون تقديم الطعام عدة مرات وقد لاحظ ان افراز اللعاب بدا يتناقص حتى ان الكلب في نهاية التجربة لم يعد يفرز اللعاب.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08429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6552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حدة نمطية">
  <a:themeElements>
    <a:clrScheme name="وحدة نمطية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وحدة نمطية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حدة نمطي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</TotalTime>
  <Words>325</Words>
  <Application>Microsoft Office PowerPoint</Application>
  <PresentationFormat>عرض على الشاشة (3:4)‏</PresentationFormat>
  <Paragraphs>21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وحدة نمطية</vt:lpstr>
      <vt:lpstr>نظرية الأشراط الكلاسيكي</vt:lpstr>
      <vt:lpstr>المفاهيم الاساسية في نظرية بافلوف: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الأشراط الكلاسيكي</dc:title>
  <dc:creator>Maher</dc:creator>
  <cp:lastModifiedBy>Maher</cp:lastModifiedBy>
  <cp:revision>4</cp:revision>
  <dcterms:created xsi:type="dcterms:W3CDTF">2019-01-10T19:35:24Z</dcterms:created>
  <dcterms:modified xsi:type="dcterms:W3CDTF">2019-01-10T20:05:39Z</dcterms:modified>
</cp:coreProperties>
</file>