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B487-E406-42E1-AE12-16CE318618AD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1972562-5AAC-4EFF-9DFD-7E9C8783EDA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B487-E406-42E1-AE12-16CE318618AD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72562-5AAC-4EFF-9DFD-7E9C8783EDA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B487-E406-42E1-AE12-16CE318618AD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72562-5AAC-4EFF-9DFD-7E9C8783EDA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B487-E406-42E1-AE12-16CE318618AD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1972562-5AAC-4EFF-9DFD-7E9C8783EDA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B487-E406-42E1-AE12-16CE318618AD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72562-5AAC-4EFF-9DFD-7E9C8783EDA3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B487-E406-42E1-AE12-16CE318618AD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72562-5AAC-4EFF-9DFD-7E9C8783EDA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B487-E406-42E1-AE12-16CE318618AD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1972562-5AAC-4EFF-9DFD-7E9C8783EDA3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B487-E406-42E1-AE12-16CE318618AD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72562-5AAC-4EFF-9DFD-7E9C8783EDA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B487-E406-42E1-AE12-16CE318618AD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72562-5AAC-4EFF-9DFD-7E9C8783EDA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B487-E406-42E1-AE12-16CE318618AD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72562-5AAC-4EFF-9DFD-7E9C8783EDA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B487-E406-42E1-AE12-16CE318618AD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72562-5AAC-4EFF-9DFD-7E9C8783EDA3}" type="slidenum">
              <a:rPr lang="ar-IQ" smtClean="0"/>
              <a:t>‹#›</a:t>
            </a:fld>
            <a:endParaRPr lang="ar-IQ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59DB487-E406-42E1-AE12-16CE318618AD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1972562-5AAC-4EFF-9DFD-7E9C8783EDA3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b="1" dirty="0"/>
              <a:t>القوانين الثانوية</a:t>
            </a:r>
            <a:r>
              <a:rPr lang="ar-IQ" b="1" dirty="0" smtClean="0"/>
              <a:t> للتعلم عند </a:t>
            </a:r>
            <a:r>
              <a:rPr lang="ar-IQ" b="1" dirty="0" err="1" smtClean="0"/>
              <a:t>ثورندايك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 algn="r"/>
            <a:r>
              <a:rPr lang="ar-IQ" dirty="0" smtClean="0"/>
              <a:t>1</a:t>
            </a:r>
            <a:r>
              <a:rPr lang="ar-IQ" sz="3100" dirty="0" smtClean="0"/>
              <a:t>- قانون الانتماء :</a:t>
            </a:r>
          </a:p>
          <a:p>
            <a:pPr algn="just"/>
            <a:r>
              <a:rPr lang="ar-IQ" sz="3100" dirty="0"/>
              <a:t> </a:t>
            </a:r>
            <a:r>
              <a:rPr lang="ar-IQ" sz="3100" dirty="0" smtClean="0"/>
              <a:t> يرى </a:t>
            </a:r>
            <a:r>
              <a:rPr lang="ar-IQ" sz="3100" dirty="0" err="1" smtClean="0"/>
              <a:t>ثورندايك</a:t>
            </a:r>
            <a:r>
              <a:rPr lang="ar-IQ" sz="3100" dirty="0" smtClean="0"/>
              <a:t> وفقا لهذا القانون أن الرابطة تقوى بين المثير والاستجابة الصحيحة كلما كانت الاستجابة الصحيحة اكثر </a:t>
            </a:r>
            <a:r>
              <a:rPr lang="ar-IQ" sz="3100" dirty="0" err="1" smtClean="0"/>
              <a:t>أنتماء</a:t>
            </a:r>
            <a:r>
              <a:rPr lang="ar-IQ" sz="3100" dirty="0" smtClean="0"/>
              <a:t> الى الموقف .لهذا ترى الفرد يسارع في الرد على من يحببه </a:t>
            </a:r>
            <a:r>
              <a:rPr lang="ar-IQ" sz="3100" dirty="0" err="1" smtClean="0"/>
              <a:t>باحناء</a:t>
            </a:r>
            <a:r>
              <a:rPr lang="ar-IQ" sz="3100" dirty="0" smtClean="0"/>
              <a:t> راسه الى الاسفل بانحناء مماثل من جانبه لراسه.</a:t>
            </a:r>
            <a:endParaRPr lang="ar-IQ" sz="3100" dirty="0"/>
          </a:p>
        </p:txBody>
      </p:sp>
    </p:spTree>
    <p:extLst>
      <p:ext uri="{BB962C8B-B14F-4D97-AF65-F5344CB8AC3E}">
        <p14:creationId xmlns:p14="http://schemas.microsoft.com/office/powerpoint/2010/main" val="4293707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ar-IQ" dirty="0" smtClean="0">
                <a:solidFill>
                  <a:srgbClr val="424456"/>
                </a:solidFill>
              </a:rPr>
              <a:t>2- </a:t>
            </a:r>
            <a:r>
              <a:rPr lang="ar-IQ" dirty="0">
                <a:solidFill>
                  <a:srgbClr val="424456"/>
                </a:solidFill>
              </a:rPr>
              <a:t>قانون الاستقطاب 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04DA3"/>
              </a:buClr>
            </a:pPr>
            <a:r>
              <a:rPr lang="ar-IQ" dirty="0">
                <a:solidFill>
                  <a:prstClr val="black"/>
                </a:solidFill>
              </a:rPr>
              <a:t>وفقا لهذا القانون ، تصير الارتباطات في الاتجاه الذي كانت قد تكونت فيه بطريقة ايسر من سيرها في الاتجاه المعاكس ،فاذا تعلم التلميذ قائمة مفردات عربية انجليزية ، فان الاستجابة للكلمة العربية بما يقابلها </a:t>
            </a:r>
            <a:r>
              <a:rPr lang="ar-IQ" dirty="0" err="1">
                <a:solidFill>
                  <a:prstClr val="black"/>
                </a:solidFill>
              </a:rPr>
              <a:t>بالانجليزية</a:t>
            </a:r>
            <a:r>
              <a:rPr lang="ar-IQ" dirty="0">
                <a:solidFill>
                  <a:prstClr val="black"/>
                </a:solidFill>
              </a:rPr>
              <a:t> يكون اكثر سهولة من الاستجابة العكسية.</a:t>
            </a:r>
          </a:p>
          <a:p>
            <a:pPr marL="109728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6108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ar-IQ" dirty="0" smtClean="0"/>
              <a:t>3- قانون أنتشار الأثر 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IQ" dirty="0" smtClean="0"/>
              <a:t>وضع </a:t>
            </a:r>
            <a:r>
              <a:rPr lang="ar-IQ" dirty="0" err="1" smtClean="0"/>
              <a:t>ثورندايك</a:t>
            </a:r>
            <a:r>
              <a:rPr lang="ar-IQ" dirty="0" smtClean="0"/>
              <a:t> هذا القانون بعد عام 1933، حيث يرى </a:t>
            </a:r>
            <a:r>
              <a:rPr lang="ar-IQ" dirty="0" err="1" smtClean="0"/>
              <a:t>ثورندايك</a:t>
            </a:r>
            <a:r>
              <a:rPr lang="ar-IQ" dirty="0" smtClean="0"/>
              <a:t> أن أثر الاثابة </a:t>
            </a:r>
            <a:r>
              <a:rPr lang="ar-IQ" dirty="0" err="1" smtClean="0"/>
              <a:t>لايقتصر</a:t>
            </a:r>
            <a:r>
              <a:rPr lang="ar-IQ" dirty="0" smtClean="0"/>
              <a:t> على الربط الذي يثاب فقط ،وانما يمتد الى الروابط المجاورة التي تتكون قبل اثابة الرابطة وبعد اثابتها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66910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ar-IQ" dirty="0" smtClean="0"/>
              <a:t>4- قانون التعرف 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يشير هذا المبدأ الى سهولة ارتباط وضع مثيري معين ،باستجابة معينة ،اذا تمكن المتعلم تعرف هذا الوضع أو تمييزه نتيجة مروره بخبراته السابقة.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71476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ar-IQ" dirty="0" smtClean="0"/>
              <a:t>5- قانون الاستجابة بالمماثلة 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يكون تصرف المتعلم ازاء وضع جديد مشابها لتصرفه ازاء وضع قديم مشابه بمعنى انه يستفيد من خبرته السابقة بمقدار </a:t>
            </a:r>
            <a:r>
              <a:rPr lang="ar-IQ" dirty="0" err="1" smtClean="0"/>
              <a:t>مابين</a:t>
            </a:r>
            <a:r>
              <a:rPr lang="ar-IQ" dirty="0" smtClean="0"/>
              <a:t> الموقفين من عناصر </a:t>
            </a:r>
            <a:r>
              <a:rPr lang="ar-IQ" dirty="0" err="1" smtClean="0"/>
              <a:t>متشابهه</a:t>
            </a:r>
            <a:r>
              <a:rPr lang="ar-IQ" dirty="0" smtClean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02005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ar-IQ" dirty="0" smtClean="0"/>
              <a:t>6- قانون قوة العناصر وسيادتها: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ينتقي المعلم المتعلم وفقا لهذا القانون الاستجابة الملائمة للعناصر السائدة في الموقف ويجعل استجابته موجهة اليها أكثر </a:t>
            </a:r>
            <a:r>
              <a:rPr lang="ar-IQ" dirty="0" err="1" smtClean="0"/>
              <a:t>مماهي</a:t>
            </a:r>
            <a:r>
              <a:rPr lang="ar-IQ" dirty="0" smtClean="0"/>
              <a:t> موجهة الى العناصر الطارئة غير السائدة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842579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</TotalTime>
  <Words>227</Words>
  <Application>Microsoft Office PowerPoint</Application>
  <PresentationFormat>عرض على الشاشة (3:4)‏</PresentationFormat>
  <Paragraphs>13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رحلة</vt:lpstr>
      <vt:lpstr>القوانين الثانوية للتعلم عند ثورندايك</vt:lpstr>
      <vt:lpstr>2- قانون الاستقطاب :</vt:lpstr>
      <vt:lpstr>3- قانون أنتشار الأثر :</vt:lpstr>
      <vt:lpstr>4- قانون التعرف :</vt:lpstr>
      <vt:lpstr>5- قانون الاستجابة بالمماثلة :</vt:lpstr>
      <vt:lpstr>6- قانون قوة العناصر وسيادتها: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القوانين الثانوية للتعلم عند ثورندايك</dc:title>
  <dc:creator>Maher</dc:creator>
  <cp:lastModifiedBy>Maher</cp:lastModifiedBy>
  <cp:revision>4</cp:revision>
  <dcterms:created xsi:type="dcterms:W3CDTF">2019-01-10T18:26:01Z</dcterms:created>
  <dcterms:modified xsi:type="dcterms:W3CDTF">2019-01-10T18:56:50Z</dcterms:modified>
</cp:coreProperties>
</file>