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DD3567-9BFD-4672-8A7A-DEFCDE174A8A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61FDE1-C06C-464B-8833-412082E0A71C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الخامسة (نظرية </a:t>
            </a:r>
            <a:r>
              <a:rPr lang="ar-IQ" dirty="0" err="1" smtClean="0"/>
              <a:t>ثورندايك</a:t>
            </a:r>
            <a:r>
              <a:rPr lang="ar-IQ" dirty="0" smtClean="0"/>
              <a:t>)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لمحة تاريخية :</a:t>
            </a:r>
          </a:p>
          <a:p>
            <a:r>
              <a:rPr lang="ar-IQ" dirty="0" smtClean="0"/>
              <a:t>ولد ادوارد </a:t>
            </a:r>
            <a:r>
              <a:rPr lang="ar-IQ" dirty="0" err="1" smtClean="0"/>
              <a:t>ثورندايك</a:t>
            </a:r>
            <a:r>
              <a:rPr lang="ar-IQ" dirty="0" smtClean="0"/>
              <a:t> عام 1874 ،</a:t>
            </a:r>
          </a:p>
          <a:p>
            <a:r>
              <a:rPr lang="ar-IQ" dirty="0" smtClean="0"/>
              <a:t>ظهرت الصورة التقليدية </a:t>
            </a:r>
            <a:r>
              <a:rPr lang="ar-IQ" dirty="0" err="1" smtClean="0"/>
              <a:t>لابحاث</a:t>
            </a:r>
            <a:r>
              <a:rPr lang="ar-IQ" dirty="0" smtClean="0"/>
              <a:t> </a:t>
            </a:r>
            <a:r>
              <a:rPr lang="ar-IQ" dirty="0" err="1" smtClean="0"/>
              <a:t>ثورندايك</a:t>
            </a:r>
            <a:r>
              <a:rPr lang="ar-IQ" dirty="0" smtClean="0"/>
              <a:t> في نظرية التعلم في عامي 1913-1914 عندما نشر كتابه (علم النفس التربوي)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834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طريقة </a:t>
            </a:r>
            <a:r>
              <a:rPr lang="ar-IQ" dirty="0" err="1" smtClean="0"/>
              <a:t>ثورندايك</a:t>
            </a:r>
            <a:r>
              <a:rPr lang="ar-IQ" dirty="0" smtClean="0"/>
              <a:t> في البحث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كانت طريقته تقوم على المشاهدة</a:t>
            </a:r>
          </a:p>
          <a:p>
            <a:r>
              <a:rPr lang="ar-IQ" dirty="0" smtClean="0"/>
              <a:t>وضع الفرد في موقف يتطلب حل مشكلة</a:t>
            </a:r>
          </a:p>
          <a:p>
            <a:r>
              <a:rPr lang="ar-IQ" dirty="0" smtClean="0"/>
              <a:t>ترتيب توجهات الانسان او الحيوان</a:t>
            </a:r>
          </a:p>
          <a:p>
            <a:r>
              <a:rPr lang="ar-IQ" dirty="0" smtClean="0"/>
              <a:t>اختيار الاستجابة الصحيحة من بين عدة خيارات</a:t>
            </a:r>
          </a:p>
          <a:p>
            <a:r>
              <a:rPr lang="ar-IQ" dirty="0" smtClean="0"/>
              <a:t>مراقبة سلوك الانسان او الحيوان</a:t>
            </a:r>
          </a:p>
          <a:p>
            <a:r>
              <a:rPr lang="ar-IQ" dirty="0" smtClean="0"/>
              <a:t>تسجيل هذا السلوك في صورة كمية.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073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عرفت نظرية </a:t>
            </a:r>
            <a:r>
              <a:rPr lang="ar-IQ" dirty="0" err="1" smtClean="0"/>
              <a:t>ثورندايك</a:t>
            </a:r>
            <a:r>
              <a:rPr lang="ar-IQ" dirty="0" smtClean="0"/>
              <a:t> باسم الترابطية</a:t>
            </a:r>
          </a:p>
          <a:p>
            <a:r>
              <a:rPr lang="ar-IQ" dirty="0" smtClean="0"/>
              <a:t>حيث اتعقد ان التعلم عملية تشكيل ارتباطات بين المثيرات واستجاباتها.</a:t>
            </a:r>
          </a:p>
          <a:p>
            <a:r>
              <a:rPr lang="ar-IQ" dirty="0" smtClean="0"/>
              <a:t>كانت ابرز تجارب </a:t>
            </a:r>
            <a:r>
              <a:rPr lang="ar-IQ" dirty="0" err="1" smtClean="0"/>
              <a:t>ثورندايك</a:t>
            </a:r>
            <a:r>
              <a:rPr lang="ar-IQ" dirty="0" smtClean="0"/>
              <a:t> على القطط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4931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فسر </a:t>
            </a:r>
            <a:r>
              <a:rPr lang="ar-IQ" dirty="0" err="1" smtClean="0"/>
              <a:t>ثورندايك</a:t>
            </a:r>
            <a:r>
              <a:rPr lang="ar-IQ" dirty="0" smtClean="0"/>
              <a:t> عملية التعلم على النحو التالي:</a:t>
            </a:r>
          </a:p>
          <a:p>
            <a:r>
              <a:rPr lang="ar-IQ" dirty="0" smtClean="0"/>
              <a:t>بعد ان تمكنت القطة من سحب الخيط وفتح باب القفص وكوفئت على </a:t>
            </a:r>
            <a:r>
              <a:rPr lang="ar-IQ" dirty="0" err="1" smtClean="0"/>
              <a:t>ذلك،فان</a:t>
            </a:r>
            <a:r>
              <a:rPr lang="ar-IQ" dirty="0" smtClean="0"/>
              <a:t> رابطة قد قويت بين المثير والاستجابة ،وقد أعطته تجاربه على الحيوانات المختلفة .</a:t>
            </a:r>
          </a:p>
          <a:p>
            <a:r>
              <a:rPr lang="ar-IQ" dirty="0" smtClean="0"/>
              <a:t>أهم </a:t>
            </a:r>
            <a:r>
              <a:rPr lang="ar-IQ" dirty="0" err="1" smtClean="0"/>
              <a:t>مبادىء</a:t>
            </a:r>
            <a:r>
              <a:rPr lang="ar-IQ" dirty="0" smtClean="0"/>
              <a:t> التعلم التي توصل اليها، وهو قانون الأثر.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0236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قوانين التعلم عند </a:t>
            </a:r>
            <a:r>
              <a:rPr lang="ar-IQ" b="1" dirty="0" err="1" smtClean="0"/>
              <a:t>ثورندايك</a:t>
            </a:r>
            <a:r>
              <a:rPr lang="ar-IQ" b="1" dirty="0" smtClean="0"/>
              <a:t>: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القوانين الرئيسة التي وضعها </a:t>
            </a:r>
            <a:r>
              <a:rPr lang="ar-IQ" dirty="0" err="1" smtClean="0"/>
              <a:t>ثورندايك</a:t>
            </a:r>
            <a:r>
              <a:rPr lang="ar-IQ" dirty="0" smtClean="0"/>
              <a:t>:</a:t>
            </a:r>
          </a:p>
          <a:p>
            <a:r>
              <a:rPr lang="ar-IQ" dirty="0" smtClean="0"/>
              <a:t>1- قانون الأثر:</a:t>
            </a:r>
          </a:p>
          <a:p>
            <a:r>
              <a:rPr lang="ar-IQ" dirty="0" smtClean="0"/>
              <a:t>عندما تتكون رابطة قابلة للتعديل بين مثير واستجابة وتكون هذه الرابطة مصحوبة أو متبوعة بحالة من الرضى أو </a:t>
            </a:r>
            <a:r>
              <a:rPr lang="ar-IQ" dirty="0" err="1" smtClean="0"/>
              <a:t>الأرتياح</a:t>
            </a:r>
            <a:r>
              <a:rPr lang="ar-IQ" dirty="0" smtClean="0"/>
              <a:t> </a:t>
            </a:r>
            <a:r>
              <a:rPr lang="ar-IQ" dirty="0" err="1" smtClean="0"/>
              <a:t>فانها</a:t>
            </a:r>
            <a:r>
              <a:rPr lang="ar-IQ" dirty="0" smtClean="0"/>
              <a:t> تقوى .</a:t>
            </a:r>
          </a:p>
          <a:p>
            <a:r>
              <a:rPr lang="ar-IQ" dirty="0" smtClean="0"/>
              <a:t>أما اذا كانت هذه الرابطة مصحوبة أو متبوعة بحالة من الضيق او الانزعاج </a:t>
            </a:r>
            <a:r>
              <a:rPr lang="ar-IQ" dirty="0" err="1" smtClean="0"/>
              <a:t>فانها</a:t>
            </a:r>
            <a:r>
              <a:rPr lang="ar-IQ" dirty="0" smtClean="0"/>
              <a:t> تضعف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138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قانون التدريب :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ان تكرار عملية الربط بين المثير المحدد والاستجابة </a:t>
            </a:r>
            <a:r>
              <a:rPr lang="ar-IQ" dirty="0" err="1" smtClean="0"/>
              <a:t>المحددة.يؤدي</a:t>
            </a:r>
            <a:r>
              <a:rPr lang="ar-IQ" dirty="0" smtClean="0"/>
              <a:t> الى تثبيت الرابطة </a:t>
            </a:r>
            <a:r>
              <a:rPr lang="ar-IQ" dirty="0" err="1" smtClean="0"/>
              <a:t>وتقويتها.وبالتالي</a:t>
            </a:r>
            <a:r>
              <a:rPr lang="ar-IQ" dirty="0" smtClean="0"/>
              <a:t> الى تعلم أكثر رسوخا في اذهان الطلبة .</a:t>
            </a:r>
          </a:p>
          <a:p>
            <a:r>
              <a:rPr lang="ar-IQ" dirty="0" smtClean="0"/>
              <a:t>يرى </a:t>
            </a:r>
            <a:r>
              <a:rPr lang="ar-IQ" dirty="0" err="1" smtClean="0"/>
              <a:t>ثورندايك</a:t>
            </a:r>
            <a:r>
              <a:rPr lang="ar-IQ" dirty="0" smtClean="0"/>
              <a:t> ان لهذا القانون شقين:</a:t>
            </a:r>
          </a:p>
          <a:p>
            <a:r>
              <a:rPr lang="ar-IQ" dirty="0" smtClean="0"/>
              <a:t>أ- قانون الاستعمال :يشير الى الارتباطات تقوى عن طريق التكرار والممارسة.</a:t>
            </a:r>
          </a:p>
          <a:p>
            <a:r>
              <a:rPr lang="ar-IQ" dirty="0" smtClean="0"/>
              <a:t>ب- قانون </a:t>
            </a:r>
            <a:r>
              <a:rPr lang="ar-IQ" dirty="0" err="1" smtClean="0"/>
              <a:t>الاهمال:يتضمن</a:t>
            </a:r>
            <a:r>
              <a:rPr lang="ar-IQ" dirty="0" smtClean="0"/>
              <a:t> أن الرابطة بين المثير والاستجابة تضعف وتنسى عن طريق اهمالها.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911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قانون الاستعداد :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وصف </a:t>
            </a:r>
            <a:r>
              <a:rPr lang="ar-IQ" dirty="0" err="1" smtClean="0"/>
              <a:t>ثورندايك</a:t>
            </a:r>
            <a:r>
              <a:rPr lang="ar-IQ" dirty="0" smtClean="0"/>
              <a:t> الاسس الفسيولوجية لقانون الاثر .</a:t>
            </a:r>
          </a:p>
          <a:p>
            <a:r>
              <a:rPr lang="ar-IQ" dirty="0" smtClean="0"/>
              <a:t>يحدد الظروف التي يميل فيها المتعلم الى الشعور بالرضى أو الضيق .</a:t>
            </a:r>
          </a:p>
          <a:p>
            <a:r>
              <a:rPr lang="ar-IQ" dirty="0" smtClean="0"/>
              <a:t>يعتقد </a:t>
            </a:r>
            <a:r>
              <a:rPr lang="ar-IQ" dirty="0" err="1" smtClean="0"/>
              <a:t>ثورندايك</a:t>
            </a:r>
            <a:r>
              <a:rPr lang="ar-IQ" dirty="0" smtClean="0"/>
              <a:t> ان الربط بين المثير والاستجابة يتم بطريقة افضل واسهل اذا كان هناك استعداد لدى المتعلم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103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86986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293</Words>
  <Application>Microsoft Office PowerPoint</Application>
  <PresentationFormat>عرض على الشاشة (3:4)‏</PresentationFormat>
  <Paragraphs>31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المحاضرة الخامسة (نظرية ثورندايك)</vt:lpstr>
      <vt:lpstr>طريقة ثورندايك في البحث</vt:lpstr>
      <vt:lpstr>عرض تقديمي في PowerPoint</vt:lpstr>
      <vt:lpstr>عرض تقديمي في PowerPoint</vt:lpstr>
      <vt:lpstr>قوانين التعلم عند ثورندايك:</vt:lpstr>
      <vt:lpstr>قانون التدريب :</vt:lpstr>
      <vt:lpstr>قانون الاستعداد :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(نظرية ثورندايك)</dc:title>
  <dc:creator>Maher</dc:creator>
  <cp:lastModifiedBy>Maher</cp:lastModifiedBy>
  <cp:revision>7</cp:revision>
  <dcterms:created xsi:type="dcterms:W3CDTF">2019-01-09T19:24:56Z</dcterms:created>
  <dcterms:modified xsi:type="dcterms:W3CDTF">2019-01-09T20:16:57Z</dcterms:modified>
</cp:coreProperties>
</file>