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49664A-E316-446F-9BD4-9484974CB5E1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5039AB-5E6B-45C9-B37B-E16EEB90C461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مفهوم التعلم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ar-IQ" dirty="0" smtClean="0"/>
              <a:t>التعلم مفهوم من مفاهيم علم النفس ويعرف بأنه: عملية تغير شبه دائم في سلوك الفرد </a:t>
            </a:r>
            <a:r>
              <a:rPr lang="ar-IQ" dirty="0" err="1" smtClean="0"/>
              <a:t>لايمكن</a:t>
            </a:r>
            <a:r>
              <a:rPr lang="ar-IQ" dirty="0" smtClean="0"/>
              <a:t> ملاحظته مباشرة بل يستدل عليه من خلال السلوك الذي يصدر عن الفرد.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0726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فرضيات جونز ورفاقه (1988 )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الفرضية الأولى :</a:t>
            </a:r>
          </a:p>
          <a:p>
            <a:r>
              <a:rPr lang="ar-IQ" dirty="0" smtClean="0"/>
              <a:t>التعلم الموجه بالهدف :</a:t>
            </a:r>
          </a:p>
          <a:p>
            <a:r>
              <a:rPr lang="ar-IQ" dirty="0"/>
              <a:t> </a:t>
            </a:r>
            <a:r>
              <a:rPr lang="ar-IQ" dirty="0" smtClean="0"/>
              <a:t>  المتعلم الجيد يبذل </a:t>
            </a:r>
            <a:r>
              <a:rPr lang="ar-IQ" dirty="0">
                <a:solidFill>
                  <a:prstClr val="black"/>
                </a:solidFill>
              </a:rPr>
              <a:t>قصارى جهده في بلوغ </a:t>
            </a:r>
            <a:r>
              <a:rPr lang="ar-IQ" dirty="0" smtClean="0">
                <a:solidFill>
                  <a:prstClr val="black"/>
                </a:solidFill>
              </a:rPr>
              <a:t>هدفين هما:</a:t>
            </a:r>
          </a:p>
          <a:p>
            <a:r>
              <a:rPr lang="ar-IQ" dirty="0">
                <a:solidFill>
                  <a:prstClr val="black"/>
                </a:solidFill>
              </a:rPr>
              <a:t> </a:t>
            </a:r>
            <a:r>
              <a:rPr lang="ar-IQ" dirty="0" smtClean="0">
                <a:solidFill>
                  <a:prstClr val="black"/>
                </a:solidFill>
              </a:rPr>
              <a:t>   فهم معنى المهمات بين يديه.</a:t>
            </a:r>
          </a:p>
          <a:p>
            <a:r>
              <a:rPr lang="ar-IQ" dirty="0">
                <a:solidFill>
                  <a:prstClr val="black"/>
                </a:solidFill>
              </a:rPr>
              <a:t> </a:t>
            </a:r>
            <a:r>
              <a:rPr lang="ar-IQ" dirty="0" smtClean="0">
                <a:solidFill>
                  <a:prstClr val="black"/>
                </a:solidFill>
              </a:rPr>
              <a:t> ضبط تعلمه .</a:t>
            </a:r>
          </a:p>
          <a:p>
            <a:r>
              <a:rPr lang="ar-IQ" dirty="0" smtClean="0">
                <a:solidFill>
                  <a:prstClr val="black"/>
                </a:solidFill>
              </a:rPr>
              <a:t>اضافة للهدفين يضع المعلم عددا من الاهداف الخاصة.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855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الفرضية الثانية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(التعلم ربط المعلومات الجديدة بالمعلومات السابقة ):</a:t>
            </a:r>
          </a:p>
          <a:p>
            <a:r>
              <a:rPr lang="ar-IQ" dirty="0" smtClean="0"/>
              <a:t>يعتقد العلماء ان المعلومات تخزن في الذاكرة بشكل </a:t>
            </a:r>
            <a:r>
              <a:rPr lang="ar-IQ" dirty="0">
                <a:solidFill>
                  <a:prstClr val="black"/>
                </a:solidFill>
              </a:rPr>
              <a:t>بنى </a:t>
            </a:r>
            <a:r>
              <a:rPr lang="ar-IQ" dirty="0" smtClean="0">
                <a:solidFill>
                  <a:prstClr val="black"/>
                </a:solidFill>
              </a:rPr>
              <a:t>معرفية تسمى </a:t>
            </a:r>
            <a:r>
              <a:rPr lang="ar-IQ" dirty="0" smtClean="0"/>
              <a:t>مخططات </a:t>
            </a:r>
          </a:p>
          <a:p>
            <a:r>
              <a:rPr lang="ar-IQ" dirty="0" smtClean="0"/>
              <a:t>يمثل المخطط الواحد جملة </a:t>
            </a:r>
            <a:r>
              <a:rPr lang="ar-IQ" dirty="0" err="1" smtClean="0"/>
              <a:t>مايعرفه</a:t>
            </a:r>
            <a:r>
              <a:rPr lang="ar-IQ" dirty="0" smtClean="0"/>
              <a:t> الفرد عن موضوع أو شيء ما.</a:t>
            </a:r>
          </a:p>
          <a:p>
            <a:r>
              <a:rPr lang="ar-IQ" dirty="0" smtClean="0"/>
              <a:t>هي شديدة الترابط وذات صفات حيوية تتيح للفرد أن يقوم </a:t>
            </a:r>
            <a:r>
              <a:rPr lang="ar-IQ" dirty="0" err="1" smtClean="0"/>
              <a:t>بانواع</a:t>
            </a:r>
            <a:r>
              <a:rPr lang="ar-IQ" dirty="0" smtClean="0"/>
              <a:t> مختلفة من النشاط المعرفي الذي يتطلب الكثير من التفكير والتخطيط .</a:t>
            </a:r>
          </a:p>
          <a:p>
            <a:r>
              <a:rPr lang="ar-IQ" dirty="0" smtClean="0"/>
              <a:t>مثل اجراء الاستدلالات والتقييم.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1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الفرضية الثالثة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التعلم تنظيم للمعرفة :</a:t>
            </a:r>
          </a:p>
          <a:p>
            <a:r>
              <a:rPr lang="ar-IQ" dirty="0" smtClean="0"/>
              <a:t>أن النمط التنظيمي للمعرفة عبارة عن تركيب الافكار والمعلومات يمكن تمييزه .</a:t>
            </a:r>
          </a:p>
          <a:p>
            <a:r>
              <a:rPr lang="ar-IQ" dirty="0" smtClean="0"/>
              <a:t>ان احدى العناصر الرئيسة التي تميز الخبراء عن المبتدئين هي ان الخبراء يمتلكون بنى معرفية أكثر تنظيما واكثر تحديدا.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9047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الفرضية الرابعة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التعلم استراتيجي:</a:t>
            </a:r>
          </a:p>
          <a:p>
            <a:r>
              <a:rPr lang="ar-IQ" dirty="0" smtClean="0"/>
              <a:t>يقصد بذلك أن المتعلم في هذه الحالة يعي ويدرك الاستراتيجيات والمهارات الخاصة التي يستعملها في التعلم.</a:t>
            </a:r>
          </a:p>
          <a:p>
            <a:r>
              <a:rPr lang="ar-IQ" dirty="0" smtClean="0"/>
              <a:t>ويسيطر على كيفية استعمال هذه الاستراتيجيات والمهارات.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8580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الفرضية الخامسة: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التعلم يمر في مراحل ،لكنه مع ذلك يتسم بالمعاودة:</a:t>
            </a:r>
          </a:p>
          <a:p>
            <a:r>
              <a:rPr lang="ar-IQ" dirty="0" smtClean="0"/>
              <a:t>اي ان التعلم </a:t>
            </a:r>
            <a:r>
              <a:rPr lang="ar-IQ" dirty="0" err="1" smtClean="0"/>
              <a:t>لايحدث</a:t>
            </a:r>
            <a:r>
              <a:rPr lang="ar-IQ" dirty="0" smtClean="0"/>
              <a:t> فجأة او مرة واحدة.</a:t>
            </a:r>
          </a:p>
          <a:p>
            <a:r>
              <a:rPr lang="ar-IQ" dirty="0" smtClean="0"/>
              <a:t>يحدث على شكل دفعات.</a:t>
            </a:r>
          </a:p>
          <a:p>
            <a:r>
              <a:rPr lang="ar-IQ" dirty="0" smtClean="0"/>
              <a:t>او على شكل مراحل.</a:t>
            </a:r>
          </a:p>
          <a:p>
            <a:r>
              <a:rPr lang="ar-IQ" dirty="0" smtClean="0"/>
              <a:t>التعلم يحدث على ثلاثة مراحل :</a:t>
            </a:r>
          </a:p>
          <a:p>
            <a:r>
              <a:rPr lang="ar-IQ" dirty="0" smtClean="0"/>
              <a:t>1- التحضير للتعلم حيث يعمل على تنشيط المعرفة السابقة.</a:t>
            </a:r>
          </a:p>
          <a:p>
            <a:r>
              <a:rPr lang="ar-IQ" dirty="0" smtClean="0"/>
              <a:t>2- المعالجة المباشرة تنطوي على تقييم فرضياته .</a:t>
            </a:r>
          </a:p>
          <a:p>
            <a:r>
              <a:rPr lang="ar-IQ" dirty="0" smtClean="0"/>
              <a:t>3- التعزيز والتوسع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8964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الفرضية السادسة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التعلم يتأثر بالنماء:</a:t>
            </a:r>
          </a:p>
          <a:p>
            <a:r>
              <a:rPr lang="ar-IQ" dirty="0" smtClean="0"/>
              <a:t>هناك فروق في التعلم بين الطلبة الصغار والطلبة والكبار.</a:t>
            </a:r>
          </a:p>
          <a:p>
            <a:r>
              <a:rPr lang="ar-IQ" dirty="0" smtClean="0"/>
              <a:t>وفروق بين الخبراء والمتعلمين الماهرين من جهة والمبتدئين والطلبة الاقل براعة من جهة اخرى.</a:t>
            </a:r>
          </a:p>
          <a:p>
            <a:r>
              <a:rPr lang="ar-IQ" dirty="0" smtClean="0"/>
              <a:t>تتعلق الفوارق بالمعرفة العقلية </a:t>
            </a:r>
            <a:r>
              <a:rPr lang="ar-IQ" smtClean="0"/>
              <a:t>ونماء المهارات.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53638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308</Words>
  <Application>Microsoft Office PowerPoint</Application>
  <PresentationFormat>عرض على الشاشة (3:4)‏</PresentationFormat>
  <Paragraphs>37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مفهوم التعلم </vt:lpstr>
      <vt:lpstr>فرضيات جونز ورفاقه (1988 )</vt:lpstr>
      <vt:lpstr>الفرضية الثانية :</vt:lpstr>
      <vt:lpstr>الفرضية الثالثة :</vt:lpstr>
      <vt:lpstr>الفرضية الرابعة :</vt:lpstr>
      <vt:lpstr>الفرضية الخامسة:</vt:lpstr>
      <vt:lpstr>الفرضية السادسة :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التعلم </dc:title>
  <dc:creator>Maher</dc:creator>
  <cp:lastModifiedBy>Maher</cp:lastModifiedBy>
  <cp:revision>8</cp:revision>
  <dcterms:created xsi:type="dcterms:W3CDTF">2019-01-09T14:59:06Z</dcterms:created>
  <dcterms:modified xsi:type="dcterms:W3CDTF">2019-01-09T15:39:47Z</dcterms:modified>
</cp:coreProperties>
</file>